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8" r:id="rId14"/>
    <p:sldId id="285" r:id="rId15"/>
    <p:sldId id="283" r:id="rId16"/>
    <p:sldId id="279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80" r:id="rId25"/>
    <p:sldId id="281" r:id="rId26"/>
    <p:sldId id="282" r:id="rId27"/>
    <p:sldId id="276" r:id="rId28"/>
    <p:sldId id="277" r:id="rId29"/>
    <p:sldId id="284" r:id="rId30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66"/>
    <p:restoredTop sz="94436"/>
  </p:normalViewPr>
  <p:slideViewPr>
    <p:cSldViewPr>
      <p:cViewPr varScale="1">
        <p:scale>
          <a:sx n="98" d="100"/>
          <a:sy n="98" d="100"/>
        </p:scale>
        <p:origin x="1304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1">
            <a:extLst>
              <a:ext uri="{FF2B5EF4-FFF2-40B4-BE49-F238E27FC236}">
                <a16:creationId xmlns:a16="http://schemas.microsoft.com/office/drawing/2014/main" id="{F153FA22-76D4-EF8E-CB3E-027D08CC2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15" name="AutoShape 2">
            <a:extLst>
              <a:ext uri="{FF2B5EF4-FFF2-40B4-BE49-F238E27FC236}">
                <a16:creationId xmlns:a16="http://schemas.microsoft.com/office/drawing/2014/main" id="{6A6B9334-161E-1906-5333-C5F299DED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16" name="AutoShape 3">
            <a:extLst>
              <a:ext uri="{FF2B5EF4-FFF2-40B4-BE49-F238E27FC236}">
                <a16:creationId xmlns:a16="http://schemas.microsoft.com/office/drawing/2014/main" id="{B0C789AA-5F91-DE64-16AD-79286CAD0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17" name="AutoShape 4">
            <a:extLst>
              <a:ext uri="{FF2B5EF4-FFF2-40B4-BE49-F238E27FC236}">
                <a16:creationId xmlns:a16="http://schemas.microsoft.com/office/drawing/2014/main" id="{09DD0FFB-6166-1B69-2856-E5DABC3E2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18" name="AutoShape 5">
            <a:extLst>
              <a:ext uri="{FF2B5EF4-FFF2-40B4-BE49-F238E27FC236}">
                <a16:creationId xmlns:a16="http://schemas.microsoft.com/office/drawing/2014/main" id="{2C06D6E3-137B-FE6C-C176-EC98D0169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19" name="AutoShape 6">
            <a:extLst>
              <a:ext uri="{FF2B5EF4-FFF2-40B4-BE49-F238E27FC236}">
                <a16:creationId xmlns:a16="http://schemas.microsoft.com/office/drawing/2014/main" id="{3F5F1FEB-6BFC-403F-E19E-D3BF74221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0" name="AutoShape 7">
            <a:extLst>
              <a:ext uri="{FF2B5EF4-FFF2-40B4-BE49-F238E27FC236}">
                <a16:creationId xmlns:a16="http://schemas.microsoft.com/office/drawing/2014/main" id="{65B69102-4BCE-A907-1A1A-C2E1350F4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1" name="AutoShape 8">
            <a:extLst>
              <a:ext uri="{FF2B5EF4-FFF2-40B4-BE49-F238E27FC236}">
                <a16:creationId xmlns:a16="http://schemas.microsoft.com/office/drawing/2014/main" id="{352916D1-027D-C560-51BB-134F42AD9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2" name="AutoShape 9">
            <a:extLst>
              <a:ext uri="{FF2B5EF4-FFF2-40B4-BE49-F238E27FC236}">
                <a16:creationId xmlns:a16="http://schemas.microsoft.com/office/drawing/2014/main" id="{F54A5ED3-A101-A2EB-B3E6-02EE03BB6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3" name="AutoShape 10">
            <a:extLst>
              <a:ext uri="{FF2B5EF4-FFF2-40B4-BE49-F238E27FC236}">
                <a16:creationId xmlns:a16="http://schemas.microsoft.com/office/drawing/2014/main" id="{DBF0D47B-7D7D-6B95-930E-51A6A9C26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4" name="AutoShape 11">
            <a:extLst>
              <a:ext uri="{FF2B5EF4-FFF2-40B4-BE49-F238E27FC236}">
                <a16:creationId xmlns:a16="http://schemas.microsoft.com/office/drawing/2014/main" id="{7393F8EF-AA8B-AD63-D8CA-F52CDACB6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5" name="AutoShape 12">
            <a:extLst>
              <a:ext uri="{FF2B5EF4-FFF2-40B4-BE49-F238E27FC236}">
                <a16:creationId xmlns:a16="http://schemas.microsoft.com/office/drawing/2014/main" id="{253B2518-C533-24E3-CBC7-FA369BB52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6" name="AutoShape 13">
            <a:extLst>
              <a:ext uri="{FF2B5EF4-FFF2-40B4-BE49-F238E27FC236}">
                <a16:creationId xmlns:a16="http://schemas.microsoft.com/office/drawing/2014/main" id="{942E3694-8F12-26D7-B2D0-34C64496B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7" name="AutoShape 14">
            <a:extLst>
              <a:ext uri="{FF2B5EF4-FFF2-40B4-BE49-F238E27FC236}">
                <a16:creationId xmlns:a16="http://schemas.microsoft.com/office/drawing/2014/main" id="{A7543F37-5B6D-A2FA-0AFD-483CFDB9E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8" name="AutoShape 15">
            <a:extLst>
              <a:ext uri="{FF2B5EF4-FFF2-40B4-BE49-F238E27FC236}">
                <a16:creationId xmlns:a16="http://schemas.microsoft.com/office/drawing/2014/main" id="{376D83E0-B314-4255-E13D-545C00036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9" name="AutoShape 16">
            <a:extLst>
              <a:ext uri="{FF2B5EF4-FFF2-40B4-BE49-F238E27FC236}">
                <a16:creationId xmlns:a16="http://schemas.microsoft.com/office/drawing/2014/main" id="{0F03C5AB-AA46-4588-D079-BCBEB6322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30" name="AutoShape 17">
            <a:extLst>
              <a:ext uri="{FF2B5EF4-FFF2-40B4-BE49-F238E27FC236}">
                <a16:creationId xmlns:a16="http://schemas.microsoft.com/office/drawing/2014/main" id="{F8687406-E7B4-F949-E7D1-CA04920FB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31" name="AutoShape 18">
            <a:extLst>
              <a:ext uri="{FF2B5EF4-FFF2-40B4-BE49-F238E27FC236}">
                <a16:creationId xmlns:a16="http://schemas.microsoft.com/office/drawing/2014/main" id="{A2DFC5ED-B52E-E01C-F993-4E7B1062B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32" name="AutoShape 19">
            <a:extLst>
              <a:ext uri="{FF2B5EF4-FFF2-40B4-BE49-F238E27FC236}">
                <a16:creationId xmlns:a16="http://schemas.microsoft.com/office/drawing/2014/main" id="{3BF36933-CB8E-5E4D-12F9-24662280A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E41AD16E-357F-0593-8C14-5A1710EEF56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13362" cy="397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69" name="Rectangle 21">
            <a:extLst>
              <a:ext uri="{FF2B5EF4-FFF2-40B4-BE49-F238E27FC236}">
                <a16:creationId xmlns:a16="http://schemas.microsoft.com/office/drawing/2014/main" id="{65B13B2F-F88F-2EB3-0DE2-E665DA3A20F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16625" cy="47799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13335" name="Text Box 22">
            <a:extLst>
              <a:ext uri="{FF2B5EF4-FFF2-40B4-BE49-F238E27FC236}">
                <a16:creationId xmlns:a16="http://schemas.microsoft.com/office/drawing/2014/main" id="{816B9042-77B4-FF0D-1CCC-2E1CA85DC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2543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36" name="Text Box 23">
            <a:extLst>
              <a:ext uri="{FF2B5EF4-FFF2-40B4-BE49-F238E27FC236}">
                <a16:creationId xmlns:a16="http://schemas.microsoft.com/office/drawing/2014/main" id="{C8745C01-1FD4-31D7-B279-12822E849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0"/>
            <a:ext cx="32543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37" name="Text Box 24">
            <a:extLst>
              <a:ext uri="{FF2B5EF4-FFF2-40B4-BE49-F238E27FC236}">
                <a16:creationId xmlns:a16="http://schemas.microsoft.com/office/drawing/2014/main" id="{F4D44A92-BFEE-E0E3-99C7-8EB6F36EB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155238"/>
            <a:ext cx="32543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2073" name="Rectangle 25">
            <a:extLst>
              <a:ext uri="{FF2B5EF4-FFF2-40B4-BE49-F238E27FC236}">
                <a16:creationId xmlns:a16="http://schemas.microsoft.com/office/drawing/2014/main" id="{B90F7EBF-CC65-205E-6B2A-07C388F9655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49612" cy="5032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AC30060-0C37-D74C-8514-E73FEB124EC0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5">
            <a:extLst>
              <a:ext uri="{FF2B5EF4-FFF2-40B4-BE49-F238E27FC236}">
                <a16:creationId xmlns:a16="http://schemas.microsoft.com/office/drawing/2014/main" id="{0373F169-3258-28E6-2E6B-169EEF20106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B7AB0A3-E590-144A-82F7-D16B44A0BD88}" type="slidenum">
              <a:rPr lang="cs-CZ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053CCB76-DDC4-C2B6-ADED-5B5D18228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5238"/>
            <a:ext cx="32512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D93D9DBA-7076-E04F-9524-5AB0995C6F76}" type="slidenum">
              <a:rPr lang="cs-CZ" altLang="de-DE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364" name="Text Box 2">
            <a:extLst>
              <a:ext uri="{FF2B5EF4-FFF2-40B4-BE49-F238E27FC236}">
                <a16:creationId xmlns:a16="http://schemas.microsoft.com/office/drawing/2014/main" id="{201E4C42-DBD0-54E4-97FC-372F2B0EB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5238"/>
            <a:ext cx="32543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0DE2A0F6-AED0-5743-852B-4EA307EB9626}" type="slidenum">
              <a:rPr lang="cs-CZ" altLang="de-DE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365" name="Text Box 3">
            <a:extLst>
              <a:ext uri="{FF2B5EF4-FFF2-40B4-BE49-F238E27FC236}">
                <a16:creationId xmlns:a16="http://schemas.microsoft.com/office/drawing/2014/main" id="{6FCF7A51-51DE-3570-DB91-690D73360B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242FC255-ADC3-2254-D941-81B92C2F6D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 dirty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60E521C-18E1-7489-8C35-98EEDF40C60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B1609-0030-E244-8C2C-FE7492E8581B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63415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EFC70EC-6564-782E-4A3D-95536DA3B3E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2E459-CD9D-4E4E-9476-16C8443859C9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2081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83450" y="287338"/>
            <a:ext cx="2259013" cy="6438900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287338"/>
            <a:ext cx="6627812" cy="6438900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6F9709A-9FEE-F251-8528-CB218ECE10E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91FDB-4B85-A147-A48B-C7380A06D1D5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251893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DF962F1-8006-433A-8F98-34AABCD25F8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10C11-C72B-DB44-8CC8-1B449A29217B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336513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48A950E-A4D8-8FBC-BE88-C0078B28A61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A96FF-9C4E-2C4C-B522-679B60507519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5934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3412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99050" y="1768475"/>
            <a:ext cx="4443413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60CCF3-5BE9-19B4-E315-9FED09070E8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21D75-CC55-7C41-9C40-E3C1A151BB98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99983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69EAFB4-BE2F-9BE6-31AD-5AD1BF7EDD8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15A36-05E4-0B4C-AB29-C3A2C8235E80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917353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43C99A6-8A38-3D28-377B-82D242755C2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779F4-D786-9B46-81DB-7BB09E01613E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06515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1B89C767-B220-AA43-DDE9-CE708BA176F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98B89-71B4-7E41-9367-E0F580709530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936139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4AEFAE-8501-5657-2DBE-F9D44C3DD51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00E56-B37B-AA4E-A7F7-7F116542997F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70528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933638-91C9-8FF1-6E2B-35EDBFF1E5D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C6604-DD03-F84D-8B54-C53F980708B4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20738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271D5E0-EE15-1ACC-7F38-316CA37F9E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87338"/>
            <a:ext cx="9039225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53F0DB6-B2BA-145D-C09D-0C8076DA72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39225" cy="495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8982AEAB-1C77-0669-F2AA-8FFDBC685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6886575"/>
            <a:ext cx="23209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E1B68174-905F-9EE5-FC96-6BB30238B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8050" y="6886575"/>
            <a:ext cx="316865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FE4271DB-DFBC-15A6-1316-3B4D26D3159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16162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2493D9-F305-0743-B9C9-0732D1D12B42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rusgram.ru/%D0%94%D0%B5%D0%B5%D0%BF%D1%80%D0%B8%D1%87%D0%B0%D1%81%D1%82%D0%B8%D0%B5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39DAE24A-003B-9B28-C825-F9CB63CAE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744538"/>
            <a:ext cx="90709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8880" rIns="0" bIns="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>
              <a:spcAft>
                <a:spcPct val="0"/>
              </a:spcAft>
              <a:buClrTx/>
              <a:buFontTx/>
              <a:buNone/>
            </a:pPr>
            <a:r>
              <a:rPr lang="cs-CZ" altLang="de-DE" sz="4400">
                <a:latin typeface="Times New Roman" panose="02020603050405020304" pitchFamily="18" charset="0"/>
              </a:rPr>
              <a:t>Syntax ruštiny</a:t>
            </a: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1DF10AD-6FE6-B5FE-D303-0D976C35D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8080" rIns="0" bIns="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>
              <a:spcAft>
                <a:spcPct val="0"/>
              </a:spcAft>
              <a:buClrTx/>
              <a:buFontTx/>
              <a:buNone/>
            </a:pPr>
            <a:r>
              <a:rPr lang="cs-CZ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>
            <a:extLst>
              <a:ext uri="{FF2B5EF4-FFF2-40B4-BE49-F238E27FC236}">
                <a16:creationId xmlns:a16="http://schemas.microsoft.com/office/drawing/2014/main" id="{091E5C31-B955-78E5-E47A-84DAB519BB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23850"/>
            <a:ext cx="9432925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Возглавляя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большой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коллектив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рабочих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мастеру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недостаточно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одних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технических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знаний</a:t>
            </a:r>
            <a:r>
              <a:rPr lang="ru-RU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 i="1">
                <a:latin typeface="Times New Roman" panose="02020603050405020304" pitchFamily="18" charset="0"/>
              </a:rPr>
              <a:t>Следя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за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поплавком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видно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поклёвку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окуня</a:t>
            </a:r>
            <a:r>
              <a:rPr lang="ru-RU" altLang="de-DE" sz="2800">
                <a:latin typeface="Times New Roman" panose="02020603050405020304" pitchFamily="18" charset="0"/>
              </a:rPr>
              <a:t> (в последнем примере позиция дат. п. со знач. субъекта не замещена); </a:t>
            </a:r>
            <a:r>
              <a:rPr lang="ru-RU" altLang="de-DE" sz="2800" i="1">
                <a:latin typeface="Times New Roman" panose="02020603050405020304" pitchFamily="18" charset="0"/>
              </a:rPr>
              <a:t>Узнавши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такую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печальную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новость</a:t>
            </a:r>
            <a:r>
              <a:rPr lang="ru-RU" altLang="de-DE" sz="2800">
                <a:latin typeface="Times New Roman" panose="02020603050405020304" pitchFamily="18" charset="0"/>
              </a:rPr>
              <a:t>... </a:t>
            </a:r>
            <a:r>
              <a:rPr lang="ru-RU" altLang="de-DE" sz="2800" i="1">
                <a:latin typeface="Times New Roman" panose="02020603050405020304" pitchFamily="18" charset="0"/>
              </a:rPr>
              <a:t>меня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затрясло</a:t>
            </a:r>
            <a:r>
              <a:rPr lang="ru-RU" altLang="de-DE" sz="2800">
                <a:latin typeface="Times New Roman" panose="02020603050405020304" pitchFamily="18" charset="0"/>
              </a:rPr>
              <a:t> (В. Добровольский).</a:t>
            </a:r>
            <a:r>
              <a:rPr lang="cs-CZ" altLang="de-DE" sz="2800">
                <a:latin typeface="Times New Roman" panose="02020603050405020304" pitchFamily="18" charset="0"/>
              </a:rPr>
              <a:t>» (zvýraznění MG)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Vzhledem k tomu, že ve výše uvedených příkladech typu </a:t>
            </a:r>
            <a:r>
              <a:rPr lang="ru-RU" altLang="de-DE" sz="2800" i="1">
                <a:latin typeface="Times New Roman" panose="02020603050405020304" pitchFamily="18" charset="0"/>
              </a:rPr>
              <a:t>Готовясь к докладу, надо подумать об использовании наглядных пособий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modalizujíci subjekt v dativu vyjádřen není (srov. obdobně RG 1979, §1201), zatímco v zamítnutém příkladu </a:t>
            </a:r>
            <a:r>
              <a:rPr lang="ru-RU" altLang="de-DE" sz="2800" i="1">
                <a:latin typeface="Times New Roman" panose="02020603050405020304" pitchFamily="18" charset="0"/>
              </a:rPr>
              <a:t>Подходя к лесу, мне стало холодно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dativní prožívatel uveden je, klade se otázka, jak to je, když je modalizující subjekt explicitně vyjádřen a zároveň obsahuje konstrukce infinitiv (viz poznámku v PMR předtím)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Inhaltsplatzhalter 2">
            <a:extLst>
              <a:ext uri="{FF2B5EF4-FFF2-40B4-BE49-F238E27FC236}">
                <a16:creationId xmlns:a16="http://schemas.microsoft.com/office/drawing/2014/main" id="{933EB08C-B209-CC76-01AA-5A24B054C4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432925" cy="68405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Skutečně RG (1980, §2106) takové konstrukce připouští: </a:t>
            </a:r>
            <a:r>
              <a:rPr lang="de-DE" altLang="de-DE" sz="2800" dirty="0">
                <a:latin typeface="Times New Roman" panose="02020603050405020304" pitchFamily="18" charset="0"/>
              </a:rPr>
              <a:t>«</a:t>
            </a:r>
            <a:r>
              <a:rPr lang="ru-RU" altLang="de-DE" sz="2800" dirty="0">
                <a:latin typeface="Times New Roman" panose="02020603050405020304" pitchFamily="18" charset="0"/>
              </a:rPr>
              <a:t>Деепричастие может относиться также к не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подлежащно</a:t>
            </a:r>
            <a:r>
              <a:rPr lang="ru-RU" altLang="de-DE" sz="2800" dirty="0">
                <a:latin typeface="Times New Roman" panose="02020603050405020304" pitchFamily="18" charset="0"/>
              </a:rPr>
              <a:t>-сказуемостным предложениям, включающим в свой состав инфинитив; обязательным условием такого употребления является совпадение субъекта действий (или состояний), названных деепричастием в инфинитивом</a:t>
            </a:r>
            <a:r>
              <a:rPr lang="cs-CZ" altLang="de-DE" sz="2800" dirty="0">
                <a:latin typeface="Times New Roman" panose="02020603050405020304" pitchFamily="18" charset="0"/>
              </a:rPr>
              <a:t> (sic!)</a:t>
            </a:r>
            <a:r>
              <a:rPr lang="ru-RU" altLang="de-DE" sz="2800" dirty="0">
                <a:latin typeface="Times New Roman" panose="02020603050405020304" pitchFamily="18" charset="0"/>
              </a:rPr>
              <a:t>: </a:t>
            </a:r>
            <a:r>
              <a:rPr lang="ru-RU" altLang="de-DE" sz="2800" i="1" dirty="0">
                <a:latin typeface="Times New Roman" panose="02020603050405020304" pitchFamily="18" charset="0"/>
              </a:rPr>
              <a:t>Нужно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было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восстановить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станцию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прекращая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научных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исследований</a:t>
            </a:r>
            <a:r>
              <a:rPr lang="ru-RU" altLang="de-DE" sz="2800" dirty="0">
                <a:latin typeface="Times New Roman" panose="02020603050405020304" pitchFamily="18" charset="0"/>
              </a:rPr>
              <a:t>;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установив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причины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напряженности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невозможно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эффективно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разрешить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конфликт</a:t>
            </a:r>
            <a:r>
              <a:rPr lang="ru-RU" altLang="de-DE" sz="2800" dirty="0">
                <a:latin typeface="Times New Roman" panose="02020603050405020304" pitchFamily="18" charset="0"/>
              </a:rPr>
              <a:t>;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поставив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правильного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диагноза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нельзя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вылечить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больного</a:t>
            </a:r>
            <a:r>
              <a:rPr lang="ru-RU" altLang="de-DE" sz="2800" dirty="0">
                <a:latin typeface="Times New Roman" panose="02020603050405020304" pitchFamily="18" charset="0"/>
              </a:rPr>
              <a:t>;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Применяя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новый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метод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можно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добиться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равномерного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остывания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всех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частей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отливки</a:t>
            </a:r>
            <a:r>
              <a:rPr lang="ru-RU" altLang="de-DE" sz="2800" dirty="0">
                <a:latin typeface="Times New Roman" panose="02020603050405020304" pitchFamily="18" charset="0"/>
              </a:rPr>
              <a:t> (газ.); </a:t>
            </a:r>
            <a:r>
              <a:rPr lang="ru-RU" altLang="de-DE" sz="2800" i="1" dirty="0">
                <a:latin typeface="Times New Roman" panose="02020603050405020304" pitchFamily="18" charset="0"/>
              </a:rPr>
              <a:t>Имея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таблицы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стрельбы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командиру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следовало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заранее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изучить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с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какой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дистанции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15</a:t>
            </a:r>
            <a:r>
              <a:rPr lang="ru-RU" altLang="de-DE" sz="2800" dirty="0">
                <a:latin typeface="Times New Roman" panose="02020603050405020304" pitchFamily="18" charset="0"/>
              </a:rPr>
              <a:t>-</a:t>
            </a:r>
            <a:r>
              <a:rPr lang="ru-RU" altLang="de-DE" sz="2800" i="1" dirty="0">
                <a:latin typeface="Times New Roman" panose="02020603050405020304" pitchFamily="18" charset="0"/>
              </a:rPr>
              <a:t>дюймовый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снаряд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пробивает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броневые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палубы</a:t>
            </a:r>
            <a:r>
              <a:rPr lang="ru-RU" altLang="de-DE" sz="2800" dirty="0">
                <a:latin typeface="Times New Roman" panose="02020603050405020304" pitchFamily="18" charset="0"/>
              </a:rPr>
              <a:t> (А. Крылов); </a:t>
            </a:r>
            <a:endParaRPr lang="de-DE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nhaltsplatzhalter 2">
            <a:extLst>
              <a:ext uri="{FF2B5EF4-FFF2-40B4-BE49-F238E27FC236}">
                <a16:creationId xmlns:a16="http://schemas.microsoft.com/office/drawing/2014/main" id="{FEAF065B-0283-DCD4-5896-E23D2C2653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250825"/>
            <a:ext cx="9432925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Увидев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что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он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еще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жив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борется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 u="sng">
                <a:latin typeface="Times New Roman" panose="02020603050405020304" pitchFamily="18" charset="0"/>
              </a:rPr>
              <a:t>мне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захотелось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оказать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ему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немедленную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помощь</a:t>
            </a:r>
            <a:r>
              <a:rPr lang="ru-RU" altLang="de-DE" sz="2800">
                <a:latin typeface="Times New Roman" panose="02020603050405020304" pitchFamily="18" charset="0"/>
              </a:rPr>
              <a:t> (Солоух.); </a:t>
            </a:r>
            <a:r>
              <a:rPr lang="ru-RU" altLang="de-DE" sz="2800" i="1">
                <a:latin typeface="Times New Roman" panose="02020603050405020304" pitchFamily="18" charset="0"/>
              </a:rPr>
              <a:t>Работая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Всесоюзном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институте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защиты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растений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 u="sng">
                <a:latin typeface="Times New Roman" panose="02020603050405020304" pitchFamily="18" charset="0"/>
              </a:rPr>
              <a:t>Любищеву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приходилось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по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совместительству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читать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лекции</a:t>
            </a:r>
            <a:r>
              <a:rPr lang="ru-RU" altLang="de-DE" sz="2800">
                <a:latin typeface="Times New Roman" panose="02020603050405020304" pitchFamily="18" charset="0"/>
              </a:rPr>
              <a:t> (Д. Гранин); </a:t>
            </a:r>
            <a:r>
              <a:rPr lang="ru-RU" altLang="de-DE" sz="2800" i="1">
                <a:latin typeface="Times New Roman" panose="02020603050405020304" pitchFamily="18" charset="0"/>
              </a:rPr>
              <a:t>Играя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черными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 u="sng">
                <a:latin typeface="Times New Roman" panose="02020603050405020304" pitchFamily="18" charset="0"/>
              </a:rPr>
              <a:t>чемпиону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не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удалось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захватить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инициативу</a:t>
            </a:r>
            <a:r>
              <a:rPr lang="ru-RU" altLang="de-DE" sz="2800">
                <a:latin typeface="Times New Roman" panose="02020603050405020304" pitchFamily="18" charset="0"/>
              </a:rPr>
              <a:t> (газ.). В таких конструкциях присутствует дат. п. со знач. субъекта.</a:t>
            </a:r>
            <a:r>
              <a:rPr lang="de-DE" altLang="de-DE" sz="2800">
                <a:latin typeface="Times New Roman" panose="02020603050405020304" pitchFamily="18" charset="0"/>
              </a:rPr>
              <a:t>» (</a:t>
            </a:r>
            <a:r>
              <a:rPr lang="cs-CZ" altLang="de-DE" sz="2800">
                <a:latin typeface="Times New Roman" panose="02020603050405020304" pitchFamily="18" charset="0"/>
              </a:rPr>
              <a:t>zvýraznění</a:t>
            </a:r>
            <a:r>
              <a:rPr lang="de-DE" altLang="de-DE" sz="2800">
                <a:latin typeface="Times New Roman" panose="02020603050405020304" pitchFamily="18" charset="0"/>
              </a:rPr>
              <a:t> MG)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úzu se vyskytují ovšem oba typy, tedy jak s infinitivem, tak bez něho, srov. Weiss (1995: 258) o dativních prožívatelích kontrolujících přechodník a naše poznámky v souvislosti s vlastnostmi subjektu.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Srov. odpovídající zákazy: RG (1954, II/1, s. 653): </a:t>
            </a:r>
            <a:r>
              <a:rPr lang="ru-RU" altLang="de-DE" sz="2800">
                <a:latin typeface="Times New Roman" panose="02020603050405020304" pitchFamily="18" charset="0"/>
              </a:rPr>
              <a:t>«В соответствии с существующей в современном русском языке нормой субъект действия, обозначаемого деепричастием, совпадает с субъектом действия, обозначаемого глагольным сказуемым. В литературе </a:t>
            </a:r>
            <a:r>
              <a:rPr lang="cs-CZ" altLang="de-DE" sz="2800">
                <a:latin typeface="Times New Roman" panose="02020603050405020304" pitchFamily="18" charset="0"/>
              </a:rPr>
              <a:t>XIX </a:t>
            </a:r>
            <a:r>
              <a:rPr lang="ru-RU" altLang="de-DE" sz="2800">
                <a:latin typeface="Times New Roman" panose="02020603050405020304" pitchFamily="18" charset="0"/>
              </a:rPr>
              <a:t>в. встречаются </a:t>
            </a:r>
            <a:r>
              <a:rPr lang="ru-RU" altLang="de-DE" sz="2800" u="sng">
                <a:latin typeface="Times New Roman" panose="02020603050405020304" pitchFamily="18" charset="0"/>
              </a:rPr>
              <a:t>отступления от этого правила</a:t>
            </a:r>
            <a:r>
              <a:rPr lang="ru-RU" altLang="de-DE" sz="2800">
                <a:latin typeface="Times New Roman" panose="02020603050405020304" pitchFamily="18" charset="0"/>
              </a:rPr>
              <a:t>»:</a:t>
            </a:r>
            <a:endParaRPr lang="cs-CZ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0EFEFE77-6BD9-CD4B-D28B-F4A8378B6B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179388"/>
            <a:ext cx="9039225" cy="72009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 dirty="0">
                <a:latin typeface="Times New Roman" panose="02020603050405020304" pitchFamily="18" charset="0"/>
              </a:rPr>
              <a:t>Хотя я и не пророк, Но, видя мотылька, что он вокруг свечки вьется, Пророчество почти всегда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мне</a:t>
            </a:r>
            <a:r>
              <a:rPr lang="ru-RU" altLang="de-DE" sz="2800" i="1" dirty="0">
                <a:latin typeface="Times New Roman" panose="02020603050405020304" pitchFamily="18" charset="0"/>
              </a:rPr>
              <a:t> удается: Что крылышки сожжет мой мотылек </a:t>
            </a:r>
            <a:r>
              <a:rPr lang="ru-RU" altLang="de-DE" sz="2800" dirty="0">
                <a:latin typeface="Times New Roman" panose="02020603050405020304" pitchFamily="18" charset="0"/>
              </a:rPr>
              <a:t>(Крыл.) –</a:t>
            </a:r>
            <a:r>
              <a:rPr lang="cs-CZ" altLang="de-DE" sz="2800" dirty="0">
                <a:latin typeface="Times New Roman" panose="02020603050405020304" pitchFamily="18" charset="0"/>
              </a:rPr>
              <a:t> bez infinitivu</a:t>
            </a:r>
            <a:r>
              <a:rPr lang="ru-RU" altLang="de-DE" sz="2800" dirty="0">
                <a:latin typeface="Times New Roman" panose="02020603050405020304" pitchFamily="18" charset="0"/>
              </a:rPr>
              <a:t>,</a:t>
            </a:r>
            <a:r>
              <a:rPr lang="ru-RU" altLang="de-DE" sz="2800" i="1" dirty="0">
                <a:latin typeface="Times New Roman" panose="02020603050405020304" pitchFamily="18" charset="0"/>
              </a:rPr>
              <a:t> В аллее, и уже подъезжая к отелю,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у не</a:t>
            </a:r>
            <a:r>
              <a:rPr lang="ru-RU" altLang="de-DE" sz="2800" i="1" dirty="0">
                <a:latin typeface="Times New Roman" panose="02020603050405020304" pitchFamily="18" charset="0"/>
              </a:rPr>
              <a:t>й начали вырываться восклицания </a:t>
            </a:r>
            <a:r>
              <a:rPr lang="ru-RU" altLang="de-DE" sz="2800" dirty="0">
                <a:latin typeface="Times New Roman" panose="02020603050405020304" pitchFamily="18" charset="0"/>
              </a:rPr>
              <a:t>(</a:t>
            </a:r>
            <a:r>
              <a:rPr lang="ru-RU" altLang="de-DE" sz="2800" dirty="0" err="1">
                <a:latin typeface="Times New Roman" panose="02020603050405020304" pitchFamily="18" charset="0"/>
              </a:rPr>
              <a:t>Дост</a:t>
            </a:r>
            <a:r>
              <a:rPr lang="ru-RU" altLang="de-DE" sz="2800" dirty="0">
                <a:latin typeface="Times New Roman" panose="02020603050405020304" pitchFamily="18" charset="0"/>
              </a:rPr>
              <a:t>.)</a:t>
            </a:r>
            <a:r>
              <a:rPr lang="cs-CZ" altLang="de-DE" sz="2800" dirty="0">
                <a:latin typeface="Times New Roman" panose="02020603050405020304" pitchFamily="18" charset="0"/>
              </a:rPr>
              <a:t> – s infinitivem (v rámci složeného predikátu)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Слушая музыку,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у него</a:t>
            </a:r>
            <a:r>
              <a:rPr lang="ru-RU" altLang="de-DE" sz="2800" i="1" dirty="0">
                <a:latin typeface="Times New Roman" panose="02020603050405020304" pitchFamily="18" charset="0"/>
              </a:rPr>
              <a:t> слезы были на глазах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) –</a:t>
            </a:r>
            <a:r>
              <a:rPr lang="cs-CZ" altLang="de-DE" sz="2800" dirty="0">
                <a:latin typeface="Times New Roman" panose="02020603050405020304" pitchFamily="18" charset="0"/>
              </a:rPr>
              <a:t> bez infinitivu</a:t>
            </a:r>
            <a:r>
              <a:rPr lang="de-CH" altLang="de-DE" sz="2800" i="1" dirty="0">
                <a:latin typeface="Times New Roman" panose="02020603050405020304" pitchFamily="18" charset="0"/>
              </a:rPr>
              <a:t>,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Командуя батарей,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мне</a:t>
            </a:r>
            <a:r>
              <a:rPr lang="ru-RU" altLang="de-DE" sz="2800" i="1" dirty="0">
                <a:latin typeface="Times New Roman" panose="02020603050405020304" pitchFamily="18" charset="0"/>
              </a:rPr>
              <a:t> не раз пришлось задумываться над тем</a:t>
            </a:r>
            <a:r>
              <a:rPr lang="ru-RU" altLang="de-DE" sz="2800" dirty="0">
                <a:latin typeface="Times New Roman" panose="02020603050405020304" pitchFamily="18" charset="0"/>
              </a:rPr>
              <a:t>) </a:t>
            </a:r>
            <a:r>
              <a:rPr lang="cs-CZ" altLang="de-DE" sz="2800" dirty="0">
                <a:latin typeface="Times New Roman" panose="02020603050405020304" pitchFamily="18" charset="0"/>
              </a:rPr>
              <a:t>– s infinitivem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endParaRPr lang="cs-CZ" altLang="de-DE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Srov. k takovýmto větám také: </a:t>
            </a:r>
            <a:r>
              <a:rPr lang="ru-RU" altLang="de-DE" sz="2800" dirty="0">
                <a:latin typeface="Times New Roman" panose="02020603050405020304" pitchFamily="18" charset="0"/>
              </a:rPr>
              <a:t>«нельзя считать нормой» </a:t>
            </a:r>
            <a:r>
              <a:rPr lang="cs-CZ" altLang="de-DE" sz="2800" dirty="0">
                <a:latin typeface="Times New Roman" panose="02020603050405020304" pitchFamily="18" charset="0"/>
              </a:rPr>
              <a:t>(</a:t>
            </a:r>
            <a:r>
              <a:rPr lang="ru-RU" altLang="de-DE" sz="2800" dirty="0">
                <a:latin typeface="Times New Roman" panose="02020603050405020304" pitchFamily="18" charset="0"/>
              </a:rPr>
              <a:t>Г. А. Золотова, </a:t>
            </a:r>
            <a:r>
              <a:rPr lang="ru-RU" altLang="de-DE" sz="2800" i="1" dirty="0">
                <a:latin typeface="Times New Roman" panose="02020603050405020304" pitchFamily="18" charset="0"/>
              </a:rPr>
              <a:t>Синтаксис и норма</a:t>
            </a:r>
            <a:r>
              <a:rPr lang="ru-RU" altLang="de-DE" sz="2800" dirty="0">
                <a:latin typeface="Times New Roman" panose="02020603050405020304" pitchFamily="18" charset="0"/>
              </a:rPr>
              <a:t>, М. 1974, с. 80</a:t>
            </a:r>
            <a:r>
              <a:rPr lang="cs-CZ" altLang="de-DE" sz="2800" dirty="0">
                <a:latin typeface="Times New Roman" panose="02020603050405020304" pitchFamily="18" charset="0"/>
              </a:rPr>
              <a:t>)</a:t>
            </a:r>
            <a:r>
              <a:rPr lang="ru-RU" altLang="de-DE" sz="2800" dirty="0">
                <a:latin typeface="Times New Roman" panose="02020603050405020304" pitchFamily="18" charset="0"/>
              </a:rPr>
              <a:t>, «на границе нормы» </a:t>
            </a:r>
            <a:r>
              <a:rPr lang="cs-CZ" altLang="de-DE" sz="2800" dirty="0">
                <a:latin typeface="Times New Roman" panose="02020603050405020304" pitchFamily="18" charset="0"/>
              </a:rPr>
              <a:t>(</a:t>
            </a:r>
            <a:r>
              <a:rPr lang="ru-RU" altLang="de-DE" sz="2800" dirty="0">
                <a:latin typeface="Times New Roman" panose="02020603050405020304" pitchFamily="18" charset="0"/>
              </a:rPr>
              <a:t>там же, 85)</a:t>
            </a:r>
            <a:endParaRPr lang="cs-CZ" altLang="de-DE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Na druhé straně považoval </a:t>
            </a:r>
            <a:r>
              <a:rPr lang="cs-CZ" altLang="de-DE" sz="2800" dirty="0" err="1">
                <a:latin typeface="Times New Roman" panose="02020603050405020304" pitchFamily="18" charset="0"/>
              </a:rPr>
              <a:t>Černyš</a:t>
            </a:r>
            <a:r>
              <a:rPr lang="ru-RU" altLang="de-DE" sz="2800" dirty="0">
                <a:latin typeface="Times New Roman" panose="02020603050405020304" pitchFamily="18" charset="0"/>
              </a:rPr>
              <a:t>ё</a:t>
            </a:r>
            <a:r>
              <a:rPr lang="cs-CZ" altLang="de-DE" sz="2800" dirty="0">
                <a:latin typeface="Times New Roman" panose="02020603050405020304" pitchFamily="18" charset="0"/>
              </a:rPr>
              <a:t>v (1915) přechodníkové konstrukce, které se vztahují na „logický subjekt“ v dativu, za „celkem snesitelné“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C9C924-2FF8-5BB4-1D82-45ED7FC8D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188" y="366713"/>
            <a:ext cx="9447212" cy="6826250"/>
          </a:xfrm>
        </p:spPr>
        <p:txBody>
          <a:bodyPr/>
          <a:lstStyle/>
          <a:p>
            <a:pPr marL="503972" indent="-503972">
              <a:buFont typeface="Arial" panose="020B0604020202020204" pitchFamily="34" charset="0"/>
              <a:buChar char="•"/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Ovšem: je kritérium přítomnosti infinitivu uspokojivé?</a:t>
            </a:r>
          </a:p>
          <a:p>
            <a:pPr marL="503972" indent="-503972">
              <a:buFont typeface="Arial" panose="020B0604020202020204" pitchFamily="34" charset="0"/>
              <a:buChar char="•"/>
              <a:defRPr/>
            </a:pPr>
            <a:r>
              <a:rPr lang="ru-RU" altLang="de-DE" sz="2800" i="1" dirty="0">
                <a:latin typeface="Times New Roman" panose="02020603050405020304" pitchFamily="18" charset="0"/>
              </a:rPr>
              <a:t>Прочитав эту книгу, мне захотелось о ней рассказать. Рассказать всем, у кого есть дети.</a:t>
            </a:r>
            <a:endParaRPr lang="cs-CZ" altLang="de-DE" sz="2800" i="1" dirty="0">
              <a:latin typeface="Times New Roman" panose="02020603050405020304" pitchFamily="18" charset="0"/>
            </a:endParaRPr>
          </a:p>
          <a:p>
            <a:pPr marL="503972" indent="-503972">
              <a:buFont typeface="Arial" panose="020B0604020202020204" pitchFamily="34" charset="0"/>
              <a:buChar char="•"/>
              <a:defRPr/>
            </a:pPr>
            <a:r>
              <a:rPr lang="ru-RU" altLang="de-DE" sz="2800" i="1" dirty="0">
                <a:latin typeface="Times New Roman" panose="02020603050405020304" pitchFamily="18" charset="0"/>
              </a:rPr>
              <a:t>Класс!!! Я даже не ожидала ничего интересного от школьного домашнего задания, но прочитав эту книгу мне захотелось продолжения!!!</a:t>
            </a:r>
            <a:endParaRPr lang="cs-CZ" altLang="de-DE" sz="2800" i="1" dirty="0">
              <a:latin typeface="Times New Roman" panose="02020603050405020304" pitchFamily="18" charset="0"/>
            </a:endParaRPr>
          </a:p>
          <a:p>
            <a:pPr marL="503972" indent="-503972">
              <a:buFont typeface="Arial" panose="020B0604020202020204" pitchFamily="34" charset="0"/>
              <a:buChar char="•"/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Obě věty jsou z internetových diskusí o knihách</a:t>
            </a:r>
          </a:p>
          <a:p>
            <a:pPr marL="503972" indent="-503972">
              <a:defRPr/>
            </a:pPr>
            <a:endParaRPr lang="cs-CZ" altLang="de-DE" sz="2800" dirty="0">
              <a:latin typeface="Times New Roman" panose="02020603050405020304" pitchFamily="18" charset="0"/>
            </a:endParaRPr>
          </a:p>
          <a:p>
            <a:pPr marL="503972" indent="-503972">
              <a:buFont typeface="Arial" panose="020B0604020202020204" pitchFamily="34" charset="0"/>
              <a:buChar char="•"/>
              <a:defRPr/>
            </a:pPr>
            <a:r>
              <a:rPr lang="ru-RU" altLang="de-DE" sz="2800" i="1" dirty="0">
                <a:latin typeface="Times New Roman" panose="02020603050405020304" pitchFamily="18" charset="0"/>
              </a:rPr>
              <a:t>Прочитав эту книгу, мне кажется, что она будет полезна многим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</a:rPr>
              <a:t>(z internetových vyučovacích materiálií, je třeba opravit chybu)</a:t>
            </a:r>
          </a:p>
          <a:p>
            <a:pPr marL="503972" indent="-503972">
              <a:buFont typeface="Arial" panose="020B0604020202020204" pitchFamily="34" charset="0"/>
              <a:buChar char="•"/>
              <a:defRPr/>
            </a:pPr>
            <a:endParaRPr lang="ru-RU" altLang="de-DE" sz="3086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Inhaltsplatzhalter 2">
            <a:extLst>
              <a:ext uri="{FF2B5EF4-FFF2-40B4-BE49-F238E27FC236}">
                <a16:creationId xmlns:a16="http://schemas.microsoft.com/office/drawing/2014/main" id="{A7D87F4B-2FB3-BE11-9879-DBEC78E0B9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179388"/>
            <a:ext cx="9039225" cy="72009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Aktuální literatura někdy poukazuje na formalismus aktuální kodifikace: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«</a:t>
            </a:r>
            <a:r>
              <a:rPr lang="ru-RU" altLang="de-DE" sz="2800" i="1">
                <a:latin typeface="Times New Roman" panose="02020603050405020304" pitchFamily="18" charset="0"/>
              </a:rPr>
              <a:t>Я</a:t>
            </a:r>
            <a:r>
              <a:rPr lang="ru-RU" altLang="de-DE" sz="2800">
                <a:latin typeface="Times New Roman" panose="02020603050405020304" pitchFamily="18" charset="0"/>
              </a:rPr>
              <a:t>-модус (имплицитный) оказывается причиной нарушения</a:t>
            </a:r>
            <a:r>
              <a:rPr lang="cs-CZ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>
                <a:latin typeface="Times New Roman" panose="02020603050405020304" pitchFamily="18" charset="0"/>
              </a:rPr>
              <a:t>деепричастной нормы: в высказываниях о себе и своих ощущениях Говорящий семантически не нарушает правила односубъектности, в его личной сфере все элементы мыслятся для него неотторжимыми – части тела, чувства, мысли. Это означает, что именительный падеж не выражает другого субъекта и</a:t>
            </a:r>
            <a:r>
              <a:rPr lang="cs-CZ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>
                <a:latin typeface="Times New Roman" panose="02020603050405020304" pitchFamily="18" charset="0"/>
              </a:rPr>
              <a:t>входит в состав описательного предиката (</a:t>
            </a:r>
            <a:r>
              <a:rPr lang="ru-RU" altLang="de-DE" sz="2800" i="1">
                <a:latin typeface="Times New Roman" panose="02020603050405020304" pitchFamily="18" charset="0"/>
              </a:rPr>
              <a:t>появилось желание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пришла в голову мысль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родилась идея</a:t>
            </a:r>
            <a:r>
              <a:rPr lang="ru-RU" altLang="de-DE" sz="2800">
                <a:latin typeface="Times New Roman" panose="02020603050405020304" pitchFamily="18" charset="0"/>
              </a:rPr>
              <a:t>). Так, с фразой </a:t>
            </a:r>
            <a:r>
              <a:rPr lang="ru-RU" altLang="de-DE" sz="2800" i="1">
                <a:latin typeface="Times New Roman" panose="02020603050405020304" pitchFamily="18" charset="0"/>
              </a:rPr>
              <a:t>У меня мороз пробежал по коже</a:t>
            </a:r>
            <a:r>
              <a:rPr lang="ru-RU" altLang="de-DE" sz="2800">
                <a:latin typeface="Times New Roman" panose="02020603050405020304" pitchFamily="18" charset="0"/>
              </a:rPr>
              <a:t> Говорящий может легко соединить деепричастный</a:t>
            </a:r>
            <a:r>
              <a:rPr lang="cs-CZ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>
                <a:latin typeface="Times New Roman" panose="02020603050405020304" pitchFamily="18" charset="0"/>
              </a:rPr>
              <a:t>оборот </a:t>
            </a:r>
            <a:r>
              <a:rPr lang="ru-RU" altLang="de-DE" sz="2800" i="1">
                <a:latin typeface="Times New Roman" panose="02020603050405020304" pitchFamily="18" charset="0"/>
              </a:rPr>
              <a:t>увидев это</a:t>
            </a:r>
            <a:r>
              <a:rPr lang="ru-RU" altLang="de-DE" sz="2800">
                <a:latin typeface="Times New Roman" panose="02020603050405020304" pitchFamily="18" charset="0"/>
              </a:rPr>
              <a:t>, т.к. обе эти части соотносятся с одним субъектом – </a:t>
            </a:r>
            <a:r>
              <a:rPr lang="ru-RU" altLang="de-DE" sz="2800" i="1">
                <a:latin typeface="Times New Roman" panose="02020603050405020304" pitchFamily="18" charset="0"/>
              </a:rPr>
              <a:t>Я</a:t>
            </a:r>
            <a:r>
              <a:rPr lang="ru-RU" altLang="de-DE" sz="2800">
                <a:latin typeface="Times New Roman" panose="02020603050405020304" pitchFamily="18" charset="0"/>
              </a:rPr>
              <a:t>. Формально правило употребления деепричастий нарушается, семантически – оно не нарушается.</a:t>
            </a:r>
            <a:r>
              <a:rPr lang="cs-CZ" altLang="de-DE" sz="28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Inhaltsplatzhalter 2">
            <a:extLst>
              <a:ext uri="{FF2B5EF4-FFF2-40B4-BE49-F238E27FC236}">
                <a16:creationId xmlns:a16="http://schemas.microsoft.com/office/drawing/2014/main" id="{A435D991-5B73-F2B7-CE34-CAB41ECBB5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77813" y="366713"/>
            <a:ext cx="9525000" cy="66675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Нормативные грамматики выбирают формальный подход: если есть именительный падеж, то деепричастие должно включать его в свою актантную структуру (</a:t>
            </a:r>
            <a:r>
              <a:rPr lang="ru-RU" altLang="de-DE" sz="2800" i="1">
                <a:latin typeface="Times New Roman" panose="02020603050405020304" pitchFamily="18" charset="0"/>
              </a:rPr>
              <a:t>мороз</a:t>
            </a:r>
            <a:r>
              <a:rPr lang="ru-RU" altLang="de-DE" sz="2800">
                <a:latin typeface="Times New Roman" panose="02020603050405020304" pitchFamily="18" charset="0"/>
              </a:rPr>
              <a:t> не может </a:t>
            </a:r>
            <a:r>
              <a:rPr lang="ru-RU" altLang="de-DE" sz="2800" i="1">
                <a:latin typeface="Times New Roman" panose="02020603050405020304" pitchFamily="18" charset="0"/>
              </a:rPr>
              <a:t>видеть</a:t>
            </a:r>
            <a:r>
              <a:rPr lang="ru-RU" altLang="de-DE" sz="2800">
                <a:latin typeface="Times New Roman" panose="02020603050405020304" pitchFamily="18" charset="0"/>
              </a:rPr>
              <a:t>).» (</a:t>
            </a:r>
            <a:r>
              <a:rPr lang="de-DE" altLang="de-DE" sz="2800">
                <a:latin typeface="Times New Roman" panose="02020603050405020304" pitchFamily="18" charset="0"/>
                <a:hlinkClick r:id="rId2"/>
              </a:rPr>
              <a:t>http://rusgram.ru/Деепричастие</a:t>
            </a:r>
            <a:r>
              <a:rPr lang="ru-RU" altLang="de-DE" sz="2800">
                <a:latin typeface="Times New Roman" panose="02020603050405020304" pitchFamily="18" charset="0"/>
              </a:rPr>
              <a:t>) </a:t>
            </a:r>
            <a:endParaRPr lang="cs-CZ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úzu se vyskytuje i přechodník vázaný na maticové sloveso v pasivu:</a:t>
            </a:r>
            <a:r>
              <a:rPr lang="de-DE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Окончив в 1940 году десятилетку, я осенью был призван в Армию</a:t>
            </a:r>
            <a:r>
              <a:rPr lang="ru-RU" altLang="de-DE" sz="2800">
                <a:latin typeface="Times New Roman" panose="02020603050405020304" pitchFamily="18" charset="0"/>
              </a:rPr>
              <a:t>. </a:t>
            </a:r>
            <a:r>
              <a:rPr lang="cs-CZ" altLang="de-DE" sz="2800">
                <a:latin typeface="Times New Roman" panose="02020603050405020304" pitchFamily="18" charset="0"/>
              </a:rPr>
              <a:t>Zatímco zde subjektem přechodníku je formální subjekt pasivního maticového slovesa, v dalším příkladu přechodník je kontrolován agensem v pasivu,</a:t>
            </a:r>
            <a:r>
              <a:rPr lang="de-DE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stojícím v instrumentálu</a:t>
            </a:r>
            <a:r>
              <a:rPr lang="de-DE" altLang="de-DE" sz="2800">
                <a:latin typeface="Times New Roman" panose="02020603050405020304" pitchFamily="18" charset="0"/>
              </a:rPr>
              <a:t>: </a:t>
            </a:r>
            <a:r>
              <a:rPr lang="de-DE" altLang="de-DE" sz="2800" i="1">
                <a:latin typeface="Times New Roman" panose="02020603050405020304" pitchFamily="18" charset="0"/>
              </a:rPr>
              <a:t>…</a:t>
            </a:r>
            <a:r>
              <a:rPr lang="ru-RU" altLang="de-DE" sz="2800" i="1">
                <a:latin typeface="Times New Roman" panose="02020603050405020304" pitchFamily="18" charset="0"/>
              </a:rPr>
              <a:t>автомашины или принадлежат транспортной организации или нанимаются </a:t>
            </a:r>
            <a:r>
              <a:rPr lang="ru-RU" altLang="de-DE" sz="2800" i="1" u="sng">
                <a:latin typeface="Times New Roman" panose="02020603050405020304" pitchFamily="18" charset="0"/>
              </a:rPr>
              <a:t>ею</a:t>
            </a:r>
            <a:r>
              <a:rPr lang="ru-RU" altLang="de-DE" sz="2800" i="1">
                <a:latin typeface="Times New Roman" panose="02020603050405020304" pitchFamily="18" charset="0"/>
              </a:rPr>
              <a:t>, не вмешивая в это дело клиента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(Weiss 1995: 259). Odmítnutí přechodníku při pasivním finitním slovesu patrně vychází z této potenciální ambiguity.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Inhaltsplatzhalter 2">
            <a:extLst>
              <a:ext uri="{FF2B5EF4-FFF2-40B4-BE49-F238E27FC236}">
                <a16:creationId xmlns:a16="http://schemas.microsoft.com/office/drawing/2014/main" id="{5F77F443-A945-24C5-1B03-CE1650D252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23850"/>
            <a:ext cx="9432925" cy="68405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Některé přechodníky, které se používají bez ohledu na subjekt syntakticky nadřazeného slovesa jsou lexikalizovány, vznikly z nich sekundární předložky nebo adverbia: </a:t>
            </a:r>
            <a:r>
              <a:rPr lang="ru-RU" altLang="de-DE" sz="2800" i="1">
                <a:latin typeface="Times New Roman" panose="02020603050405020304" pitchFamily="18" charset="0"/>
              </a:rPr>
              <a:t>Логически рассуждая, он сказал сейчас глупость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Uváží-li se to logicky, řekl...‘, </a:t>
            </a:r>
            <a:r>
              <a:rPr lang="ru-RU" altLang="de-DE" sz="2800" i="1">
                <a:latin typeface="Times New Roman" panose="02020603050405020304" pitchFamily="18" charset="0"/>
              </a:rPr>
              <a:t>Начиная с 19</a:t>
            </a:r>
            <a:r>
              <a:rPr lang="de-CH" altLang="de-DE" sz="2800" i="1">
                <a:latin typeface="Times New Roman" panose="02020603050405020304" pitchFamily="18" charset="0"/>
              </a:rPr>
              <a:t>-</a:t>
            </a:r>
            <a:r>
              <a:rPr lang="ru-RU" altLang="de-DE" sz="2800" i="1">
                <a:latin typeface="Times New Roman" panose="02020603050405020304" pitchFamily="18" charset="0"/>
              </a:rPr>
              <a:t>го века, промышленность России стала быстро развиваться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Počínajíc/počínaje 19. stoletím začal se průmysl Ruska rychle vyvíjet‘. Srov. </a:t>
            </a:r>
            <a:r>
              <a:rPr lang="ru-RU" altLang="de-DE" sz="2800" i="1">
                <a:latin typeface="Times New Roman" panose="02020603050405020304" pitchFamily="18" charset="0"/>
              </a:rPr>
              <a:t>честно говоря, грубо говоря, собственно говоря, смотря по, несмотря на</a:t>
            </a:r>
            <a:r>
              <a:rPr lang="de-CH" altLang="de-DE" sz="2800">
                <a:latin typeface="Times New Roman" panose="02020603050405020304" pitchFamily="18" charset="0"/>
              </a:rPr>
              <a:t> atd.</a:t>
            </a:r>
            <a:endParaRPr lang="cs-CZ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Inhaltsplatzhalter 2">
            <a:extLst>
              <a:ext uri="{FF2B5EF4-FFF2-40B4-BE49-F238E27FC236}">
                <a16:creationId xmlns:a16="http://schemas.microsoft.com/office/drawing/2014/main" id="{9F9A1278-AEB2-003F-C590-57577B8442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95288"/>
            <a:ext cx="9577387" cy="69135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Sémanticky vyjadřují přechodníky primárně časový vztah k finitnímu slovesu ve větě, přechodník nedokonavý současnost a přechodník dokonavý předčasnost, popř. i následnost</a:t>
            </a:r>
            <a:r>
              <a:rPr lang="de-DE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</a:rPr>
              <a:t>Отвечая на вопросы</a:t>
            </a:r>
            <a:r>
              <a:rPr lang="de-CH" altLang="de-DE" sz="2800" i="1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ученик волновался</a:t>
            </a:r>
            <a:r>
              <a:rPr lang="cs-CZ" altLang="de-DE" sz="2800" i="1">
                <a:latin typeface="Times New Roman" panose="02020603050405020304" pitchFamily="18" charset="0"/>
              </a:rPr>
              <a:t>,</a:t>
            </a:r>
            <a:r>
              <a:rPr lang="de-CH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Ответив на вопросы, ученик сел</a:t>
            </a:r>
            <a:r>
              <a:rPr lang="de-CH" altLang="de-DE" sz="2800" i="1">
                <a:latin typeface="Times New Roman" panose="02020603050405020304" pitchFamily="18" charset="0"/>
              </a:rPr>
              <a:t>,</a:t>
            </a:r>
            <a:r>
              <a:rPr lang="de-DE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Вернувшись домой, я стал готовить свои уроки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Když jsem se vrátil domů / Po návratu domů...‘,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Často se jedná o průvodní okolnost, jejíž přesný časový vztah není příliš relevantní: </a:t>
            </a:r>
            <a:r>
              <a:rPr lang="ru-RU" altLang="de-DE" sz="2800" i="1">
                <a:latin typeface="Times New Roman" panose="02020603050405020304" pitchFamily="18" charset="0"/>
              </a:rPr>
              <a:t>Закаркав, отлетела ватага чёрных ворон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Hejno černých vran zakrákoralo a odletělo‘, </a:t>
            </a:r>
            <a:r>
              <a:rPr lang="ru-RU" altLang="de-DE" sz="2800" i="1">
                <a:latin typeface="Times New Roman" panose="02020603050405020304" pitchFamily="18" charset="0"/>
              </a:rPr>
              <a:t>Она подо</a:t>
            </a:r>
            <a:r>
              <a:rPr lang="de-CH" altLang="de-DE" sz="2800" i="1">
                <a:latin typeface="Times New Roman" panose="02020603050405020304" pitchFamily="18" charset="0"/>
              </a:rPr>
              <a:t>-</a:t>
            </a:r>
            <a:r>
              <a:rPr lang="ru-RU" altLang="de-DE" sz="2800" i="1">
                <a:latin typeface="Times New Roman" panose="02020603050405020304" pitchFamily="18" charset="0"/>
              </a:rPr>
              <a:t>шла к нему, приглядываясь с любопытством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Přistoupila k němu a zvědavě si ho prohlížela‘; přechodník může i vyjádřit způsob, jak probíhá hlavní děj: </a:t>
            </a:r>
            <a:r>
              <a:rPr lang="ru-RU" altLang="de-DE" sz="2800" i="1">
                <a:latin typeface="Times New Roman" panose="02020603050405020304" pitchFamily="18" charset="0"/>
              </a:rPr>
              <a:t>Он поздоровался, кивнув головой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Pozdravil kývnutím hlavy‘ (děj vyjádřený přechodníkem není ani předčasný ani následný)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Inhaltsplatzhalter 2">
            <a:extLst>
              <a:ext uri="{FF2B5EF4-FFF2-40B4-BE49-F238E27FC236}">
                <a16:creationId xmlns:a16="http://schemas.microsoft.com/office/drawing/2014/main" id="{F306C788-337E-33DA-6602-8F599D3C6F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466725"/>
            <a:ext cx="9288462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</a:rPr>
              <a:t>PMR (2: 313</a:t>
            </a:r>
            <a:r>
              <a:rPr lang="cs-CZ" altLang="de-DE" sz="2800">
                <a:latin typeface="Times New Roman" panose="02020603050405020304" pitchFamily="18" charset="0"/>
              </a:rPr>
              <a:t>) mluví i o „doplňkovém odstínu</a:t>
            </a:r>
            <a:r>
              <a:rPr lang="de-DE" altLang="de-DE" sz="2800">
                <a:latin typeface="Times New Roman" panose="02020603050405020304" pitchFamily="18" charset="0"/>
              </a:rPr>
              <a:t>“: </a:t>
            </a:r>
            <a:r>
              <a:rPr lang="ru-RU" altLang="de-DE" sz="2800" i="1">
                <a:latin typeface="Times New Roman" panose="02020603050405020304" pitchFamily="18" charset="0"/>
              </a:rPr>
              <a:t>Хохол и Весовщиков, тесно прижавшись друг к другу, стояли в углу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Chochol a Vesovščikov stáli v koutě těsně k sobě přitisknuti‘. Není ovšem jasné, zda tento „doplňkový odstín“ vychází i z něčeho jiného, než pouze z překladu do češtiny. V každém případě není netypické, že přechodník dokonavý nevyjadřuje tolik předchozí děj jak současný stav: «</a:t>
            </a:r>
            <a:r>
              <a:rPr lang="ru-RU" altLang="de-DE" sz="2800">
                <a:latin typeface="Times New Roman" panose="02020603050405020304" pitchFamily="18" charset="0"/>
              </a:rPr>
              <a:t>Деепричастие может обозначать состояние лица или предмета, сопутствующее действию, названному глаголом-сказуемым: </a:t>
            </a:r>
            <a:r>
              <a:rPr lang="ru-RU" altLang="de-DE" sz="2800" i="1">
                <a:latin typeface="Times New Roman" panose="02020603050405020304" pitchFamily="18" charset="0"/>
              </a:rPr>
              <a:t>Сидит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он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склонившись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грузно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над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картой</a:t>
            </a:r>
            <a:r>
              <a:rPr lang="cs-CZ" altLang="de-DE" sz="2800">
                <a:latin typeface="Times New Roman" panose="02020603050405020304" pitchFamily="18" charset="0"/>
              </a:rPr>
              <a:t>» (RG 1980, §2104).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Charakteristické jsou i srovnávací konstrukce: </a:t>
            </a:r>
            <a:r>
              <a:rPr lang="ru-RU" altLang="de-DE" sz="2800" i="1">
                <a:latin typeface="Times New Roman" panose="02020603050405020304" pitchFamily="18" charset="0"/>
              </a:rPr>
              <a:t>Он вошел и, словно боясь, растерянно остановилс</a:t>
            </a:r>
            <a:r>
              <a:rPr lang="ru-RU" altLang="de-DE" sz="2800">
                <a:latin typeface="Times New Roman" panose="02020603050405020304" pitchFamily="18" charset="0"/>
              </a:rPr>
              <a:t>я ,</a:t>
            </a:r>
            <a:r>
              <a:rPr lang="cs-CZ" altLang="de-DE" sz="2800">
                <a:latin typeface="Times New Roman" panose="02020603050405020304" pitchFamily="18" charset="0"/>
              </a:rPr>
              <a:t>Vešel a rozpačitě se zastavil, jako by se bál‘, srov. i výše citované </a:t>
            </a:r>
            <a:r>
              <a:rPr lang="ru-RU" altLang="de-DE" sz="2800" i="1">
                <a:latin typeface="Times New Roman" panose="02020603050405020304" pitchFamily="18" charset="0"/>
              </a:rPr>
              <a:t>Где</a:t>
            </a:r>
            <a:r>
              <a:rPr lang="sk-SK" altLang="de-DE" sz="2800" i="1">
                <a:latin typeface="Times New Roman" panose="02020603050405020304" pitchFamily="18" charset="0"/>
              </a:rPr>
              <a:t>-</a:t>
            </a:r>
            <a:r>
              <a:rPr lang="ru-RU" altLang="de-DE" sz="2800" i="1">
                <a:latin typeface="Times New Roman" panose="02020603050405020304" pitchFamily="18" charset="0"/>
              </a:rPr>
              <a:t>то, будто жалуясь, завывал паровоз</a:t>
            </a:r>
            <a:r>
              <a:rPr lang="cs-CZ" altLang="de-DE" sz="2800">
                <a:latin typeface="Times New Roman" panose="02020603050405020304" pitchFamily="18" charset="0"/>
              </a:rPr>
              <a:t>.</a:t>
            </a: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>
            <a:extLst>
              <a:ext uri="{FF2B5EF4-FFF2-40B4-BE49-F238E27FC236}">
                <a16:creationId xmlns:a16="http://schemas.microsoft.com/office/drawing/2014/main" id="{7E82C054-6311-5655-B5ED-CFDE3AE5F5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>
                <a:latin typeface="Times New Roman" panose="02020603050405020304" pitchFamily="18" charset="0"/>
              </a:rPr>
              <a:t>Příčestí </a:t>
            </a:r>
            <a:r>
              <a:rPr lang="ru-RU" altLang="de-DE" sz="3200">
                <a:latin typeface="Times New Roman" panose="02020603050405020304" pitchFamily="18" charset="0"/>
              </a:rPr>
              <a:t>а </a:t>
            </a:r>
            <a:r>
              <a:rPr lang="sk-SK" altLang="de-DE" sz="3200">
                <a:latin typeface="Times New Roman" panose="02020603050405020304" pitchFamily="18" charset="0"/>
              </a:rPr>
              <a:t>p</a:t>
            </a:r>
            <a:r>
              <a:rPr lang="de-DE" altLang="de-DE" sz="3200">
                <a:latin typeface="Times New Roman" panose="02020603050405020304" pitchFamily="18" charset="0"/>
              </a:rPr>
              <a:t>řechodníky (</a:t>
            </a:r>
            <a:r>
              <a:rPr lang="ru-RU" altLang="de-DE" sz="3200">
                <a:latin typeface="Times New Roman" panose="02020603050405020304" pitchFamily="18" charset="0"/>
              </a:rPr>
              <a:t>причастия и деепричастия</a:t>
            </a:r>
            <a:r>
              <a:rPr lang="de-DE" altLang="de-DE" sz="32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6386" name="Inhaltsplatzhalter 2">
            <a:extLst>
              <a:ext uri="{FF2B5EF4-FFF2-40B4-BE49-F238E27FC236}">
                <a16:creationId xmlns:a16="http://schemas.microsoft.com/office/drawing/2014/main" id="{AD6B5E06-E179-920F-3A57-97673C74A2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1768475"/>
            <a:ext cx="9217025" cy="55403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K charakteristickým vlastnostem ruštiny patří formálně bohatý systém nominálních slovesných tvarů a jeho hojné využívání v textu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Jedná se zejména o čtyři sklonná příčestí a dva formálně neměnné přechodníky: příčestí přítomné činné a trpné, příčestí minulé činné a trpné, přechodník přítomný a přechodník minulý. Srov. přednášku o morfologii.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Šířeji k neurčitým slovesným tvarům patří i infinitiv (viz předchozí téma).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Příčestí a přechodníky dovolují – stejně jako infinitiv – vyjadřování predikace jako podřazené jiné predikaci, jako sekundární („druhé sloveso“).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Inhaltsplatzhalter 2">
            <a:extLst>
              <a:ext uri="{FF2B5EF4-FFF2-40B4-BE49-F238E27FC236}">
                <a16:creationId xmlns:a16="http://schemas.microsoft.com/office/drawing/2014/main" id="{1646A351-7B68-DA94-1B3C-302597434F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179388"/>
            <a:ext cx="9361488" cy="71294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Vedle toho vystupuje i vztah kondicionální (podmínkový) </a:t>
            </a:r>
            <a:r>
              <a:rPr lang="de-DE" altLang="de-DE" sz="2800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Однако – болтая с тобой, грибов не наберёшь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Ale když bude s tebou klábosit, tak žádné houby nenasbírá‘</a:t>
            </a:r>
            <a:r>
              <a:rPr lang="de-DE" altLang="ja-JP" sz="2800">
                <a:latin typeface="Times New Roman" panose="02020603050405020304" pitchFamily="18" charset="0"/>
              </a:rPr>
              <a:t>) </a:t>
            </a:r>
            <a:r>
              <a:rPr lang="cs-CZ" altLang="ja-JP" sz="2800">
                <a:latin typeface="Times New Roman" panose="02020603050405020304" pitchFamily="18" charset="0"/>
              </a:rPr>
              <a:t>a koncesivní (přípustkový) </a:t>
            </a:r>
            <a:r>
              <a:rPr lang="de-DE" altLang="ja-JP" sz="2800">
                <a:latin typeface="Times New Roman" panose="02020603050405020304" pitchFamily="18" charset="0"/>
              </a:rPr>
              <a:t>(</a:t>
            </a:r>
            <a:r>
              <a:rPr lang="ru-RU" altLang="ja-JP" sz="2800" i="1">
                <a:latin typeface="Times New Roman" panose="02020603050405020304" pitchFamily="18" charset="0"/>
              </a:rPr>
              <a:t>Работая десять часов в день, он всё</a:t>
            </a:r>
            <a:r>
              <a:rPr lang="cs-CZ" altLang="ja-JP" sz="2800" i="1">
                <a:latin typeface="Times New Roman" panose="02020603050405020304" pitchFamily="18" charset="0"/>
              </a:rPr>
              <a:t>-</a:t>
            </a:r>
            <a:r>
              <a:rPr lang="ru-RU" altLang="ja-JP" sz="2800" i="1">
                <a:latin typeface="Times New Roman" panose="02020603050405020304" pitchFamily="18" charset="0"/>
              </a:rPr>
              <a:t>таки успевал следить за литературными новинками</a:t>
            </a:r>
            <a:r>
              <a:rPr lang="ru-RU" altLang="ja-JP" sz="2800">
                <a:latin typeface="Times New Roman" panose="02020603050405020304" pitchFamily="18" charset="0"/>
              </a:rPr>
              <a:t> ,</a:t>
            </a:r>
            <a:r>
              <a:rPr lang="cs-CZ" altLang="ja-JP" sz="2800">
                <a:latin typeface="Times New Roman" panose="02020603050405020304" pitchFamily="18" charset="0"/>
              </a:rPr>
              <a:t>Ačkoli pracoval deset hodin denně, přece jen stačil sledovat literární novinky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de-DE" altLang="ja-JP" sz="2800">
                <a:latin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Vzácně vystupují kauzální (příčinný) </a:t>
            </a:r>
            <a:r>
              <a:rPr lang="de-DE" altLang="de-DE" sz="2800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Не имея другой возможности, мы остались там ночевать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Poněvadž jsme neměli jinou možnost, zůstali jsme tam na nocleh</a:t>
            </a:r>
            <a:r>
              <a:rPr lang="de-DE" altLang="de-DE" sz="2800">
                <a:latin typeface="Times New Roman" panose="02020603050405020304" pitchFamily="18" charset="0"/>
              </a:rPr>
              <a:t>), </a:t>
            </a:r>
            <a:r>
              <a:rPr lang="cs-CZ" altLang="de-DE" sz="2800">
                <a:latin typeface="Times New Roman" panose="02020603050405020304" pitchFamily="18" charset="0"/>
              </a:rPr>
              <a:t>finální (účelový)</a:t>
            </a:r>
            <a:r>
              <a:rPr lang="de-DE" altLang="de-DE" sz="2800">
                <a:latin typeface="Times New Roman" panose="02020603050405020304" pitchFamily="18" charset="0"/>
              </a:rPr>
              <a:t> (</a:t>
            </a:r>
            <a:r>
              <a:rPr lang="ru-RU" altLang="de-DE" sz="2800" i="1">
                <a:latin typeface="Times New Roman" panose="02020603050405020304" pitchFamily="18" charset="0"/>
              </a:rPr>
              <a:t>Люди разбежались, спасая жизнь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Lidé se rozutekli, aby si zachránili život‘</a:t>
            </a:r>
            <a:r>
              <a:rPr lang="de-DE" altLang="ja-JP" sz="2800">
                <a:latin typeface="Times New Roman" panose="02020603050405020304" pitchFamily="18" charset="0"/>
              </a:rPr>
              <a:t>) </a:t>
            </a:r>
            <a:r>
              <a:rPr lang="cs-CZ" altLang="ja-JP" sz="2800">
                <a:latin typeface="Times New Roman" panose="02020603050405020304" pitchFamily="18" charset="0"/>
              </a:rPr>
              <a:t>a konsekutivní (účinkový) vztah </a:t>
            </a:r>
            <a:r>
              <a:rPr lang="de-DE" altLang="ja-JP" sz="2800">
                <a:latin typeface="Times New Roman" panose="02020603050405020304" pitchFamily="18" charset="0"/>
              </a:rPr>
              <a:t>(</a:t>
            </a:r>
            <a:r>
              <a:rPr lang="ru-RU" altLang="ja-JP" sz="2800" i="1">
                <a:latin typeface="Times New Roman" panose="02020603050405020304" pitchFamily="18" charset="0"/>
              </a:rPr>
              <a:t>Что</a:t>
            </a:r>
            <a:r>
              <a:rPr lang="cs-CZ" altLang="ja-JP" sz="2800" i="1">
                <a:latin typeface="Times New Roman" panose="02020603050405020304" pitchFamily="18" charset="0"/>
              </a:rPr>
              <a:t>-</a:t>
            </a:r>
            <a:r>
              <a:rPr lang="ru-RU" altLang="ja-JP" sz="2800" i="1">
                <a:latin typeface="Times New Roman" panose="02020603050405020304" pitchFamily="18" charset="0"/>
              </a:rPr>
              <a:t>то огромное билось в реке, вздымая воду волнами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V řece sebou házelo cosi ohromného, co způsobovalo na vodě velké vlny / až se voda vzdouvala ve vlnách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de-DE" altLang="ja-JP" sz="2800">
                <a:latin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</a:rPr>
              <a:t>Srov. také RG (1980, §2104), Isačenko (1960 2: 522)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Inhaltsplatzhalter 2">
            <a:extLst>
              <a:ext uri="{FF2B5EF4-FFF2-40B4-BE49-F238E27FC236}">
                <a16:creationId xmlns:a16="http://schemas.microsoft.com/office/drawing/2014/main" id="{42A3074B-87BF-7E21-9678-3329498F6E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23850"/>
            <a:ext cx="9432925" cy="70564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u="sng">
                <a:latin typeface="Times New Roman" panose="02020603050405020304" pitchFamily="18" charset="0"/>
              </a:rPr>
              <a:t>Příčestí</a:t>
            </a:r>
            <a:r>
              <a:rPr lang="cs-CZ" altLang="de-DE" sz="2800">
                <a:latin typeface="Times New Roman" panose="02020603050405020304" pitchFamily="18" charset="0"/>
              </a:rPr>
              <a:t> mohou slovesnou predikaci vyjadřovat jako syntaktický atribut, tedy jako přívlastek, vlastnost přídavného jména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Lze je většinou vzájemně nahradit vztažnou vedlejší větou</a:t>
            </a:r>
            <a:r>
              <a:rPr lang="de-DE" altLang="de-DE" sz="2800">
                <a:latin typeface="Times New Roman" panose="02020603050405020304" pitchFamily="18" charset="0"/>
              </a:rPr>
              <a:t>:</a:t>
            </a:r>
            <a:r>
              <a:rPr lang="de-DE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Я читаю книгу, взятую в библиотеке </a:t>
            </a:r>
            <a:r>
              <a:rPr lang="cs-CZ" altLang="de-DE" sz="2800" i="1">
                <a:latin typeface="Times New Roman" panose="02020603050405020304" pitchFamily="18" charset="0"/>
              </a:rPr>
              <a:t>- </a:t>
            </a:r>
            <a:r>
              <a:rPr lang="ru-RU" altLang="de-DE" sz="2800" i="1">
                <a:latin typeface="Times New Roman" panose="02020603050405020304" pitchFamily="18" charset="0"/>
              </a:rPr>
              <a:t>Я читаю книгу, которую взял в библиотеке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Руководитель ансамбля, который приехал в Москву, выступил по радио </a:t>
            </a:r>
            <a:r>
              <a:rPr lang="cs-CZ" altLang="de-DE" sz="2800">
                <a:latin typeface="Times New Roman" panose="02020603050405020304" pitchFamily="18" charset="0"/>
              </a:rPr>
              <a:t>(ambigní věta) =&gt;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Руководитель ансамбля, приехавший в Москву </a:t>
            </a:r>
            <a:r>
              <a:rPr lang="cs-CZ" altLang="de-DE" sz="2800">
                <a:latin typeface="Times New Roman" panose="02020603050405020304" pitchFamily="18" charset="0"/>
              </a:rPr>
              <a:t>(přijel pouze vedoucí) </a:t>
            </a:r>
            <a:r>
              <a:rPr lang="ru-RU" altLang="de-DE" sz="2800" i="1">
                <a:latin typeface="Times New Roman" panose="02020603050405020304" pitchFamily="18" charset="0"/>
              </a:rPr>
              <a:t>/ Руководитель ансамбля, приехавшего в Москву </a:t>
            </a:r>
            <a:r>
              <a:rPr lang="cs-CZ" altLang="de-DE" sz="2800">
                <a:latin typeface="Times New Roman" panose="02020603050405020304" pitchFamily="18" charset="0"/>
              </a:rPr>
              <a:t>(přijel celý soubor) </a:t>
            </a:r>
            <a:r>
              <a:rPr lang="ru-RU" altLang="de-DE" sz="2800" i="1">
                <a:latin typeface="Times New Roman" panose="02020603050405020304" pitchFamily="18" charset="0"/>
              </a:rPr>
              <a:t>выступил по радио </a:t>
            </a:r>
            <a:endParaRPr lang="de-DE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Příčestí vyjadřují navíc - stejně jako přechodníky – relativní časový poměr k hlavní predikaci vyjadřované určitým slovesným tvarem. Situace je však oproti přechodníkům složitější, protože příčestí minulé činné existuje jak v dok., tak v nedok. vidu, a u trpných příčestí jsou příčestí přítomné trpné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Inhaltsplatzhalter 2">
            <a:extLst>
              <a:ext uri="{FF2B5EF4-FFF2-40B4-BE49-F238E27FC236}">
                <a16:creationId xmlns:a16="http://schemas.microsoft.com/office/drawing/2014/main" id="{EF36DB86-8E13-5B0F-A086-9A065CD310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432925" cy="69135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a příčestí minulé trpné v relativně komplexním poměru komplementarity (vzájemného doplnění), protože příčestí přítomné trpné je v nedok. vidu, ale poměrně silně defektivní, a příčestí minulé trpné je v dok. vidu, má však i některé nedok. tvary a může navíc být doplněno reflexivními tvary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Роман вскрывает всю глубину социального неравенства, господствовавшего </a:t>
            </a:r>
            <a:r>
              <a:rPr lang="cs-CZ" altLang="de-DE" sz="2800">
                <a:latin typeface="Times New Roman" panose="02020603050405020304" pitchFamily="18" charset="0"/>
              </a:rPr>
              <a:t>(příčestí minulé činné, nedok. vid) </a:t>
            </a:r>
            <a:r>
              <a:rPr lang="ru-RU" altLang="de-DE" sz="2800">
                <a:latin typeface="Times New Roman" panose="02020603050405020304" pitchFamily="18" charset="0"/>
              </a:rPr>
              <a:t>в </a:t>
            </a:r>
            <a:r>
              <a:rPr lang="ru-RU" altLang="de-DE" sz="2800" i="1">
                <a:latin typeface="Times New Roman" panose="02020603050405020304" pitchFamily="18" charset="0"/>
              </a:rPr>
              <a:t>дореволюционное время в Казахстане </a:t>
            </a:r>
            <a:r>
              <a:rPr lang="ru-RU" altLang="de-DE" sz="2800">
                <a:latin typeface="Times New Roman" panose="02020603050405020304" pitchFamily="18" charset="0"/>
              </a:rPr>
              <a:t>–</a:t>
            </a:r>
            <a:r>
              <a:rPr lang="cs-CZ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Вчера я наблюдал двух альпинистов, поднимавшихся </a:t>
            </a:r>
            <a:r>
              <a:rPr lang="cs-CZ" altLang="de-DE" sz="2800">
                <a:latin typeface="Times New Roman" panose="02020603050405020304" pitchFamily="18" charset="0"/>
              </a:rPr>
              <a:t>(příčestí minulé činné, nedok.)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/ поднимающихся </a:t>
            </a:r>
            <a:r>
              <a:rPr lang="cs-CZ" altLang="de-DE" sz="2800">
                <a:latin typeface="Times New Roman" panose="02020603050405020304" pitchFamily="18" charset="0"/>
              </a:rPr>
              <a:t>(příčestí přítomné činné, nedok.) </a:t>
            </a:r>
            <a:r>
              <a:rPr lang="ru-RU" altLang="de-DE" sz="2800" i="1">
                <a:latin typeface="Times New Roman" panose="02020603050405020304" pitchFamily="18" charset="0"/>
              </a:rPr>
              <a:t>на этот пик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Včera jsem pozoroval dva horolezce, jak zlézali / zlézají ten štít‘, </a:t>
            </a:r>
            <a:r>
              <a:rPr lang="ru-RU" altLang="de-DE" sz="2800" i="1">
                <a:latin typeface="Times New Roman" panose="02020603050405020304" pitchFamily="18" charset="0"/>
              </a:rPr>
              <a:t>Автор рассказал об изменениях в книге, подготовляемой </a:t>
            </a:r>
            <a:r>
              <a:rPr lang="ru-RU" altLang="de-DE" sz="2800">
                <a:latin typeface="Times New Roman" panose="02020603050405020304" pitchFamily="18" charset="0"/>
              </a:rPr>
              <a:t>(</a:t>
            </a:r>
            <a:r>
              <a:rPr lang="cs-CZ" altLang="de-DE" sz="2800">
                <a:latin typeface="Times New Roman" panose="02020603050405020304" pitchFamily="18" charset="0"/>
              </a:rPr>
              <a:t>příčestí přítomné trpné, nedok.</a:t>
            </a:r>
            <a:r>
              <a:rPr lang="ru-RU" altLang="de-DE" sz="2800">
                <a:latin typeface="Times New Roman" panose="02020603050405020304" pitchFamily="18" charset="0"/>
              </a:rPr>
              <a:t>) / </a:t>
            </a:r>
            <a:r>
              <a:rPr lang="ru-RU" altLang="de-DE" sz="2800" i="1">
                <a:latin typeface="Times New Roman" panose="02020603050405020304" pitchFamily="18" charset="0"/>
              </a:rPr>
              <a:t>(готовящейся)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(příčestí přítomné činné, nedok., reflexivní, s pasivním významem) </a:t>
            </a:r>
            <a:r>
              <a:rPr lang="ru-RU" altLang="de-DE" sz="2800" i="1">
                <a:latin typeface="Times New Roman" panose="02020603050405020304" pitchFamily="18" charset="0"/>
              </a:rPr>
              <a:t>им к переизданию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,(...), kterou připravuje k novému vydání‘ (PMR 2: 315)</a:t>
            </a:r>
            <a:endParaRPr lang="de-DE" altLang="de-DE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Inhaltsplatzhalter 2">
            <a:extLst>
              <a:ext uri="{FF2B5EF4-FFF2-40B4-BE49-F238E27FC236}">
                <a16:creationId xmlns:a16="http://schemas.microsoft.com/office/drawing/2014/main" id="{78370D4A-8665-DEEB-B6D9-763D5AE233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95288"/>
            <a:ext cx="9505950" cy="68405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Это была та самая Фрося, выдававшаяся </a:t>
            </a:r>
            <a:r>
              <a:rPr lang="cs-CZ" altLang="de-DE" sz="2800">
                <a:latin typeface="Times New Roman" panose="02020603050405020304" pitchFamily="18" charset="0"/>
              </a:rPr>
              <a:t>(příčestí přítomné činné, nedok., reflexivní, s pasivním významem) </a:t>
            </a:r>
            <a:r>
              <a:rPr lang="ru-RU" altLang="de-DE" sz="2800" i="1">
                <a:latin typeface="Times New Roman" panose="02020603050405020304" pitchFamily="18" charset="0"/>
              </a:rPr>
              <a:t>им за его жену </a:t>
            </a:r>
            <a:r>
              <a:rPr lang="ru-RU" altLang="de-DE" sz="2800">
                <a:latin typeface="Times New Roman" panose="02020603050405020304" pitchFamily="18" charset="0"/>
              </a:rPr>
              <a:t>(</a:t>
            </a:r>
            <a:r>
              <a:rPr lang="de-CH" altLang="de-DE" sz="2800">
                <a:latin typeface="Times New Roman" panose="02020603050405020304" pitchFamily="18" charset="0"/>
              </a:rPr>
              <a:t>Weiss 1995: 239</a:t>
            </a:r>
            <a:r>
              <a:rPr lang="ru-RU" altLang="de-DE" sz="2800">
                <a:latin typeface="Times New Roman" panose="02020603050405020304" pitchFamily="18" charset="0"/>
              </a:rPr>
              <a:t>)</a:t>
            </a:r>
            <a:r>
              <a:rPr lang="cs-CZ" altLang="de-DE" sz="2800">
                <a:latin typeface="Times New Roman" panose="02020603050405020304" pitchFamily="18" charset="0"/>
              </a:rPr>
              <a:t>, srov. i Isačenko (1960 2: 547nn., 568n.)</a:t>
            </a:r>
            <a:endParaRPr lang="de-CH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Slovosledně může příčestí stát za nebo před podstatným jménem, na něž se vztahuje: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книга, лежащая на столе –</a:t>
            </a:r>
            <a:r>
              <a:rPr lang="de-CH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лежащая на столе книга</a:t>
            </a:r>
            <a:r>
              <a:rPr lang="de-CH" altLang="de-DE" sz="2800" i="1">
                <a:latin typeface="Times New Roman" panose="02020603050405020304" pitchFamily="18" charset="0"/>
              </a:rPr>
              <a:t>;</a:t>
            </a:r>
            <a:r>
              <a:rPr lang="ru-RU" altLang="de-DE" sz="2800" i="1">
                <a:latin typeface="Times New Roman" panose="02020603050405020304" pitchFamily="18" charset="0"/>
              </a:rPr>
              <a:t> небольшие кустики, разбросанные по склону оврага –</a:t>
            </a:r>
            <a:r>
              <a:rPr lang="de-CH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разбросанные по склону оврага небольшие кустики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menší keříky, roztroušené po svahu rokle‘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druhém případě stojí další rozvíjející členy mezi příčestím a řídícím substantivem, na rozdíl od češtiny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PMR (2: 316) upozorňuje na to, že komplexnost ruských konstrukcí s příčestím není vždy možné ani vhodné v češtině imitovat: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Inhaltsplatzhalter 2">
            <a:extLst>
              <a:ext uri="{FF2B5EF4-FFF2-40B4-BE49-F238E27FC236}">
                <a16:creationId xmlns:a16="http://schemas.microsoft.com/office/drawing/2014/main" id="{42DC6597-14D6-2553-6DED-2DCAE0D362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95288"/>
            <a:ext cx="9505950" cy="68405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stejné příčestí</a:t>
            </a:r>
            <a:r>
              <a:rPr lang="cs-CZ" altLang="de-DE" sz="2800" i="1">
                <a:latin typeface="Times New Roman" panose="02020603050405020304" pitchFamily="18" charset="0"/>
              </a:rPr>
              <a:t>: </a:t>
            </a:r>
            <a:r>
              <a:rPr lang="ru-RU" altLang="de-DE" sz="2800" i="1">
                <a:latin typeface="Times New Roman" panose="02020603050405020304" pitchFamily="18" charset="0"/>
              </a:rPr>
              <a:t>Язык относится к числу общественных явлений, </a:t>
            </a:r>
            <a:r>
              <a:rPr lang="ru-RU" altLang="de-DE" sz="2800" i="1" u="sng">
                <a:latin typeface="Times New Roman" panose="02020603050405020304" pitchFamily="18" charset="0"/>
              </a:rPr>
              <a:t>действующих</a:t>
            </a:r>
            <a:r>
              <a:rPr lang="ru-RU" altLang="de-DE" sz="2800" i="1">
                <a:latin typeface="Times New Roman" panose="02020603050405020304" pitchFamily="18" charset="0"/>
              </a:rPr>
              <a:t> за всё время существования общества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Jazyk patří k společenským jevům, </a:t>
            </a:r>
            <a:r>
              <a:rPr lang="cs-CZ" altLang="de-DE" sz="2800" u="sng">
                <a:latin typeface="Times New Roman" panose="02020603050405020304" pitchFamily="18" charset="0"/>
              </a:rPr>
              <a:t>působícím</a:t>
            </a:r>
            <a:r>
              <a:rPr lang="cs-CZ" altLang="de-DE" sz="2800">
                <a:latin typeface="Times New Roman" panose="02020603050405020304" pitchFamily="18" charset="0"/>
              </a:rPr>
              <a:t> po celou dobu trvání společnosti‘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nahrazení jiným typem příčestí: </a:t>
            </a:r>
            <a:r>
              <a:rPr lang="ru-RU" altLang="de-DE" sz="2800" i="1">
                <a:latin typeface="Times New Roman" panose="02020603050405020304" pitchFamily="18" charset="0"/>
              </a:rPr>
              <a:t>Последние «Правила» уже допускают ряд новых, прежде </a:t>
            </a:r>
            <a:r>
              <a:rPr lang="ru-RU" altLang="de-DE" sz="2800" i="1" u="sng">
                <a:latin typeface="Times New Roman" panose="02020603050405020304" pitchFamily="18" charset="0"/>
              </a:rPr>
              <a:t>считавшихся</a:t>
            </a:r>
            <a:r>
              <a:rPr lang="ru-RU" altLang="de-DE" sz="2800" i="1">
                <a:latin typeface="Times New Roman" panose="02020603050405020304" pitchFamily="18" charset="0"/>
              </a:rPr>
              <a:t> разговорными, параллельных форм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řadu nových souběžných tvarů, </a:t>
            </a:r>
            <a:r>
              <a:rPr lang="cs-CZ" altLang="de-DE" sz="2800" u="sng">
                <a:latin typeface="Times New Roman" panose="02020603050405020304" pitchFamily="18" charset="0"/>
              </a:rPr>
              <a:t>považovaných</a:t>
            </a:r>
            <a:r>
              <a:rPr lang="cs-CZ" altLang="de-DE" sz="2800">
                <a:latin typeface="Times New Roman" panose="02020603050405020304" pitchFamily="18" charset="0"/>
              </a:rPr>
              <a:t>‘, </a:t>
            </a:r>
            <a:r>
              <a:rPr lang="ru-RU" altLang="de-DE" sz="2800" i="1">
                <a:latin typeface="Times New Roman" panose="02020603050405020304" pitchFamily="18" charset="0"/>
              </a:rPr>
              <a:t>Великий русский революционный демократ Чернышевский вёл последовательную борьбу против угнетения нерусских народностей, </a:t>
            </a:r>
            <a:r>
              <a:rPr lang="ru-RU" altLang="de-DE" sz="2800" i="1" u="sng">
                <a:latin typeface="Times New Roman" panose="02020603050405020304" pitchFamily="18" charset="0"/>
              </a:rPr>
              <a:t>проводившейся</a:t>
            </a:r>
            <a:r>
              <a:rPr lang="ru-RU" altLang="de-DE" sz="2800" i="1">
                <a:latin typeface="Times New Roman" panose="02020603050405020304" pitchFamily="18" charset="0"/>
              </a:rPr>
              <a:t> царизмом в России</a:t>
            </a:r>
            <a:r>
              <a:rPr lang="ru-RU" altLang="de-DE" sz="2800">
                <a:latin typeface="Times New Roman" panose="02020603050405020304" pitchFamily="18" charset="0"/>
              </a:rPr>
              <a:t> ,</a:t>
            </a:r>
            <a:r>
              <a:rPr lang="cs-CZ" altLang="de-DE" sz="2800">
                <a:latin typeface="Times New Roman" panose="02020603050405020304" pitchFamily="18" charset="0"/>
              </a:rPr>
              <a:t>proti politice utiskování neruských národností, </a:t>
            </a:r>
            <a:r>
              <a:rPr lang="cs-CZ" altLang="de-DE" sz="2800" u="sng">
                <a:latin typeface="Times New Roman" panose="02020603050405020304" pitchFamily="18" charset="0"/>
              </a:rPr>
              <a:t>prováděné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vztažná vedlejší věta: </a:t>
            </a:r>
            <a:r>
              <a:rPr lang="ru-RU" altLang="de-DE" sz="2800" i="1">
                <a:latin typeface="Times New Roman" panose="02020603050405020304" pitchFamily="18" charset="0"/>
              </a:rPr>
              <a:t>Изменился смысл ряда слов и выражений, </a:t>
            </a:r>
            <a:r>
              <a:rPr lang="ru-RU" altLang="de-DE" sz="2800" i="1" u="sng">
                <a:latin typeface="Times New Roman" panose="02020603050405020304" pitchFamily="18" charset="0"/>
              </a:rPr>
              <a:t>получивших</a:t>
            </a:r>
            <a:r>
              <a:rPr lang="ru-RU" altLang="de-DE" sz="2800" i="1">
                <a:latin typeface="Times New Roman" panose="02020603050405020304" pitchFamily="18" charset="0"/>
              </a:rPr>
              <a:t> новое смысловое значение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Změnil se smysl řady slov a výrazů, </a:t>
            </a:r>
            <a:r>
              <a:rPr lang="cs-CZ" altLang="de-DE" sz="2800" u="sng">
                <a:latin typeface="Times New Roman" panose="02020603050405020304" pitchFamily="18" charset="0"/>
              </a:rPr>
              <a:t>jež nabyly </a:t>
            </a:r>
            <a:r>
              <a:rPr lang="cs-CZ" altLang="de-DE" sz="2800">
                <a:latin typeface="Times New Roman" panose="02020603050405020304" pitchFamily="18" charset="0"/>
              </a:rPr>
              <a:t>nového věcného významu‘, </a:t>
            </a:r>
            <a:r>
              <a:rPr lang="ru-RU" altLang="de-DE" sz="2800" i="1" u="sng">
                <a:latin typeface="Times New Roman" panose="02020603050405020304" pitchFamily="18" charset="0"/>
              </a:rPr>
              <a:t>Установленный</a:t>
            </a:r>
            <a:r>
              <a:rPr lang="ru-RU" altLang="de-DE" sz="2800" i="1">
                <a:latin typeface="Times New Roman" panose="02020603050405020304" pitchFamily="18" charset="0"/>
              </a:rPr>
              <a:t> в настоящее время новый</a:t>
            </a:r>
            <a:endParaRPr lang="cs-CZ" altLang="de-DE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Inhaltsplatzhalter 2">
            <a:extLst>
              <a:ext uri="{FF2B5EF4-FFF2-40B4-BE49-F238E27FC236}">
                <a16:creationId xmlns:a16="http://schemas.microsoft.com/office/drawing/2014/main" id="{BD351FF7-DA05-B6E4-F4E1-263146E955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95288"/>
            <a:ext cx="9505950" cy="68405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порядок планирования в колхозах развязал инициативу широких масс колхозников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Nový způsob plánování v kolchozech, </a:t>
            </a:r>
            <a:r>
              <a:rPr lang="cs-CZ" altLang="de-DE" sz="2800" u="sng">
                <a:latin typeface="Times New Roman" panose="02020603050405020304" pitchFamily="18" charset="0"/>
              </a:rPr>
              <a:t>který byl </a:t>
            </a:r>
            <a:r>
              <a:rPr lang="cs-CZ" altLang="de-DE" sz="2800">
                <a:latin typeface="Times New Roman" panose="02020603050405020304" pitchFamily="18" charset="0"/>
              </a:rPr>
              <a:t>v současné době </a:t>
            </a:r>
            <a:r>
              <a:rPr lang="cs-CZ" altLang="de-DE" sz="2800" u="sng">
                <a:latin typeface="Times New Roman" panose="02020603050405020304" pitchFamily="18" charset="0"/>
              </a:rPr>
              <a:t>zaveden</a:t>
            </a:r>
            <a:r>
              <a:rPr lang="cs-CZ" altLang="de-DE" sz="2800">
                <a:latin typeface="Times New Roman" panose="02020603050405020304" pitchFamily="18" charset="0"/>
              </a:rPr>
              <a:t>, rozvinul iniciativu širokých mas kolchozníků‘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„Bohatěji rozvitá věta s jedním, dvěma (nebo i více) takovými obraty může vyjadřovat už poměrně složitou myšlenku. </a:t>
            </a:r>
            <a:r>
              <a:rPr lang="cs-CZ" altLang="de-DE" sz="2800" u="sng">
                <a:latin typeface="Times New Roman" panose="02020603050405020304" pitchFamily="18" charset="0"/>
              </a:rPr>
              <a:t>Vhodné vyjádření v češtině je leckdy dosti obtížné a vyžaduje přestavbu celé ruské konstrukce</a:t>
            </a:r>
            <a:r>
              <a:rPr lang="cs-CZ" altLang="de-DE" sz="2800">
                <a:latin typeface="Times New Roman" panose="02020603050405020304" pitchFamily="18" charset="0"/>
              </a:rPr>
              <a:t>. Srov. </a:t>
            </a:r>
            <a:r>
              <a:rPr lang="ru-RU" altLang="de-DE" sz="2800" i="1">
                <a:latin typeface="Times New Roman" panose="02020603050405020304" pitchFamily="18" charset="0"/>
              </a:rPr>
              <a:t>В </a:t>
            </a:r>
            <a:r>
              <a:rPr lang="ru-RU" altLang="de-DE" sz="2800" i="1" u="sng">
                <a:latin typeface="Times New Roman" panose="02020603050405020304" pitchFamily="18" charset="0"/>
              </a:rPr>
              <a:t>опубликованных</a:t>
            </a:r>
            <a:r>
              <a:rPr lang="ru-RU" altLang="de-DE" sz="2800" i="1">
                <a:latin typeface="Times New Roman" panose="02020603050405020304" pitchFamily="18" charset="0"/>
              </a:rPr>
              <a:t> во французской печати выдержках из доклада Дебр</a:t>
            </a:r>
            <a:r>
              <a:rPr lang="de-DE" altLang="de-DE" sz="2800" i="1">
                <a:latin typeface="Times New Roman" panose="02020603050405020304" pitchFamily="18" charset="0"/>
              </a:rPr>
              <a:t>é</a:t>
            </a:r>
            <a:r>
              <a:rPr lang="ru-RU" altLang="de-DE" sz="2800" i="1">
                <a:latin typeface="Times New Roman" panose="02020603050405020304" pitchFamily="18" charset="0"/>
              </a:rPr>
              <a:t>, </a:t>
            </a:r>
            <a:r>
              <a:rPr lang="ru-RU" altLang="de-DE" sz="2800" i="1" u="sng">
                <a:latin typeface="Times New Roman" panose="02020603050405020304" pitchFamily="18" charset="0"/>
              </a:rPr>
              <a:t>подготовленного</a:t>
            </a:r>
            <a:r>
              <a:rPr lang="ru-RU" altLang="de-DE" sz="2800" i="1">
                <a:latin typeface="Times New Roman" panose="02020603050405020304" pitchFamily="18" charset="0"/>
              </a:rPr>
              <a:t> им от имени комиссии по иностранным делам, делаются жалкие попытки оправдать парижские соглашения</a:t>
            </a:r>
            <a:r>
              <a:rPr lang="de-DE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Ve francouzském tisku </a:t>
            </a:r>
            <a:r>
              <a:rPr lang="cs-CZ" altLang="de-DE" sz="2800" u="sng">
                <a:latin typeface="Times New Roman" panose="02020603050405020304" pitchFamily="18" charset="0"/>
              </a:rPr>
              <a:t>byly uveřejněny </a:t>
            </a:r>
            <a:r>
              <a:rPr lang="cs-CZ" altLang="de-DE" sz="2800">
                <a:latin typeface="Times New Roman" panose="02020603050405020304" pitchFamily="18" charset="0"/>
              </a:rPr>
              <a:t>výňatky z projevu, </a:t>
            </a:r>
            <a:r>
              <a:rPr lang="cs-CZ" altLang="de-DE" sz="2800" u="sng">
                <a:latin typeface="Times New Roman" panose="02020603050405020304" pitchFamily="18" charset="0"/>
              </a:rPr>
              <a:t>který Debré vypracoval </a:t>
            </a:r>
            <a:r>
              <a:rPr lang="cs-CZ" altLang="de-DE" sz="2800">
                <a:latin typeface="Times New Roman" panose="02020603050405020304" pitchFamily="18" charset="0"/>
              </a:rPr>
              <a:t>jménem komise pro zahraniční věci; </a:t>
            </a:r>
            <a:r>
              <a:rPr lang="cs-CZ" altLang="de-DE" sz="2800" u="sng">
                <a:latin typeface="Times New Roman" panose="02020603050405020304" pitchFamily="18" charset="0"/>
              </a:rPr>
              <a:t>v nich </a:t>
            </a:r>
            <a:r>
              <a:rPr lang="cs-CZ" altLang="de-DE" sz="2800">
                <a:latin typeface="Times New Roman" panose="02020603050405020304" pitchFamily="18" charset="0"/>
              </a:rPr>
              <a:t>se činí žalostné pokusy ospravedlnit pařížské dohody‘, </a:t>
            </a:r>
            <a:r>
              <a:rPr lang="ru-RU" altLang="de-DE" sz="2800" i="1">
                <a:latin typeface="Times New Roman" panose="02020603050405020304" pitchFamily="18" charset="0"/>
              </a:rPr>
              <a:t>Депутаты тепло приветствовали появление </a:t>
            </a:r>
            <a:r>
              <a:rPr lang="ru-RU" altLang="de-DE" sz="2800" i="1" u="sng">
                <a:latin typeface="Times New Roman" panose="02020603050405020304" pitchFamily="18" charset="0"/>
              </a:rPr>
              <a:t>прибывших</a:t>
            </a:r>
            <a:r>
              <a:rPr lang="ru-RU" altLang="de-DE" sz="2800" i="1">
                <a:latin typeface="Times New Roman" panose="02020603050405020304" pitchFamily="18" charset="0"/>
              </a:rPr>
              <a:t> на сессию</a:t>
            </a:r>
            <a:r>
              <a:rPr lang="cs-CZ" altLang="de-DE" sz="2800" i="1">
                <a:latin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Inhaltsplatzhalter 2">
            <a:extLst>
              <a:ext uri="{FF2B5EF4-FFF2-40B4-BE49-F238E27FC236}">
                <a16:creationId xmlns:a16="http://schemas.microsoft.com/office/drawing/2014/main" id="{8879075D-E4E1-7A5A-AC06-7DFB44DA12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95288"/>
            <a:ext cx="9505950" cy="68405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>
                <a:latin typeface="Times New Roman" panose="02020603050405020304" pitchFamily="18" charset="0"/>
              </a:rPr>
              <a:t>президента республики, премьер-министра и других членов партии и правительства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Poslanci vřele pozdravili příchod presidenta republiky, předsedy vlády a jiných členů strany a vlády, </a:t>
            </a:r>
            <a:r>
              <a:rPr lang="cs-CZ" altLang="de-DE" sz="2800" u="sng">
                <a:latin typeface="Times New Roman" panose="02020603050405020304" pitchFamily="18" charset="0"/>
              </a:rPr>
              <a:t>kteří se</a:t>
            </a:r>
            <a:r>
              <a:rPr lang="cs-CZ" altLang="de-DE" sz="2800">
                <a:latin typeface="Times New Roman" panose="02020603050405020304" pitchFamily="18" charset="0"/>
              </a:rPr>
              <a:t> na zasedání </a:t>
            </a:r>
            <a:r>
              <a:rPr lang="cs-CZ" altLang="de-DE" sz="2800" u="sng">
                <a:latin typeface="Times New Roman" panose="02020603050405020304" pitchFamily="18" charset="0"/>
              </a:rPr>
              <a:t>dostavili</a:t>
            </a:r>
            <a:r>
              <a:rPr lang="cs-CZ" altLang="de-DE" sz="2800">
                <a:latin typeface="Times New Roman" panose="02020603050405020304" pitchFamily="18" charset="0"/>
              </a:rPr>
              <a:t>‘“ (zvýraznění – MG)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Příčestí může kromě atributivní pozice stát někdy i v pozici doplňku (srov. i RG 1980, §2117 o jmenných tvarech):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Bild 3" descr="Scannen.jpeg">
            <a:extLst>
              <a:ext uri="{FF2B5EF4-FFF2-40B4-BE49-F238E27FC236}">
                <a16:creationId xmlns:a16="http://schemas.microsoft.com/office/drawing/2014/main" id="{9A02E8E9-B222-5A87-CCD6-0CAE799707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-4763"/>
            <a:ext cx="6181725" cy="7448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Inhaltsplatzhalter 2">
            <a:extLst>
              <a:ext uri="{FF2B5EF4-FFF2-40B4-BE49-F238E27FC236}">
                <a16:creationId xmlns:a16="http://schemas.microsoft.com/office/drawing/2014/main" id="{77410E4F-344F-85BF-71EE-5140BC8166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359900" cy="69135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Jako nominální část predikátu vystupuje zejména příčestí minulé trpné, buď s dějovým nebo stavovým (rezultativním) významem:</a:t>
            </a:r>
            <a:r>
              <a:rPr lang="de-DE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Дом был построен в 1898 г., Дом был уже построен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19. stol. se v predikativní pozici, teda jako součást opisného pasiva, sem tam objevovalo i příčestí přítomné trpné (srov. Puškinovo </a:t>
            </a:r>
            <a:r>
              <a:rPr lang="ru-RU" altLang="de-DE" sz="2800" i="1">
                <a:latin typeface="Times New Roman" panose="02020603050405020304" pitchFamily="18" charset="0"/>
              </a:rPr>
              <a:t>Я вас любил так искренно, так нежно,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Как дай вам Бог </a:t>
            </a:r>
            <a:r>
              <a:rPr lang="ru-RU" altLang="de-DE" sz="2800" i="1" u="sng">
                <a:latin typeface="Times New Roman" panose="02020603050405020304" pitchFamily="18" charset="0"/>
              </a:rPr>
              <a:t>любимой быть другим</a:t>
            </a:r>
            <a:r>
              <a:rPr lang="de-DE" altLang="de-DE" sz="2800">
                <a:latin typeface="Times New Roman" panose="02020603050405020304" pitchFamily="18" charset="0"/>
              </a:rPr>
              <a:t>), </a:t>
            </a:r>
            <a:r>
              <a:rPr lang="cs-CZ" altLang="de-DE" sz="2800">
                <a:latin typeface="Times New Roman" panose="02020603050405020304" pitchFamily="18" charset="0"/>
              </a:rPr>
              <a:t>v 20. stol. už jen okrajově,</a:t>
            </a:r>
            <a:r>
              <a:rPr lang="de-DE" altLang="de-DE" sz="2800">
                <a:latin typeface="Times New Roman" panose="02020603050405020304" pitchFamily="18" charset="0"/>
              </a:rPr>
              <a:t> srov. Isačenko (1960 2: 360, 550), RG (1980, §2364)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Ostatní příčestí stojí v predikativní pozici pouze omezeně: </a:t>
            </a:r>
            <a:r>
              <a:rPr lang="cs-CZ" altLang="de-DE" sz="2800" i="1">
                <a:latin typeface="Times New Roman" panose="02020603050405020304" pitchFamily="18" charset="0"/>
              </a:rPr>
              <a:t>(...</a:t>
            </a:r>
            <a:r>
              <a:rPr lang="de-DE" altLang="de-DE" sz="2800" i="1">
                <a:latin typeface="Times New Roman" panose="02020603050405020304" pitchFamily="18" charset="0"/>
              </a:rPr>
              <a:t>) </a:t>
            </a:r>
            <a:r>
              <a:rPr lang="ru-RU" altLang="de-DE" sz="2800" i="1">
                <a:latin typeface="Times New Roman" panose="02020603050405020304" pitchFamily="18" charset="0"/>
              </a:rPr>
              <a:t>озеро </a:t>
            </a:r>
            <a:r>
              <a:rPr lang="ru-RU" altLang="de-DE" sz="2800" i="1" u="sng">
                <a:latin typeface="Times New Roman" panose="02020603050405020304" pitchFamily="18" charset="0"/>
              </a:rPr>
              <a:t>было замерзшим </a:t>
            </a:r>
            <a:r>
              <a:rPr lang="ru-RU" altLang="de-DE" sz="2800" i="1">
                <a:latin typeface="Times New Roman" panose="02020603050405020304" pitchFamily="18" charset="0"/>
              </a:rPr>
              <a:t>и покрытым толстым слоем темного льда</a:t>
            </a:r>
            <a:r>
              <a:rPr lang="de-DE" altLang="de-DE" sz="2800" i="1">
                <a:latin typeface="Times New Roman" panose="02020603050405020304" pitchFamily="18" charset="0"/>
              </a:rPr>
              <a:t>,  </a:t>
            </a:r>
            <a:r>
              <a:rPr lang="ru-RU" altLang="de-DE" sz="2800" i="1">
                <a:latin typeface="Times New Roman" panose="02020603050405020304" pitchFamily="18" charset="0"/>
              </a:rPr>
              <a:t>Каждое предложение </a:t>
            </a:r>
            <a:r>
              <a:rPr lang="ru-RU" altLang="de-DE" sz="2800" i="1" u="sng">
                <a:latin typeface="Times New Roman" panose="02020603050405020304" pitchFamily="18" charset="0"/>
              </a:rPr>
              <a:t>окажется выражающим</a:t>
            </a:r>
            <a:r>
              <a:rPr lang="ru-RU" altLang="de-DE" sz="2800" i="1">
                <a:latin typeface="Times New Roman" panose="02020603050405020304" pitchFamily="18" charset="0"/>
              </a:rPr>
              <a:t> относительно законченную мысль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Ukáže se, že každá věta vyjadřuje poměrně uzavřenou myšlenku‘ (PMR 2: 318)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Inhaltsplatzhalter 2">
            <a:extLst>
              <a:ext uri="{FF2B5EF4-FFF2-40B4-BE49-F238E27FC236}">
                <a16:creationId xmlns:a16="http://schemas.microsoft.com/office/drawing/2014/main" id="{8EC8B1CA-F149-0590-F9B7-97DAD7477C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359900" cy="69135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souvislosti s neurčitými slovesným tvary by se dalo mluvit i o </a:t>
            </a:r>
            <a:r>
              <a:rPr lang="cs-CZ" altLang="de-DE" sz="2800" b="1">
                <a:latin typeface="Times New Roman" panose="02020603050405020304" pitchFamily="18" charset="0"/>
              </a:rPr>
              <a:t>podstatných jménech slovesných</a:t>
            </a:r>
            <a:r>
              <a:rPr lang="cs-CZ" altLang="de-DE" sz="2800">
                <a:latin typeface="Times New Roman" panose="02020603050405020304" pitchFamily="18" charset="0"/>
              </a:rPr>
              <a:t>. Ta sice nemají v ruštině tu produktivnost a verbálnost jako v češtině, ale dokážou se spojit s agentivním instrumentálem, což jim vrací tu predikativnost a různě se využívá: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Vzpomínáte si na příklady </a:t>
            </a:r>
            <a:r>
              <a:rPr lang="ru-RU" altLang="de-CZ" sz="2800" i="1">
                <a:latin typeface="Times New Roman" panose="02020603050405020304" pitchFamily="18" charset="0"/>
              </a:rPr>
              <a:t>обсуждение закона парламентом, посещение Чайковским Праги </a:t>
            </a:r>
            <a:r>
              <a:rPr lang="cs-CZ" altLang="de-DE" sz="2800">
                <a:latin typeface="Times New Roman" panose="02020603050405020304" pitchFamily="18" charset="0"/>
              </a:rPr>
              <a:t>diskutované v souvislosti s atributem, nebo srovnejte třeba také</a:t>
            </a:r>
            <a:endParaRPr lang="ru-RU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>
                <a:latin typeface="Times New Roman" panose="02020603050405020304" pitchFamily="18" charset="0"/>
              </a:rPr>
              <a:t>Информагентства</a:t>
            </a:r>
            <a:r>
              <a:rPr lang="de-DE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цитируют</a:t>
            </a:r>
            <a:r>
              <a:rPr lang="de-DE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сегодня</a:t>
            </a:r>
            <a:r>
              <a:rPr lang="de-DE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заместителя</a:t>
            </a:r>
            <a:br>
              <a:rPr lang="ru-RU" altLang="de-CZ" sz="2800" i="1">
                <a:latin typeface="Times New Roman" panose="02020603050405020304" pitchFamily="18" charset="0"/>
              </a:rPr>
            </a:br>
            <a:r>
              <a:rPr lang="ru-RU" altLang="de-CZ" sz="2800" i="1">
                <a:latin typeface="Times New Roman" panose="02020603050405020304" pitchFamily="18" charset="0"/>
              </a:rPr>
              <a:t>министра</a:t>
            </a:r>
            <a:r>
              <a:rPr lang="de-DE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связи,</a:t>
            </a:r>
            <a:r>
              <a:rPr lang="de-DE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обещающего</a:t>
            </a:r>
            <a:r>
              <a:rPr lang="de-DE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пересмотреть</a:t>
            </a:r>
            <a:r>
              <a:rPr lang="de-DE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условия</a:t>
            </a:r>
            <a:br>
              <a:rPr lang="ru-RU" altLang="de-CZ" sz="2800" i="1">
                <a:latin typeface="Times New Roman" panose="02020603050405020304" pitchFamily="18" charset="0"/>
              </a:rPr>
            </a:br>
            <a:r>
              <a:rPr lang="ru-RU" altLang="de-CZ" sz="2800" i="1">
                <a:latin typeface="Times New Roman" panose="02020603050405020304" pitchFamily="18" charset="0"/>
              </a:rPr>
              <a:t>покупки</a:t>
            </a:r>
            <a:r>
              <a:rPr lang="de-DE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b="1" i="1">
                <a:latin typeface="Times New Roman" panose="02020603050405020304" pitchFamily="18" charset="0"/>
              </a:rPr>
              <a:t>россиянами</a:t>
            </a:r>
            <a:r>
              <a:rPr lang="de-DE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товаров</a:t>
            </a:r>
            <a:r>
              <a:rPr lang="de-DE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в</a:t>
            </a:r>
            <a:r>
              <a:rPr lang="de-DE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иностранных</a:t>
            </a:r>
            <a:r>
              <a:rPr lang="de-DE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интернет-магазинах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NB: Celý obrat </a:t>
            </a:r>
            <a:r>
              <a:rPr lang="ru-RU" altLang="de-CZ" sz="2800" i="1">
                <a:latin typeface="Times New Roman" panose="02020603050405020304" pitchFamily="18" charset="0"/>
              </a:rPr>
              <a:t>обещающего</a:t>
            </a:r>
            <a:r>
              <a:rPr lang="de-DE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пересмотреть</a:t>
            </a:r>
            <a:r>
              <a:rPr lang="de-DE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условия</a:t>
            </a:r>
            <a:br>
              <a:rPr lang="ru-RU" altLang="de-CZ" sz="2800" i="1">
                <a:latin typeface="Times New Roman" panose="02020603050405020304" pitchFamily="18" charset="0"/>
              </a:rPr>
            </a:br>
            <a:r>
              <a:rPr lang="ru-RU" altLang="de-CZ" sz="2800" i="1">
                <a:latin typeface="Times New Roman" panose="02020603050405020304" pitchFamily="18" charset="0"/>
              </a:rPr>
              <a:t>покупки</a:t>
            </a:r>
            <a:r>
              <a:rPr lang="de-DE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россиянами</a:t>
            </a:r>
            <a:r>
              <a:rPr lang="de-DE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товаров</a:t>
            </a:r>
            <a:r>
              <a:rPr lang="de-DE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в</a:t>
            </a:r>
            <a:r>
              <a:rPr lang="de-DE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иностранных</a:t>
            </a:r>
            <a:r>
              <a:rPr lang="de-DE" altLang="de-CZ" sz="2800" i="1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интернет-магазинах </a:t>
            </a:r>
            <a:r>
              <a:rPr lang="cs-CZ" altLang="de-DE" sz="2800">
                <a:latin typeface="Times New Roman" panose="02020603050405020304" pitchFamily="18" charset="0"/>
              </a:rPr>
              <a:t>ukazuje pěkně možnosti nominalizujících konstrukcí v ruštině!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Inhaltsplatzhalter 2">
            <a:extLst>
              <a:ext uri="{FF2B5EF4-FFF2-40B4-BE49-F238E27FC236}">
                <a16:creationId xmlns:a16="http://schemas.microsoft.com/office/drawing/2014/main" id="{E5E24C52-2530-EE1A-BAE9-B30F89D545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466725"/>
            <a:ext cx="9361488" cy="68421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Nahrazují tak větu s určitým slovesným tvarem</a:t>
            </a:r>
            <a:r>
              <a:rPr lang="de-DE" altLang="de-DE" sz="2800" dirty="0">
                <a:latin typeface="Times New Roman" panose="02020603050405020304" pitchFamily="18" charset="0"/>
              </a:rPr>
              <a:t>: </a:t>
            </a:r>
            <a:r>
              <a:rPr lang="ru-RU" altLang="de-DE" sz="2800" i="1" dirty="0">
                <a:latin typeface="Times New Roman" panose="02020603050405020304" pitchFamily="18" charset="0"/>
              </a:rPr>
              <a:t>Многие из тех, которые окончили институт, работают на периферии </a:t>
            </a:r>
            <a:r>
              <a:rPr lang="cs-CZ" altLang="de-DE" sz="2800" i="1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Многие из окончивших институт работают на периферии. Когда мы решаем научную проблему, то мы должны хорошо знать литературу вопроса –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Решая научную проблему, мы должны хорошо знать литературу вопроса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Mluví se proto také o „polovětných útvarech“ (srov. PMR 2: 308n.)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Zatímco přechodníky vyjadřují význam slovesa vlastní predikací, která se vztahuje na podmět finitního slovesa ve větě, příčestí z ní dělají přívlastek, popř. mohou být substantivizovány jako v příkladu výš. Infinitiv oproti tomu má často funkci objektu, někdy subjektu, přívlastek je pouze u </a:t>
            </a:r>
            <a:r>
              <a:rPr lang="cs-CZ" altLang="de-DE" sz="2800" dirty="0" err="1">
                <a:latin typeface="Times New Roman" panose="02020603050405020304" pitchFamily="18" charset="0"/>
              </a:rPr>
              <a:t>deverbálních</a:t>
            </a:r>
            <a:r>
              <a:rPr lang="cs-CZ" altLang="de-DE" sz="2800" dirty="0">
                <a:latin typeface="Times New Roman" panose="02020603050405020304" pitchFamily="18" charset="0"/>
              </a:rPr>
              <a:t> substantiv; kromě toho se spojuje s modálními a fázovými predikáty.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Inhaltsplatzhalter 2">
            <a:extLst>
              <a:ext uri="{FF2B5EF4-FFF2-40B4-BE49-F238E27FC236}">
                <a16:creationId xmlns:a16="http://schemas.microsoft.com/office/drawing/2014/main" id="{1B566E5A-C7FE-9135-4F4B-D755F8D6F7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466725"/>
            <a:ext cx="9288463" cy="68421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„Obraty s </a:t>
            </a:r>
            <a:r>
              <a:rPr lang="cs-CZ" altLang="de-DE" sz="2800" u="sng" dirty="0">
                <a:latin typeface="Times New Roman" panose="02020603050405020304" pitchFamily="18" charset="0"/>
              </a:rPr>
              <a:t>přechodníky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деепричастные обороты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 vyjadřují vedlejší děj, závislý na ději hlavním a blíže jej určující.</a:t>
            </a:r>
            <a:r>
              <a:rPr lang="de-DE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</a:rPr>
              <a:t>Vedlejší děj se přitom chápe jako příslovečná okolnost děje hlavního. Jako větný člen mají v ruštině veskrze povahu příslovečného určení.“ </a:t>
            </a:r>
            <a:r>
              <a:rPr lang="de-DE" altLang="de-DE" sz="2800" dirty="0">
                <a:latin typeface="Times New Roman" panose="02020603050405020304" pitchFamily="18" charset="0"/>
              </a:rPr>
              <a:t>(PMR 2: 309)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 dirty="0" err="1">
                <a:latin typeface="Times New Roman" panose="02020603050405020304" pitchFamily="18" charset="0"/>
              </a:rPr>
              <a:t>Srov</a:t>
            </a:r>
            <a:r>
              <a:rPr lang="de-DE" altLang="de-DE" sz="2800" dirty="0">
                <a:latin typeface="Times New Roman" panose="02020603050405020304" pitchFamily="18" charset="0"/>
              </a:rPr>
              <a:t>.</a:t>
            </a:r>
            <a:r>
              <a:rPr lang="cs-CZ" altLang="de-DE" sz="2800" dirty="0">
                <a:latin typeface="Times New Roman" panose="02020603050405020304" pitchFamily="18" charset="0"/>
              </a:rPr>
              <a:t> k tomu Weiss (1995: 242), který upřesňuje: </a:t>
            </a:r>
            <a:r>
              <a:rPr lang="de-DE" altLang="de-DE" sz="2800" dirty="0">
                <a:latin typeface="Times New Roman" panose="02020603050405020304" pitchFamily="18" charset="0"/>
              </a:rPr>
              <a:t>“</a:t>
            </a:r>
            <a:r>
              <a:rPr lang="en-GB" altLang="ja-JP" sz="2800" dirty="0">
                <a:latin typeface="Times New Roman" panose="02020603050405020304" pitchFamily="18" charset="0"/>
              </a:rPr>
              <a:t>We will treat this construction as a subtype of the adverbial use. Note by the way that </a:t>
            </a:r>
            <a:r>
              <a:rPr lang="en-GB" altLang="de-DE" sz="2800" dirty="0">
                <a:latin typeface="Times New Roman" panose="02020603050405020304" pitchFamily="18" charset="0"/>
              </a:rPr>
              <a:t>“</a:t>
            </a:r>
            <a:r>
              <a:rPr lang="en-GB" altLang="ja-JP" sz="2800" dirty="0">
                <a:latin typeface="Times New Roman" panose="02020603050405020304" pitchFamily="18" charset="0"/>
              </a:rPr>
              <a:t>adverbial</a:t>
            </a:r>
            <a:r>
              <a:rPr lang="en-GB" altLang="de-DE" sz="2800" dirty="0">
                <a:latin typeface="Times New Roman" panose="02020603050405020304" pitchFamily="18" charset="0"/>
              </a:rPr>
              <a:t>”</a:t>
            </a:r>
            <a:r>
              <a:rPr lang="en-GB" altLang="ja-JP" sz="2800" dirty="0">
                <a:latin typeface="Times New Roman" panose="02020603050405020304" pitchFamily="18" charset="0"/>
              </a:rPr>
              <a:t> is by no means restricted to </a:t>
            </a:r>
            <a:r>
              <a:rPr lang="en-GB" altLang="de-DE" sz="2800" dirty="0">
                <a:latin typeface="Times New Roman" panose="02020603050405020304" pitchFamily="18" charset="0"/>
              </a:rPr>
              <a:t>“</a:t>
            </a:r>
            <a:r>
              <a:rPr lang="en-GB" altLang="ja-JP" sz="2800" dirty="0">
                <a:latin typeface="Times New Roman" panose="02020603050405020304" pitchFamily="18" charset="0"/>
              </a:rPr>
              <a:t>free adverbials</a:t>
            </a:r>
            <a:r>
              <a:rPr lang="en-GB" altLang="de-DE" sz="2800" dirty="0">
                <a:latin typeface="Times New Roman" panose="02020603050405020304" pitchFamily="18" charset="0"/>
              </a:rPr>
              <a:t>”</a:t>
            </a:r>
            <a:r>
              <a:rPr lang="en-GB" altLang="ja-JP" sz="2800" dirty="0">
                <a:latin typeface="Times New Roman" panose="02020603050405020304" pitchFamily="18" charset="0"/>
              </a:rPr>
              <a:t> (</a:t>
            </a:r>
            <a:r>
              <a:rPr lang="en-GB" altLang="ja-JP" sz="2800" dirty="0" err="1">
                <a:latin typeface="Times New Roman" panose="02020603050405020304" pitchFamily="18" charset="0"/>
              </a:rPr>
              <a:t>i</a:t>
            </a:r>
            <a:r>
              <a:rPr lang="en-GB" altLang="ja-JP" sz="2800" dirty="0">
                <a:latin typeface="Times New Roman" panose="02020603050405020304" pitchFamily="18" charset="0"/>
              </a:rPr>
              <a:t>. e. </a:t>
            </a:r>
            <a:r>
              <a:rPr lang="en-GB" altLang="ja-JP" sz="2800" dirty="0" err="1">
                <a:latin typeface="Times New Roman" panose="02020603050405020304" pitchFamily="18" charset="0"/>
              </a:rPr>
              <a:t>circonstants</a:t>
            </a:r>
            <a:r>
              <a:rPr lang="en-GB" altLang="ja-JP" sz="2800" dirty="0">
                <a:latin typeface="Times New Roman" panose="02020603050405020304" pitchFamily="18" charset="0"/>
              </a:rPr>
              <a:t>) in the sense of valency grammar. The </a:t>
            </a:r>
            <a:r>
              <a:rPr lang="en-GB" altLang="ja-JP" sz="2800" dirty="0" err="1">
                <a:latin typeface="Times New Roman" panose="02020603050405020304" pitchFamily="18" charset="0"/>
              </a:rPr>
              <a:t>converb</a:t>
            </a:r>
            <a:r>
              <a:rPr lang="en-GB" altLang="ja-JP" sz="2800" dirty="0">
                <a:latin typeface="Times New Roman" panose="02020603050405020304" pitchFamily="18" charset="0"/>
              </a:rPr>
              <a:t> [</a:t>
            </a:r>
            <a:r>
              <a:rPr lang="en-GB" altLang="ja-JP" sz="2800" dirty="0" err="1">
                <a:latin typeface="Times New Roman" panose="02020603050405020304" pitchFamily="18" charset="0"/>
              </a:rPr>
              <a:t>přechodník</a:t>
            </a:r>
            <a:r>
              <a:rPr lang="en-GB" altLang="ja-JP" sz="2800" dirty="0">
                <a:latin typeface="Times New Roman" panose="02020603050405020304" pitchFamily="18" charset="0"/>
              </a:rPr>
              <a:t>, MG] may in Russian occupy the position of an obligatory actant of the main verb, as the example </a:t>
            </a:r>
            <a:r>
              <a:rPr lang="en-GB" altLang="ja-JP" sz="2800" i="1" dirty="0" err="1">
                <a:latin typeface="Times New Roman" panose="02020603050405020304" pitchFamily="18" charset="0"/>
              </a:rPr>
              <a:t>проводит</a:t>
            </a:r>
            <a:r>
              <a:rPr lang="en-GB" altLang="ja-JP" sz="2800" i="1" dirty="0">
                <a:latin typeface="Times New Roman" panose="02020603050405020304" pitchFamily="18" charset="0"/>
              </a:rPr>
              <a:t> </a:t>
            </a:r>
            <a:r>
              <a:rPr lang="en-GB" altLang="ja-JP" sz="2800" i="1" dirty="0" err="1">
                <a:latin typeface="Times New Roman" panose="02020603050405020304" pitchFamily="18" charset="0"/>
              </a:rPr>
              <a:t>весь</a:t>
            </a:r>
            <a:r>
              <a:rPr lang="en-GB" altLang="ja-JP" sz="2800" i="1" dirty="0">
                <a:latin typeface="Times New Roman" panose="02020603050405020304" pitchFamily="18" charset="0"/>
              </a:rPr>
              <a:t> </a:t>
            </a:r>
            <a:r>
              <a:rPr lang="en-GB" altLang="ja-JP" sz="2800" i="1" dirty="0" err="1">
                <a:latin typeface="Times New Roman" panose="02020603050405020304" pitchFamily="18" charset="0"/>
              </a:rPr>
              <a:t>день</a:t>
            </a:r>
            <a:r>
              <a:rPr lang="en-GB" altLang="ja-JP" sz="2800" i="1" dirty="0">
                <a:latin typeface="Times New Roman" panose="02020603050405020304" pitchFamily="18" charset="0"/>
              </a:rPr>
              <a:t> </a:t>
            </a:r>
            <a:r>
              <a:rPr lang="en-GB" altLang="ja-JP" sz="2800" i="1" dirty="0" err="1">
                <a:latin typeface="Times New Roman" panose="02020603050405020304" pitchFamily="18" charset="0"/>
              </a:rPr>
              <a:t>играя</a:t>
            </a:r>
            <a:r>
              <a:rPr lang="en-GB" altLang="ja-JP" sz="2800" i="1" dirty="0">
                <a:latin typeface="Times New Roman" panose="02020603050405020304" pitchFamily="18" charset="0"/>
              </a:rPr>
              <a:t> </a:t>
            </a:r>
            <a:r>
              <a:rPr lang="en-GB" altLang="ja-JP" sz="2800" dirty="0">
                <a:latin typeface="Times New Roman" panose="02020603050405020304" pitchFamily="18" charset="0"/>
              </a:rPr>
              <a:t>shows; this is, however, a peripheral use.</a:t>
            </a:r>
            <a:r>
              <a:rPr lang="de-DE" altLang="de-DE" sz="2800" dirty="0">
                <a:latin typeface="Times New Roman" panose="02020603050405020304" pitchFamily="18" charset="0"/>
              </a:rPr>
              <a:t>”</a:t>
            </a:r>
            <a:endParaRPr lang="de-DE" altLang="ja-JP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 dirty="0" err="1">
                <a:latin typeface="Times New Roman" panose="02020603050405020304" pitchFamily="18" charset="0"/>
              </a:rPr>
              <a:t>Srov</a:t>
            </a:r>
            <a:r>
              <a:rPr lang="de-DE" altLang="de-DE" sz="2800" dirty="0">
                <a:latin typeface="Times New Roman" panose="02020603050405020304" pitchFamily="18" charset="0"/>
              </a:rPr>
              <a:t>.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 err="1">
                <a:latin typeface="Times New Roman" panose="02020603050405020304" pitchFamily="18" charset="0"/>
              </a:rPr>
              <a:t>Ožegovův</a:t>
            </a:r>
            <a:r>
              <a:rPr lang="cs-CZ" altLang="de-DE" sz="2800" dirty="0">
                <a:latin typeface="Times New Roman" panose="02020603050405020304" pitchFamily="18" charset="0"/>
              </a:rPr>
              <a:t> slovník</a:t>
            </a:r>
            <a:r>
              <a:rPr lang="de-DE" altLang="de-DE" sz="2800" dirty="0">
                <a:latin typeface="Times New Roman" panose="02020603050405020304" pitchFamily="18" charset="0"/>
              </a:rPr>
              <a:t>: </a:t>
            </a:r>
            <a:r>
              <a:rPr lang="ru-RU" altLang="de-DE" sz="2800" dirty="0">
                <a:latin typeface="Times New Roman" panose="02020603050405020304" pitchFamily="18" charset="0"/>
              </a:rPr>
              <a:t>провести</a:t>
            </a:r>
            <a:r>
              <a:rPr lang="cs-CZ" altLang="de-DE" sz="2800" dirty="0">
                <a:latin typeface="Times New Roman" panose="02020603050405020304" pitchFamily="18" charset="0"/>
              </a:rPr>
              <a:t>: </a:t>
            </a:r>
            <a:r>
              <a:rPr lang="ru-RU" altLang="de-DE" sz="2800" b="1" dirty="0">
                <a:latin typeface="Times New Roman" panose="02020603050405020304" pitchFamily="18" charset="0"/>
              </a:rPr>
              <a:t>8.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что.</a:t>
            </a:r>
            <a:r>
              <a:rPr lang="ru-RU" altLang="de-DE" sz="2800" dirty="0">
                <a:latin typeface="Times New Roman" panose="02020603050405020304" pitchFamily="18" charset="0"/>
              </a:rPr>
              <a:t> Прожить, пробыть где-н. или каким-н. образом. </a:t>
            </a:r>
            <a:r>
              <a:rPr lang="ru-RU" altLang="de-DE" sz="2800" i="1" dirty="0">
                <a:latin typeface="Times New Roman" panose="02020603050405020304" pitchFamily="18" charset="0"/>
              </a:rPr>
              <a:t>П. месяц на даче. Весело п. праздник.</a:t>
            </a:r>
            <a:endParaRPr lang="de-DE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Inhaltsplatzhalter 2">
            <a:extLst>
              <a:ext uri="{FF2B5EF4-FFF2-40B4-BE49-F238E27FC236}">
                <a16:creationId xmlns:a16="http://schemas.microsoft.com/office/drawing/2014/main" id="{F702E473-BE62-01B4-B89A-A875105018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900" y="323850"/>
            <a:ext cx="9648825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V jiných případech je poměr mezi přechodníkem a valenční strukturou nadřazeného slovesa méně jasný, interpretace přechodníku jako realizace valence nadřazeného slovesa je možná</a:t>
            </a:r>
            <a:r>
              <a:rPr lang="de-DE" altLang="de-DE" sz="2800" dirty="0">
                <a:latin typeface="Times New Roman" panose="02020603050405020304" pitchFamily="18" charset="0"/>
              </a:rPr>
              <a:t>: </a:t>
            </a:r>
            <a:r>
              <a:rPr lang="ru-RU" altLang="de-DE" sz="2800" i="1" dirty="0">
                <a:latin typeface="Times New Roman" panose="02020603050405020304" pitchFamily="18" charset="0"/>
              </a:rPr>
              <a:t>Она удивилась, увидев меня</a:t>
            </a:r>
            <a:r>
              <a:rPr lang="ru-RU" altLang="de-DE" sz="2800" dirty="0">
                <a:latin typeface="Times New Roman" panose="02020603050405020304" pitchFamily="18" charset="0"/>
              </a:rPr>
              <a:t> –</a:t>
            </a:r>
            <a:r>
              <a:rPr lang="sk-SK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Она удивилась тому, что увидела меня </a:t>
            </a:r>
            <a:r>
              <a:rPr lang="cs-CZ" altLang="de-DE" sz="2800" dirty="0">
                <a:latin typeface="Times New Roman" panose="02020603050405020304" pitchFamily="18" charset="0"/>
              </a:rPr>
              <a:t>(aktant) – </a:t>
            </a:r>
            <a:r>
              <a:rPr lang="ru-RU" altLang="de-DE" sz="2800" i="1" dirty="0">
                <a:latin typeface="Times New Roman" panose="02020603050405020304" pitchFamily="18" charset="0"/>
              </a:rPr>
              <a:t>Она удивилась, когда/потому что увидела меня </a:t>
            </a:r>
            <a:r>
              <a:rPr lang="ru-RU" altLang="de-DE" sz="2800" dirty="0">
                <a:latin typeface="Times New Roman" panose="02020603050405020304" pitchFamily="18" charset="0"/>
              </a:rPr>
              <a:t>(</a:t>
            </a:r>
            <a:r>
              <a:rPr lang="cs-CZ" altLang="de-DE" sz="2800" dirty="0" err="1">
                <a:latin typeface="Times New Roman" panose="02020603050405020304" pitchFamily="18" charset="0"/>
              </a:rPr>
              <a:t>cirkumstant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endParaRPr lang="cs-CZ" altLang="de-DE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V drtivé většině případů je však přechodník volným adverbiálním určením syntakticky nadřazeného slovesa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Užívání přechodníků je kodifikačně omezeno na případy, kde „je činitel hlavního i vedlejšího děje týž“ (PMR).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Nejčastěji je implicitní činitel přechodníku subjektem syntakticky nadřazeného slovesa: </a:t>
            </a:r>
            <a:r>
              <a:rPr lang="ru-RU" altLang="de-DE" sz="2800" i="1" dirty="0">
                <a:latin typeface="Times New Roman" panose="02020603050405020304" pitchFamily="18" charset="0"/>
              </a:rPr>
              <a:t>Оттолкнув меня,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бабушка </a:t>
            </a:r>
            <a:r>
              <a:rPr lang="ru-RU" altLang="de-DE" sz="2800" i="1" dirty="0">
                <a:latin typeface="Times New Roman" panose="02020603050405020304" pitchFamily="18" charset="0"/>
              </a:rPr>
              <a:t>бросилась к двери</a:t>
            </a:r>
            <a:r>
              <a:rPr lang="ru-RU" altLang="de-DE" sz="2800" dirty="0">
                <a:latin typeface="Times New Roman" panose="02020603050405020304" pitchFamily="18" charset="0"/>
              </a:rPr>
              <a:t> ,</a:t>
            </a:r>
            <a:r>
              <a:rPr lang="cs-CZ" altLang="de-DE" sz="2800" dirty="0">
                <a:latin typeface="Times New Roman" panose="02020603050405020304" pitchFamily="18" charset="0"/>
              </a:rPr>
              <a:t>Babička mě odstrčila a vrhla se k dveřím‘, </a:t>
            </a:r>
            <a:r>
              <a:rPr lang="ru-RU" altLang="de-DE" sz="2800" i="1" dirty="0">
                <a:latin typeface="Times New Roman" panose="02020603050405020304" pitchFamily="18" charset="0"/>
              </a:rPr>
              <a:t>Где</a:t>
            </a:r>
            <a:r>
              <a:rPr lang="sk-SK" altLang="de-DE" sz="2800" i="1" dirty="0">
                <a:latin typeface="Times New Roman" panose="02020603050405020304" pitchFamily="18" charset="0"/>
              </a:rPr>
              <a:t>-</a:t>
            </a:r>
            <a:r>
              <a:rPr lang="ru-RU" altLang="de-DE" sz="2800" i="1" dirty="0">
                <a:latin typeface="Times New Roman" panose="02020603050405020304" pitchFamily="18" charset="0"/>
              </a:rPr>
              <a:t>то, будто жалуясь, завывал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паровоз</a:t>
            </a:r>
            <a:r>
              <a:rPr lang="ru-RU" altLang="de-DE" sz="2800" dirty="0">
                <a:latin typeface="Times New Roman" panose="02020603050405020304" pitchFamily="18" charset="0"/>
              </a:rPr>
              <a:t> ,</a:t>
            </a:r>
            <a:r>
              <a:rPr lang="cs-CZ" altLang="de-DE" sz="2800" dirty="0">
                <a:latin typeface="Times New Roman" panose="02020603050405020304" pitchFamily="18" charset="0"/>
              </a:rPr>
              <a:t>Kdesi, jako by žalovala, kvílela lokomotiva‘, </a:t>
            </a:r>
            <a:r>
              <a:rPr lang="ru-RU" altLang="de-DE" sz="2800" i="1" dirty="0">
                <a:latin typeface="Times New Roman" panose="02020603050405020304" pitchFamily="18" charset="0"/>
              </a:rPr>
              <a:t>И, не простившись, пошел к машине</a:t>
            </a:r>
            <a:r>
              <a:rPr lang="ru-RU" altLang="de-DE" sz="2800" dirty="0">
                <a:latin typeface="Times New Roman" panose="02020603050405020304" pitchFamily="18" charset="0"/>
              </a:rPr>
              <a:t> ,</a:t>
            </a:r>
            <a:r>
              <a:rPr lang="cs-CZ" altLang="de-DE" sz="2800" dirty="0">
                <a:latin typeface="Times New Roman" panose="02020603050405020304" pitchFamily="18" charset="0"/>
              </a:rPr>
              <a:t>A bez rozloučení zamířil k autu‘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Inhaltsplatzhalter 2">
            <a:extLst>
              <a:ext uri="{FF2B5EF4-FFF2-40B4-BE49-F238E27FC236}">
                <a16:creationId xmlns:a16="http://schemas.microsoft.com/office/drawing/2014/main" id="{C169B68F-5AE4-B3CC-3B1E-94ECC655B9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900" y="250825"/>
            <a:ext cx="9504363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Někdy však není činitel přechodníku formálním podmětem celé věty. PMR zde rozlišuje dvě situace: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Ve větě dvojčlenné (tedy se subjektem v nominativu a finitním predikátem) může přechodník být závislý na dalším neurčitém tvaru, který je kontrolován jiným účastníkem děje, než je subjekt, tedy nestojí v nominativu</a:t>
            </a:r>
            <a:r>
              <a:rPr lang="de-DE" altLang="de-DE" sz="2800" dirty="0">
                <a:latin typeface="Times New Roman" panose="02020603050405020304" pitchFamily="18" charset="0"/>
              </a:rPr>
              <a:t>: </a:t>
            </a:r>
            <a:r>
              <a:rPr lang="ru-RU" altLang="de-DE" sz="2800" i="1" dirty="0">
                <a:latin typeface="Times New Roman" panose="02020603050405020304" pitchFamily="18" charset="0"/>
              </a:rPr>
              <a:t>Дом его всегда был полон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гостями</a:t>
            </a:r>
            <a:r>
              <a:rPr lang="cs-CZ" altLang="de-DE" sz="2800" dirty="0">
                <a:latin typeface="Times New Roman" panose="02020603050405020304" pitchFamily="18" charset="0"/>
              </a:rPr>
              <a:t>,</a:t>
            </a:r>
            <a:r>
              <a:rPr lang="ru-RU" altLang="de-DE" sz="2800" i="1" dirty="0">
                <a:latin typeface="Times New Roman" panose="02020603050405020304" pitchFamily="18" charset="0"/>
              </a:rPr>
              <a:t> готовыми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тешить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его барскую праздность, </a:t>
            </a:r>
            <a:r>
              <a:rPr lang="ru-RU" altLang="de-DE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разделяя</a:t>
            </a:r>
            <a:r>
              <a:rPr lang="ru-RU" altLang="de-DE" sz="2800" i="1" dirty="0">
                <a:latin typeface="Times New Roman" panose="02020603050405020304" pitchFamily="18" charset="0"/>
              </a:rPr>
              <a:t> шумные, а иногда и буйные его увеселения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</a:rPr>
              <a:t>(Puškin) </a:t>
            </a:r>
            <a:r>
              <a:rPr lang="ru-RU" altLang="de-DE" sz="2800" dirty="0">
                <a:latin typeface="Times New Roman" panose="02020603050405020304" pitchFamily="18" charset="0"/>
              </a:rPr>
              <a:t>,</a:t>
            </a:r>
            <a:r>
              <a:rPr lang="cs-CZ" altLang="de-DE" sz="2800" dirty="0">
                <a:latin typeface="Times New Roman" panose="02020603050405020304" pitchFamily="18" charset="0"/>
              </a:rPr>
              <a:t>Jeho dům byl vždy plný hostů, kteří byli ochotni rozptýlit pánovu dlouhou chvíli tím, že se podíleli na jeho hlučných a někdy i bujných zábavách‘</a:t>
            </a:r>
            <a:r>
              <a:rPr lang="ru-RU" altLang="ja-JP" sz="2800" dirty="0">
                <a:latin typeface="Times New Roman" panose="02020603050405020304" pitchFamily="18" charset="0"/>
              </a:rPr>
              <a:t> </a:t>
            </a:r>
            <a:r>
              <a:rPr lang="cs-CZ" altLang="ja-JP" sz="2800" dirty="0">
                <a:latin typeface="Times New Roman" panose="02020603050405020304" pitchFamily="18" charset="0"/>
              </a:rPr>
              <a:t>(maticovým slovesem přechodníku </a:t>
            </a:r>
            <a:r>
              <a:rPr lang="ru-RU" altLang="ja-JP" sz="2800" i="1" dirty="0">
                <a:latin typeface="Times New Roman" panose="02020603050405020304" pitchFamily="18" charset="0"/>
              </a:rPr>
              <a:t>разделяя </a:t>
            </a:r>
            <a:r>
              <a:rPr lang="cs-CZ" altLang="ja-JP" sz="2800" dirty="0">
                <a:latin typeface="Times New Roman" panose="02020603050405020304" pitchFamily="18" charset="0"/>
              </a:rPr>
              <a:t>je infinitiv </a:t>
            </a:r>
            <a:r>
              <a:rPr lang="ru-RU" altLang="ja-JP" sz="2800" i="1" dirty="0">
                <a:latin typeface="Times New Roman" panose="02020603050405020304" pitchFamily="18" charset="0"/>
              </a:rPr>
              <a:t>тешить</a:t>
            </a:r>
            <a:r>
              <a:rPr lang="cs-CZ" altLang="ja-JP" sz="2800" dirty="0">
                <a:latin typeface="Times New Roman" panose="02020603050405020304" pitchFamily="18" charset="0"/>
              </a:rPr>
              <a:t>, který je závislý na adjektivu </a:t>
            </a:r>
            <a:r>
              <a:rPr lang="ru-RU" altLang="ja-JP" sz="2800" i="1" dirty="0">
                <a:latin typeface="Times New Roman" panose="02020603050405020304" pitchFamily="18" charset="0"/>
              </a:rPr>
              <a:t>готовый</a:t>
            </a:r>
            <a:r>
              <a:rPr lang="ru-RU" altLang="ja-JP" sz="2800" dirty="0">
                <a:latin typeface="Times New Roman" panose="02020603050405020304" pitchFamily="18" charset="0"/>
              </a:rPr>
              <a:t> </a:t>
            </a:r>
            <a:r>
              <a:rPr lang="cs-CZ" altLang="ja-JP" sz="2800" dirty="0">
                <a:latin typeface="Times New Roman" panose="02020603050405020304" pitchFamily="18" charset="0"/>
              </a:rPr>
              <a:t>a jehož implicitním subjektem je slovo </a:t>
            </a:r>
            <a:r>
              <a:rPr lang="ru-RU" altLang="ja-JP" sz="2800" i="1" dirty="0">
                <a:latin typeface="Times New Roman" panose="02020603050405020304" pitchFamily="18" charset="0"/>
              </a:rPr>
              <a:t>гость</a:t>
            </a:r>
            <a:r>
              <a:rPr lang="cs-CZ" altLang="ja-JP" sz="2800" dirty="0">
                <a:latin typeface="Times New Roman" panose="02020603050405020304" pitchFamily="18" charset="0"/>
              </a:rPr>
              <a:t>, které v dané hlavní větě je instrumentálovým doplněním adjektiva </a:t>
            </a:r>
            <a:r>
              <a:rPr lang="ru-RU" altLang="ja-JP" sz="2800" i="1" dirty="0">
                <a:latin typeface="Times New Roman" panose="02020603050405020304" pitchFamily="18" charset="0"/>
              </a:rPr>
              <a:t>полный</a:t>
            </a:r>
            <a:r>
              <a:rPr lang="cs-CZ" altLang="ja-JP" sz="2800" dirty="0">
                <a:latin typeface="Times New Roman" panose="02020603050405020304" pitchFamily="18" charset="0"/>
              </a:rPr>
              <a:t>), </a:t>
            </a:r>
            <a:r>
              <a:rPr lang="ru-RU" altLang="ja-JP" sz="2800" dirty="0">
                <a:latin typeface="Times New Roman" panose="02020603050405020304" pitchFamily="18" charset="0"/>
              </a:rPr>
              <a:t> </a:t>
            </a:r>
            <a:r>
              <a:rPr lang="cs-CZ" altLang="ja-JP" sz="2800" dirty="0">
                <a:latin typeface="Times New Roman" panose="02020603050405020304" pitchFamily="18" charset="0"/>
              </a:rPr>
              <a:t> </a:t>
            </a:r>
            <a:endParaRPr lang="de-DE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46E85A55-5FA8-2866-DC49-91D8043190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250825"/>
            <a:ext cx="9217025" cy="70580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 dirty="0">
                <a:latin typeface="Times New Roman" panose="02020603050405020304" pitchFamily="18" charset="0"/>
              </a:rPr>
              <a:t>Он шел к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старухе</a:t>
            </a:r>
            <a:r>
              <a:rPr lang="cs-CZ" altLang="de-DE" sz="2800" i="1" u="sng" dirty="0">
                <a:latin typeface="Times New Roman" panose="02020603050405020304" pitchFamily="18" charset="0"/>
              </a:rPr>
              <a:t>-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жен</a:t>
            </a:r>
            <a:r>
              <a:rPr lang="ru-RU" altLang="de-DE" sz="2800" i="1" dirty="0">
                <a:latin typeface="Times New Roman" panose="02020603050405020304" pitchFamily="18" charset="0"/>
              </a:rPr>
              <a:t>е,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сидевше</a:t>
            </a:r>
            <a:r>
              <a:rPr lang="ru-RU" altLang="de-DE" sz="2800" i="1" dirty="0">
                <a:latin typeface="Times New Roman" panose="02020603050405020304" pitchFamily="18" charset="0"/>
              </a:rPr>
              <a:t>й у окна, </a:t>
            </a:r>
            <a:r>
              <a:rPr lang="ru-RU" altLang="de-DE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положив</a:t>
            </a:r>
            <a:r>
              <a:rPr lang="ru-RU" altLang="de-DE" sz="2800" i="1" dirty="0">
                <a:latin typeface="Times New Roman" panose="02020603050405020304" pitchFamily="18" charset="0"/>
              </a:rPr>
              <a:t> на колени ненужные руки, </a:t>
            </a:r>
            <a:r>
              <a:rPr lang="ru-RU" altLang="de-DE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уставя</a:t>
            </a:r>
            <a:r>
              <a:rPr lang="ru-RU" altLang="de-DE" sz="2800" i="1" dirty="0">
                <a:latin typeface="Times New Roman" panose="02020603050405020304" pitchFamily="18" charset="0"/>
              </a:rPr>
              <a:t> пустые глаза в одну точку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</a:rPr>
              <a:t>(</a:t>
            </a:r>
            <a:r>
              <a:rPr lang="cs-CZ" altLang="de-DE" sz="2800" dirty="0" err="1">
                <a:latin typeface="Times New Roman" panose="02020603050405020304" pitchFamily="18" charset="0"/>
              </a:rPr>
              <a:t>Gor’kij</a:t>
            </a:r>
            <a:r>
              <a:rPr lang="cs-CZ" altLang="de-DE" sz="2800" dirty="0">
                <a:latin typeface="Times New Roman" panose="02020603050405020304" pitchFamily="18" charset="0"/>
              </a:rPr>
              <a:t>) </a:t>
            </a:r>
            <a:r>
              <a:rPr lang="ru-RU" altLang="de-DE" sz="2800" dirty="0">
                <a:latin typeface="Times New Roman" panose="02020603050405020304" pitchFamily="18" charset="0"/>
              </a:rPr>
              <a:t>,</a:t>
            </a:r>
            <a:r>
              <a:rPr lang="cs-CZ" altLang="de-DE" sz="2800" dirty="0">
                <a:latin typeface="Times New Roman" panose="02020603050405020304" pitchFamily="18" charset="0"/>
              </a:rPr>
              <a:t>Šel k staré své ženě, která seděla u okna, majíc zbytečné ruce položeny na kolenou a prázdný pohled upřený do jednoho bodu‘</a:t>
            </a:r>
            <a:r>
              <a:rPr lang="ru-RU" altLang="ja-JP" sz="2800" dirty="0">
                <a:latin typeface="Times New Roman" panose="02020603050405020304" pitchFamily="18" charset="0"/>
              </a:rPr>
              <a:t> </a:t>
            </a:r>
            <a:r>
              <a:rPr lang="cs-CZ" altLang="ja-JP" sz="2800" dirty="0">
                <a:latin typeface="Times New Roman" panose="02020603050405020304" pitchFamily="18" charset="0"/>
              </a:rPr>
              <a:t>(maticovým slovesem přechodníků </a:t>
            </a:r>
            <a:r>
              <a:rPr lang="ru-RU" altLang="ja-JP" sz="2800" i="1" dirty="0">
                <a:latin typeface="Times New Roman" panose="02020603050405020304" pitchFamily="18" charset="0"/>
              </a:rPr>
              <a:t>положив </a:t>
            </a:r>
            <a:r>
              <a:rPr lang="cs-CZ" altLang="ja-JP" sz="2800" dirty="0">
                <a:latin typeface="Times New Roman" panose="02020603050405020304" pitchFamily="18" charset="0"/>
              </a:rPr>
              <a:t>a </a:t>
            </a:r>
            <a:r>
              <a:rPr lang="ru-RU" altLang="ja-JP" sz="2800" i="1" dirty="0" err="1">
                <a:latin typeface="Times New Roman" panose="02020603050405020304" pitchFamily="18" charset="0"/>
              </a:rPr>
              <a:t>уставя</a:t>
            </a:r>
            <a:r>
              <a:rPr lang="ru-RU" altLang="ja-JP" sz="2800" i="1" dirty="0">
                <a:latin typeface="Times New Roman" panose="02020603050405020304" pitchFamily="18" charset="0"/>
              </a:rPr>
              <a:t> </a:t>
            </a:r>
            <a:r>
              <a:rPr lang="cs-CZ" altLang="ja-JP" sz="2800" dirty="0">
                <a:latin typeface="Times New Roman" panose="02020603050405020304" pitchFamily="18" charset="0"/>
              </a:rPr>
              <a:t>je příčestí minulé činné </a:t>
            </a:r>
            <a:r>
              <a:rPr lang="ru-RU" altLang="ja-JP" sz="2800" i="1" dirty="0">
                <a:latin typeface="Times New Roman" panose="02020603050405020304" pitchFamily="18" charset="0"/>
              </a:rPr>
              <a:t>сидевшей</a:t>
            </a:r>
            <a:r>
              <a:rPr lang="cs-CZ" altLang="ja-JP" sz="2800" dirty="0">
                <a:latin typeface="Times New Roman" panose="02020603050405020304" pitchFamily="18" charset="0"/>
              </a:rPr>
              <a:t>, které je závislé na substantivní skupině </a:t>
            </a:r>
            <a:r>
              <a:rPr lang="ru-RU" altLang="ja-JP" sz="2800" i="1" dirty="0">
                <a:latin typeface="Times New Roman" panose="02020603050405020304" pitchFamily="18" charset="0"/>
              </a:rPr>
              <a:t>старухе</a:t>
            </a:r>
            <a:r>
              <a:rPr lang="cs-CZ" altLang="ja-JP" sz="2800" i="1" dirty="0">
                <a:latin typeface="Times New Roman" panose="02020603050405020304" pitchFamily="18" charset="0"/>
              </a:rPr>
              <a:t>-</a:t>
            </a:r>
            <a:r>
              <a:rPr lang="ru-RU" altLang="ja-JP" sz="2800" i="1" dirty="0">
                <a:latin typeface="Times New Roman" panose="02020603050405020304" pitchFamily="18" charset="0"/>
              </a:rPr>
              <a:t>жене</a:t>
            </a:r>
            <a:r>
              <a:rPr lang="cs-CZ" altLang="ja-JP" sz="2800" dirty="0">
                <a:latin typeface="Times New Roman" panose="02020603050405020304" pitchFamily="18" charset="0"/>
              </a:rPr>
              <a:t>, která je jejím implicitním subjektem a v dané hlavní větě je – s předložkou </a:t>
            </a:r>
            <a:r>
              <a:rPr lang="ru-RU" altLang="ja-JP" sz="2800" i="1" dirty="0">
                <a:latin typeface="Times New Roman" panose="02020603050405020304" pitchFamily="18" charset="0"/>
              </a:rPr>
              <a:t>к</a:t>
            </a:r>
            <a:r>
              <a:rPr lang="cs-CZ" altLang="ja-JP" sz="2800" dirty="0">
                <a:latin typeface="Times New Roman" panose="02020603050405020304" pitchFamily="18" charset="0"/>
              </a:rPr>
              <a:t>, na níž je závislá</a:t>
            </a:r>
            <a:r>
              <a:rPr lang="ru-RU" altLang="ja-JP" sz="2800" dirty="0">
                <a:latin typeface="Times New Roman" panose="02020603050405020304" pitchFamily="18" charset="0"/>
              </a:rPr>
              <a:t> –</a:t>
            </a:r>
            <a:r>
              <a:rPr lang="cs-CZ" altLang="ja-JP" sz="2800" dirty="0">
                <a:latin typeface="Times New Roman" panose="02020603050405020304" pitchFamily="18" charset="0"/>
              </a:rPr>
              <a:t> doplněním slovesa pohybu </a:t>
            </a:r>
            <a:r>
              <a:rPr lang="ru-RU" altLang="ja-JP" sz="2800" i="1" dirty="0">
                <a:latin typeface="Times New Roman" panose="02020603050405020304" pitchFamily="18" charset="0"/>
              </a:rPr>
              <a:t>идти</a:t>
            </a:r>
            <a:r>
              <a:rPr lang="cs-CZ" altLang="ja-JP" sz="2800" dirty="0">
                <a:latin typeface="Times New Roman" panose="02020603050405020304" pitchFamily="18" charset="0"/>
              </a:rPr>
              <a:t>). Vzhledem ke své komplexnosti takové syntaktické struktury nejsou příliš časté, RG (1980, §2107) je mírně odmítá («</a:t>
            </a:r>
            <a:r>
              <a:rPr lang="ru-RU" altLang="ja-JP" sz="2800" dirty="0">
                <a:latin typeface="Times New Roman" panose="02020603050405020304" pitchFamily="18" charset="0"/>
              </a:rPr>
              <a:t>стилистическая дефектность</a:t>
            </a:r>
            <a:r>
              <a:rPr lang="cs-CZ" altLang="ja-JP" sz="2800" dirty="0">
                <a:latin typeface="Times New Roman" panose="02020603050405020304" pitchFamily="18" charset="0"/>
              </a:rPr>
              <a:t>»).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Druhá situace uvedená PMR je jednočlenná věta (tedy bez formálního subjektu v nominativu), která obsahuje infinitiv, na němž je závislý přechodník. Implikovaný subjekt přechodníku vyjádřen není: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nhaltsplatzhalter 2">
            <a:extLst>
              <a:ext uri="{FF2B5EF4-FFF2-40B4-BE49-F238E27FC236}">
                <a16:creationId xmlns:a16="http://schemas.microsoft.com/office/drawing/2014/main" id="{2C4C1174-DB4A-63C8-7B76-E2CD0F9396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504362" cy="69135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 dirty="0">
                <a:latin typeface="Times New Roman" panose="02020603050405020304" pitchFamily="18" charset="0"/>
              </a:rPr>
              <a:t>Возвращаясь домой, надо было переезжать Подкумок вброд </a:t>
            </a:r>
            <a:r>
              <a:rPr lang="ru-RU" altLang="de-DE" sz="2800" dirty="0">
                <a:latin typeface="Times New Roman" panose="02020603050405020304" pitchFamily="18" charset="0"/>
              </a:rPr>
              <a:t>,</a:t>
            </a:r>
            <a:r>
              <a:rPr lang="cs-CZ" altLang="de-DE" sz="2800" dirty="0">
                <a:latin typeface="Times New Roman" panose="02020603050405020304" pitchFamily="18" charset="0"/>
              </a:rPr>
              <a:t>Při návratu domů se musel </a:t>
            </a:r>
            <a:r>
              <a:rPr lang="cs-CZ" altLang="de-DE" sz="2800" dirty="0" err="1">
                <a:latin typeface="Times New Roman" panose="02020603050405020304" pitchFamily="18" charset="0"/>
              </a:rPr>
              <a:t>Podkumok</a:t>
            </a:r>
            <a:r>
              <a:rPr lang="cs-CZ" altLang="de-DE" sz="2800" dirty="0">
                <a:latin typeface="Times New Roman" panose="02020603050405020304" pitchFamily="18" charset="0"/>
              </a:rPr>
              <a:t> [jihoruská řeka] přebrodit‘, </a:t>
            </a:r>
            <a:r>
              <a:rPr lang="ru-RU" altLang="de-DE" sz="2800" i="1" dirty="0">
                <a:latin typeface="Times New Roman" panose="02020603050405020304" pitchFamily="18" charset="0"/>
              </a:rPr>
              <a:t>В этом можно убедиться, проделав простой опыт</a:t>
            </a:r>
            <a:r>
              <a:rPr lang="ru-RU" altLang="de-DE" sz="2800" dirty="0">
                <a:latin typeface="Times New Roman" panose="02020603050405020304" pitchFamily="18" charset="0"/>
              </a:rPr>
              <a:t> ,</a:t>
            </a:r>
            <a:r>
              <a:rPr lang="cs-CZ" altLang="de-DE" sz="2800" dirty="0">
                <a:latin typeface="Times New Roman" panose="02020603050405020304" pitchFamily="18" charset="0"/>
              </a:rPr>
              <a:t>O tom se lze přesvědčit, vykoná-li se prostý pokus / O tom se můžeme přesvědčit, vykonáme-li...‘, </a:t>
            </a:r>
            <a:r>
              <a:rPr lang="ru-RU" altLang="de-DE" sz="2800" i="1" dirty="0">
                <a:latin typeface="Times New Roman" panose="02020603050405020304" pitchFamily="18" charset="0"/>
              </a:rPr>
              <a:t>Готовясь к докладу, надо подумать об использовании наглядных пособий</a:t>
            </a:r>
            <a:r>
              <a:rPr lang="ru-RU" altLang="de-DE" sz="2800" dirty="0">
                <a:latin typeface="Times New Roman" panose="02020603050405020304" pitchFamily="18" charset="0"/>
              </a:rPr>
              <a:t> ,</a:t>
            </a:r>
            <a:r>
              <a:rPr lang="cs-CZ" altLang="de-DE" sz="2800" dirty="0">
                <a:latin typeface="Times New Roman" panose="02020603050405020304" pitchFamily="18" charset="0"/>
              </a:rPr>
              <a:t>Při přípravě na přednášku musí člověk / musíme uvážit využití názorných pomůcek‘,  </a:t>
            </a:r>
            <a:r>
              <a:rPr lang="ru-RU" altLang="de-DE" sz="2800" i="1" dirty="0">
                <a:latin typeface="Times New Roman" panose="02020603050405020304" pitchFamily="18" charset="0"/>
              </a:rPr>
              <a:t>Было предложено уйти, не дожидаясь рассвета</a:t>
            </a:r>
            <a:r>
              <a:rPr lang="ru-RU" altLang="de-DE" sz="2800" dirty="0">
                <a:latin typeface="Times New Roman" panose="02020603050405020304" pitchFamily="18" charset="0"/>
              </a:rPr>
              <a:t> ,</a:t>
            </a:r>
            <a:r>
              <a:rPr lang="cs-CZ" altLang="de-DE" sz="2800" dirty="0">
                <a:latin typeface="Times New Roman" panose="02020603050405020304" pitchFamily="18" charset="0"/>
              </a:rPr>
              <a:t>Bylo navrženo odejít a nečekat až do svítání‘. Tento typ je podle PMR častější, vyskytuje se převážně v odborném stylu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PMR (2: 310) dále konstatuje: „Nesprávné by bylo užití přechodníku v jednočlenné konstrukci neobsahující infinitiv (např. </a:t>
            </a:r>
            <a:r>
              <a:rPr lang="cs-CZ" altLang="de-DE" sz="2800" i="1" dirty="0">
                <a:latin typeface="Times New Roman" panose="02020603050405020304" pitchFamily="18" charset="0"/>
              </a:rPr>
              <a:t>*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Подходя к лесу, мне стало холодно</a:t>
            </a:r>
            <a:r>
              <a:rPr lang="cs-CZ" altLang="de-DE" sz="2800" dirty="0">
                <a:latin typeface="Times New Roman" panose="02020603050405020304" pitchFamily="18" charset="0"/>
              </a:rPr>
              <a:t>) a také v dvojčlenné konstrukci pasivní, neboť zde jsou činitelé obou dějů různí (</a:t>
            </a:r>
            <a:r>
              <a:rPr lang="cs-CZ" altLang="de-DE" sz="2800" i="1" dirty="0">
                <a:latin typeface="Times New Roman" panose="02020603050405020304" pitchFamily="18" charset="0"/>
              </a:rPr>
              <a:t>*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Получив тяжёлую рану, солдат был спасен </a:t>
            </a:r>
            <a:endParaRPr lang="de-DE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Inhaltsplatzhalter 2">
            <a:extLst>
              <a:ext uri="{FF2B5EF4-FFF2-40B4-BE49-F238E27FC236}">
                <a16:creationId xmlns:a16="http://schemas.microsoft.com/office/drawing/2014/main" id="{5AE3414E-ABAF-B349-2177-BCE953A588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9568" y="323056"/>
            <a:ext cx="9361488" cy="69135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 dirty="0">
                <a:latin typeface="Times New Roman" panose="02020603050405020304" pitchFamily="18" charset="0"/>
              </a:rPr>
              <a:t>товарищами </a:t>
            </a:r>
            <a:r>
              <a:rPr lang="ru-RU" altLang="de-DE" sz="2800" dirty="0">
                <a:latin typeface="Times New Roman" panose="02020603050405020304" pitchFamily="18" charset="0"/>
              </a:rPr>
              <a:t>–</a:t>
            </a:r>
            <a:r>
              <a:rPr lang="cs-CZ" altLang="de-DE" sz="2800" dirty="0">
                <a:latin typeface="Times New Roman" panose="02020603050405020304" pitchFamily="18" charset="0"/>
              </a:rPr>
              <a:t> činitel děje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получив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</a:rPr>
              <a:t>je voják, činitel děj</a:t>
            </a:r>
            <a:r>
              <a:rPr lang="ru-RU" altLang="de-DE" sz="2800" dirty="0">
                <a:latin typeface="Times New Roman" panose="02020603050405020304" pitchFamily="18" charset="0"/>
              </a:rPr>
              <a:t>е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был спасён </a:t>
            </a:r>
            <a:r>
              <a:rPr lang="cs-CZ" altLang="de-DE" sz="2800" dirty="0">
                <a:latin typeface="Times New Roman" panose="02020603050405020304" pitchFamily="18" charset="0"/>
              </a:rPr>
              <a:t>jsou jeho druhové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Obdobně i RG (1980, §2105): «</a:t>
            </a:r>
            <a:r>
              <a:rPr lang="ru-RU" altLang="de-DE" sz="2800" dirty="0">
                <a:latin typeface="Times New Roman" panose="02020603050405020304" pitchFamily="18" charset="0"/>
              </a:rPr>
              <a:t>В пассивных конструкциях типа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Получив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большое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количество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пробоин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танк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был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подожжен</a:t>
            </a:r>
            <a:r>
              <a:rPr lang="ru-RU" altLang="de-DE" sz="2800" dirty="0">
                <a:latin typeface="Times New Roman" panose="02020603050405020304" pitchFamily="18" charset="0"/>
              </a:rPr>
              <a:t> (газ.);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Пройдя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в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космосе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сотни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тысяч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километров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сигналы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были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уверенно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приняты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обсерваторией</a:t>
            </a:r>
            <a:r>
              <a:rPr lang="ru-RU" altLang="de-DE" sz="2800" dirty="0">
                <a:latin typeface="Times New Roman" panose="02020603050405020304" pitchFamily="18" charset="0"/>
              </a:rPr>
              <a:t> (журн.) деепричастие относится к подлежащему, означающему одновременно и субъект состояния, и объект действия; этим объясняется </a:t>
            </a:r>
            <a:r>
              <a:rPr lang="ru-RU" altLang="de-DE" sz="2800" u="sng" dirty="0" err="1">
                <a:latin typeface="Times New Roman" panose="02020603050405020304" pitchFamily="18" charset="0"/>
              </a:rPr>
              <a:t>ненормативность</a:t>
            </a:r>
            <a:r>
              <a:rPr lang="ru-RU" altLang="de-DE" sz="2800" dirty="0">
                <a:latin typeface="Times New Roman" panose="02020603050405020304" pitchFamily="18" charset="0"/>
              </a:rPr>
              <a:t> деепричастных оборотов в таких конструкциях</a:t>
            </a:r>
            <a:r>
              <a:rPr lang="ru-RU" altLang="de-DE" sz="2800" dirty="0"/>
              <a:t>.</a:t>
            </a:r>
            <a:r>
              <a:rPr lang="cs-CZ" altLang="de-DE" sz="2800" dirty="0">
                <a:latin typeface="Times New Roman" panose="02020603050405020304" pitchFamily="18" charset="0"/>
              </a:rPr>
              <a:t>» - «</a:t>
            </a:r>
            <a:r>
              <a:rPr lang="ru-RU" altLang="de-DE" sz="2800" u="sng" dirty="0">
                <a:latin typeface="Times New Roman" panose="02020603050405020304" pitchFamily="18" charset="0"/>
              </a:rPr>
              <a:t>Не отвечают литературной норме</a:t>
            </a:r>
            <a:r>
              <a:rPr lang="ru-RU" altLang="de-DE" sz="2800" dirty="0">
                <a:latin typeface="Times New Roman" panose="02020603050405020304" pitchFamily="18" charset="0"/>
              </a:rPr>
              <a:t> и деепричастия в таких не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подлежащно</a:t>
            </a:r>
            <a:r>
              <a:rPr lang="ru-RU" altLang="de-DE" sz="2800" dirty="0">
                <a:latin typeface="Times New Roman" panose="02020603050405020304" pitchFamily="18" charset="0"/>
              </a:rPr>
              <a:t>-сказуемостных предложениях с дат. п. или вин. п. с субъектным значением, в состав которых не входит инфинитив: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Выполняя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это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поручение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ему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не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хотелось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огласки</a:t>
            </a:r>
            <a:r>
              <a:rPr lang="ru-RU" altLang="de-DE" sz="2800" dirty="0">
                <a:latin typeface="Times New Roman" panose="02020603050405020304" pitchFamily="18" charset="0"/>
              </a:rPr>
              <a:t>; 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3580</Words>
  <Application>Microsoft Macintosh PowerPoint</Application>
  <PresentationFormat>Benutzerdefiniert</PresentationFormat>
  <Paragraphs>79</Paragraphs>
  <Slides>29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2" baseType="lpstr">
      <vt:lpstr>Arial</vt:lpstr>
      <vt:lpstr>Times New Roman</vt:lpstr>
      <vt:lpstr>Office-Design</vt:lpstr>
      <vt:lpstr>PowerPoint-Präsentation</vt:lpstr>
      <vt:lpstr>Příčestí а přechodníky (причастия и деепричастия)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gramatické struktury ruštiny</dc:title>
  <dc:creator>Markus Giger</dc:creator>
  <cp:lastModifiedBy>Markus Giger</cp:lastModifiedBy>
  <cp:revision>328</cp:revision>
  <cp:lastPrinted>1601-01-01T00:00:00Z</cp:lastPrinted>
  <dcterms:created xsi:type="dcterms:W3CDTF">2012-10-11T18:59:19Z</dcterms:created>
  <dcterms:modified xsi:type="dcterms:W3CDTF">2024-12-18T07:40:58Z</dcterms:modified>
</cp:coreProperties>
</file>