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9" r:id="rId7"/>
    <p:sldId id="261" r:id="rId8"/>
    <p:sldId id="268" r:id="rId9"/>
    <p:sldId id="265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D88ED-2B93-4D26-8723-B8EF4EF1C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A1AFF0-DA69-4F44-96BC-37F9EFD8B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8FB34C-BE8B-483B-BD36-59F32586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42E5F-EBFA-4B17-B103-B44A3071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21485-4BEE-4E34-9145-183B0DA7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9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EE631-5175-4BB5-A3E9-31B192CC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1DAF27-3ECF-4490-B33A-63A86A59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310D0-9B7B-427F-91E1-C4EABA28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81BF8-0BE2-495C-8E83-5E777BD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A8C004-7276-4A67-95A8-1314F6AE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33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ED99E1-56FA-48DB-A630-92845F226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38C092-9F2A-429A-BD5D-FC3C9F9B2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FB476-D91C-4DE7-AF97-5F297A58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778963-54E1-40A0-8C65-22A26D2A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3007EB-EF2B-429C-8096-53DD7B26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953BE-9F07-40E6-9B0C-CE8ED766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BFDD7-B713-4967-A7F5-17448A8E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C0DDE1-F289-422E-9B17-162142AF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E3A0B-07AF-453D-A281-938A46F3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6086D7-FBA8-4E37-AA6D-E50AF532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DA01A-6544-401B-8579-3814BC58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304A42-43DD-4E99-9906-E024CC93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B2D426-AD84-45E1-BBD6-BB8F1D0A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5F55C-E867-4FDC-A2AD-B5C0B901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2AA17-52FA-42BB-A27C-A1D072F7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678F4-3D7F-47A1-BC1A-1A3593F0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40F14-E28F-49AD-827C-A87A44988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AEE5A6-5CC7-4BC2-8245-AC594B64F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A9175B-EF6C-4484-BBD6-33A74EE6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EA1DBA-192D-4563-89B1-2EDDCAAA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9ECF9E-A2F1-4CC7-A855-1F6AF071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3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7624F-8C0C-4322-85B2-A4A6F9C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7E480E-6885-4AD9-9463-FD5E27EAD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8056A1-7A6D-4055-B1E4-351E2154A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78EF30-98F7-4BB1-BB33-64CBB10F2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1D6A87-53E8-424A-90F1-4D2D74496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FEAF89-64C6-4D89-AF7E-860C26DC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40A6AC-0251-4379-8402-E3467433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672D23-FF45-4299-AFC5-1D420720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2DD16-0607-4169-98A1-D1347805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A8D850-99E9-4F76-8861-D04DC4DE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C768C0-1315-4929-AD09-3AA70D02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45C6CE-AC19-4A7A-BEF7-9B8B7E3F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70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55EB18-5DEC-4F04-8C34-8240B195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6B985E-EDE6-4344-8D0C-2EE77B82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F7359E-086A-4CD0-AC02-0232D9FA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11464-892A-403B-915D-BA2A1C8D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43BBE-3D3F-4E2A-A4BB-6E84EAE4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192564-4240-4908-ADEC-BCB5990B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B2CA7A-1274-4F8C-8081-717EC9C4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1262DE-7642-49BB-BBB9-C93B8651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58F25F-98DC-419E-A721-D93F7B7C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22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88FD0-D4C7-4419-B6A9-C386DEBB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F84369-9258-49E3-AFEA-9605B60DC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6C6208-87F0-44E2-BCAB-C7E956E40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3A8EF-0FCE-4072-8C51-EBB51EDA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94D677-4170-4CC3-A321-6288623B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7BF5EE-CD59-4B0E-9A4D-B6E6B34F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23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D9516A-20B4-43C4-8B40-0EFE2C4A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9B3792-0086-42DB-B6F6-E66BF311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655621-B485-4328-B18B-A27C2D831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7527-3752-4B9F-B483-D4C7BC6E4F5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00F960-F52A-4AC6-9FC2-991F3025B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2208A-37D1-4C46-B9F2-018DCF63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512E-3216-4F70-BBBE-F1B4DF94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73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enarskeklub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F09A11-584F-4049-A5DD-3ADA98FD8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br>
              <a:rPr lang="cs-CZ" sz="4800">
                <a:solidFill>
                  <a:srgbClr val="FFFFFF"/>
                </a:solidFill>
              </a:rPr>
            </a:br>
            <a:br>
              <a:rPr lang="cs-CZ" sz="4800">
                <a:solidFill>
                  <a:srgbClr val="FFFFFF"/>
                </a:solidFill>
              </a:rPr>
            </a:br>
            <a:r>
              <a:rPr lang="cs-CZ" sz="4800">
                <a:solidFill>
                  <a:srgbClr val="FFFFFF"/>
                </a:solidFill>
              </a:rPr>
              <a:t>Vypravěč a vyprávění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B2DDC-D229-47FE-B9FC-B9652114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Literatura, 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C6C58-7194-4883-B339-6C42BA4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Hrabal, Jiří: Jak rozumět literárnímu vyprávění 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www.ctenarskekluby.cz</a:t>
            </a:r>
            <a:r>
              <a:rPr lang="cs-CZ" dirty="0"/>
              <a:t> / Učíme se příběhem </a:t>
            </a:r>
          </a:p>
        </p:txBody>
      </p:sp>
    </p:spTree>
    <p:extLst>
      <p:ext uri="{BB962C8B-B14F-4D97-AF65-F5344CB8AC3E}">
        <p14:creationId xmlns:p14="http://schemas.microsoft.com/office/powerpoint/2010/main" val="395981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Jeden v davu">
            <a:extLst>
              <a:ext uri="{FF2B5EF4-FFF2-40B4-BE49-F238E27FC236}">
                <a16:creationId xmlns:a16="http://schemas.microsoft.com/office/drawing/2014/main" id="{3F294020-3829-4525-A28A-11F61952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1" r="1399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Nadpis 26">
            <a:extLst>
              <a:ext uri="{FF2B5EF4-FFF2-40B4-BE49-F238E27FC236}">
                <a16:creationId xmlns:a16="http://schemas.microsoft.com/office/drawing/2014/main" id="{AD2288AC-01A8-4349-BDB9-695FB1F5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1723697"/>
            <a:ext cx="3052293" cy="4758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Konfrontace souboru odborných znalostí 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a způsobu jejich didaktické transformace </a:t>
            </a:r>
          </a:p>
        </p:txBody>
      </p:sp>
    </p:spTree>
    <p:extLst>
      <p:ext uri="{BB962C8B-B14F-4D97-AF65-F5344CB8AC3E}">
        <p14:creationId xmlns:p14="http://schemas.microsoft.com/office/powerpoint/2010/main" val="278988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93" y="184298"/>
            <a:ext cx="11483163" cy="1091610"/>
          </a:xfrm>
        </p:spPr>
        <p:txBody>
          <a:bodyPr/>
          <a:lstStyle/>
          <a:p>
            <a:r>
              <a:rPr lang="cs-CZ" sz="3600" dirty="0"/>
              <a:t>Vypravěč – typologie vypravěčských způsobů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275908"/>
            <a:ext cx="10730726" cy="530919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Členění typů vypravěče </a:t>
            </a:r>
            <a:r>
              <a:rPr lang="cs-CZ" dirty="0"/>
              <a:t>(Gerald </a:t>
            </a:r>
            <a:r>
              <a:rPr lang="cs-CZ" dirty="0" err="1"/>
              <a:t>Genette</a:t>
            </a:r>
            <a:r>
              <a:rPr lang="cs-CZ" dirty="0"/>
              <a:t>):</a:t>
            </a:r>
          </a:p>
          <a:p>
            <a:r>
              <a:rPr lang="cs-CZ" dirty="0"/>
              <a:t>A) </a:t>
            </a:r>
            <a:r>
              <a:rPr lang="cs-CZ" dirty="0" err="1"/>
              <a:t>Heterodiegetický</a:t>
            </a:r>
            <a:r>
              <a:rPr lang="cs-CZ" dirty="0"/>
              <a:t> vypravěč („</a:t>
            </a:r>
            <a:r>
              <a:rPr lang="cs-CZ" dirty="0" err="1"/>
              <a:t>er</a:t>
            </a:r>
            <a:r>
              <a:rPr lang="cs-CZ" dirty="0"/>
              <a:t>-forma“): stojí vně světa příběhu (ve světě diskursu)</a:t>
            </a:r>
          </a:p>
          <a:p>
            <a:r>
              <a:rPr lang="cs-CZ" dirty="0"/>
              <a:t>B) </a:t>
            </a:r>
            <a:r>
              <a:rPr lang="cs-CZ" dirty="0" err="1"/>
              <a:t>Homodiegetický</a:t>
            </a:r>
            <a:r>
              <a:rPr lang="cs-CZ" dirty="0"/>
              <a:t> vypravěč („</a:t>
            </a:r>
            <a:r>
              <a:rPr lang="cs-CZ" dirty="0" err="1"/>
              <a:t>ich</a:t>
            </a:r>
            <a:r>
              <a:rPr lang="cs-CZ" dirty="0"/>
              <a:t>-forma“): je účasten na dění ve světě příběhu, často jako hlavní, ale výjimečně i jako vedlejší postava (dr. Watson v příbězích o </a:t>
            </a:r>
            <a:r>
              <a:rPr lang="cs-CZ" dirty="0" err="1"/>
              <a:t>Sherlocku</a:t>
            </a:r>
            <a:r>
              <a:rPr lang="cs-CZ" dirty="0"/>
              <a:t> Holmesovi) (ovládá svět diskursu, ale zároveň stojí i ve světě příběhu)</a:t>
            </a:r>
          </a:p>
          <a:p>
            <a:r>
              <a:rPr lang="cs-CZ" b="1" dirty="0"/>
              <a:t>Vyprávěcí situace </a:t>
            </a:r>
            <a:r>
              <a:rPr lang="cs-CZ" dirty="0"/>
              <a:t>(Franz </a:t>
            </a:r>
            <a:r>
              <a:rPr lang="cs-CZ" dirty="0" err="1"/>
              <a:t>Stanzel</a:t>
            </a:r>
            <a:r>
              <a:rPr lang="cs-CZ" dirty="0"/>
              <a:t>):</a:t>
            </a:r>
          </a:p>
          <a:p>
            <a:r>
              <a:rPr lang="cs-CZ" dirty="0"/>
              <a:t>A) Autorská VS: vypravěč stojí zcela nad postavami a je mimo svět příběhu; rozumí všemu, co se v příběhu děje, může mít přístup i do mysli postav (myšlenky, sny, touhy); jeho extrémní podobou je vypravěč vševědoucí</a:t>
            </a:r>
          </a:p>
          <a:p>
            <a:r>
              <a:rPr lang="cs-CZ" dirty="0"/>
              <a:t>B) Personální VS: vypravěč stojí mimo svět příběhu, ale pro líčení dění si vypůjčuje perspektivu jedné nebo (střídavě) i více postav („reflektor“; </a:t>
            </a:r>
            <a:r>
              <a:rPr lang="cs-CZ" dirty="0" err="1"/>
              <a:t>fokalizace</a:t>
            </a:r>
            <a:r>
              <a:rPr lang="cs-CZ" dirty="0"/>
              <a:t> – dění „zaostřuje“ právě očima či dalšími smysly vybrané postavy či postav)</a:t>
            </a:r>
          </a:p>
          <a:p>
            <a:r>
              <a:rPr lang="cs-CZ" dirty="0"/>
              <a:t>C) VS </a:t>
            </a:r>
            <a:r>
              <a:rPr lang="cs-CZ" dirty="0" err="1"/>
              <a:t>Ich</a:t>
            </a:r>
            <a:r>
              <a:rPr lang="cs-CZ" dirty="0"/>
              <a:t>-formy: vypravěč je jednou z postav, a svět příběhu tedy vnímá z perspektivy „uvnitř“ tohoto světa (nemusí nutně rozumět tomu, co se odehrává, nevidí do mysli žádné jiné postavy, z minulosti ví jen to, co sám zažil či se dozvěděl od jiných)</a:t>
            </a:r>
          </a:p>
        </p:txBody>
      </p:sp>
    </p:spTree>
    <p:extLst>
      <p:ext uri="{BB962C8B-B14F-4D97-AF65-F5344CB8AC3E}">
        <p14:creationId xmlns:p14="http://schemas.microsoft.com/office/powerpoint/2010/main" val="287316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5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727D07C-391B-4B85-BC42-DB4685285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97" y="640080"/>
            <a:ext cx="394700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– typologie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208" y="1417674"/>
            <a:ext cx="10723418" cy="48307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Tato složka světa příběhu má nejblíže k postavám – i prostorové entity trvají v čase dlouhou dobu (</a:t>
            </a:r>
            <a:r>
              <a:rPr lang="cs-CZ" dirty="0" err="1"/>
              <a:t>Chatman</a:t>
            </a:r>
            <a:r>
              <a:rPr lang="cs-CZ" dirty="0"/>
              <a:t>: </a:t>
            </a:r>
            <a:r>
              <a:rPr lang="cs-CZ" i="1" dirty="0"/>
              <a:t>Příběh a diskurs </a:t>
            </a:r>
            <a:r>
              <a:rPr lang="cs-CZ" dirty="0"/>
              <a:t>proto nazývá postavy i prostor souhrnně jako </a:t>
            </a:r>
            <a:r>
              <a:rPr lang="cs-CZ" b="1" dirty="0" err="1"/>
              <a:t>existenty</a:t>
            </a:r>
            <a:r>
              <a:rPr lang="cs-CZ" dirty="0"/>
              <a:t>)</a:t>
            </a:r>
          </a:p>
          <a:p>
            <a:r>
              <a:rPr lang="cs-CZ" dirty="0"/>
              <a:t>Horizontální (šířka: blízko x daleko) x vertikální (výška: nahoře x dole)</a:t>
            </a:r>
          </a:p>
          <a:p>
            <a:r>
              <a:rPr lang="cs-CZ" dirty="0"/>
              <a:t>Uzavřený x otevřený;</a:t>
            </a:r>
          </a:p>
          <a:p>
            <a:r>
              <a:rPr lang="cs-CZ" dirty="0"/>
              <a:t>Soukromý x veřejný;</a:t>
            </a:r>
          </a:p>
          <a:p>
            <a:r>
              <a:rPr lang="cs-CZ" dirty="0"/>
              <a:t>Uvnitř x vně;</a:t>
            </a:r>
          </a:p>
          <a:p>
            <a:r>
              <a:rPr lang="cs-CZ" dirty="0"/>
              <a:t>Centrum x periferie;</a:t>
            </a:r>
          </a:p>
          <a:p>
            <a:r>
              <a:rPr lang="cs-CZ" dirty="0"/>
              <a:t>Obydlený x neobydlený.</a:t>
            </a:r>
          </a:p>
          <a:p>
            <a:r>
              <a:rPr lang="cs-CZ" dirty="0"/>
              <a:t>Poetika míst (místo je určitá dílčí, zřetelně ohraničená prostorová entita): určitá místa získala svým opakovaným využíváním v kulturních dílech svoje specifické, byť historicky proměnné hodnoty a významy: např. les, louka, pole, hora, prostor v podzemí (důl, underground, peklo), rodný dům, hrad, zámek, hospoda, chrám, křižovatka, náměstí, kříž u cesty apod.</a:t>
            </a:r>
          </a:p>
        </p:txBody>
      </p:sp>
    </p:spTree>
    <p:extLst>
      <p:ext uri="{BB962C8B-B14F-4D97-AF65-F5344CB8AC3E}">
        <p14:creationId xmlns:p14="http://schemas.microsoft.com/office/powerpoint/2010/main" val="22610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52AB34F-B6D4-4CD1-ADF6-73839B444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7" y="643467"/>
            <a:ext cx="4493245" cy="580967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Postavy – typologie: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67294"/>
            <a:ext cx="10245172" cy="5207826"/>
          </a:xfrm>
        </p:spPr>
        <p:txBody>
          <a:bodyPr>
            <a:normAutofit fontScale="70000" lnSpcReduction="20000"/>
          </a:bodyPr>
          <a:lstStyle/>
          <a:p>
            <a:r>
              <a:rPr lang="cs-CZ"/>
              <a:t>Hlavní x vedlejší;</a:t>
            </a:r>
          </a:p>
          <a:p>
            <a:r>
              <a:rPr lang="cs-CZ"/>
              <a:t>Kladné x záporné;</a:t>
            </a:r>
          </a:p>
          <a:p>
            <a:r>
              <a:rPr lang="cs-CZ"/>
              <a:t>Statické x dynamické;</a:t>
            </a:r>
          </a:p>
          <a:p>
            <a:r>
              <a:rPr lang="cs-CZ"/>
              <a:t>Aktivní x pasivní;</a:t>
            </a:r>
          </a:p>
          <a:p>
            <a:r>
              <a:rPr lang="cs-CZ"/>
              <a:t>Ploché x komplexní (E. M. Forster);</a:t>
            </a:r>
          </a:p>
          <a:p>
            <a:r>
              <a:rPr lang="cs-CZ"/>
              <a:t>Postava-definice x postava-hypotéza (D. Hodrová);</a:t>
            </a:r>
          </a:p>
          <a:p>
            <a:r>
              <a:rPr lang="cs-CZ"/>
              <a:t>Postavy „z masa a kostí“ (jeví se jako lidé, jak je známe z aktuálního světa) x postavy „ze slov“, konstruované pouze textem.</a:t>
            </a:r>
          </a:p>
          <a:p>
            <a:r>
              <a:rPr lang="cs-CZ"/>
              <a:t>Charakterizace postavy: přímá (o dané vlastnosti či jiném rysu postavy nás informuje vypravěč) x nepřímá (vlastnost či dispozice vyplyne z dění, „dojde“ nám při čtení, aniž by explicitně byla pojmenována)</a:t>
            </a:r>
          </a:p>
          <a:p>
            <a:r>
              <a:rPr lang="cs-CZ"/>
              <a:t>Postava je dějovým činitelem – může mluvit i jednat.</a:t>
            </a:r>
          </a:p>
          <a:p>
            <a:r>
              <a:rPr lang="cs-CZ"/>
              <a:t>Postava je obvykle aktantem = naplňuje buď jednu, nebo i více z aktančních rolí, které fungují univerzálně v takřka všech vyprávěních (A.-J. Greimas): </a:t>
            </a:r>
          </a:p>
          <a:p>
            <a:r>
              <a:rPr lang="cs-CZ"/>
              <a:t>Subjekt x objekt; pomocník x oponent (anti-subjekt); odesílatel x příjemce:</a:t>
            </a:r>
          </a:p>
          <a:p>
            <a:r>
              <a:rPr lang="cs-CZ"/>
              <a:t>Např. pohádka O Červené Karkulce: (odesílatel = maminka; subjekt = Karkulka; objekt = košík s dárky pro babičku; příjemce = babička; oponent = vlk; pomocník = myslivec)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5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878BD7F-04E9-4397-92A6-04D5CE28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25" y="643467"/>
            <a:ext cx="455053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7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48856"/>
            <a:ext cx="9404723" cy="878958"/>
          </a:xfrm>
        </p:spPr>
        <p:txBody>
          <a:bodyPr/>
          <a:lstStyle/>
          <a:p>
            <a:r>
              <a:rPr lang="cs-CZ" dirty="0"/>
              <a:t>Děj –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070" y="1205024"/>
            <a:ext cx="11436508" cy="537865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Děj = zřetězení jednotlivých událostí a situací, z něhož je zjevný jednak časový pořádek (co se odehrálo dřív a co potom), jednak i motivace toho, co se děje</a:t>
            </a:r>
          </a:p>
          <a:p>
            <a:r>
              <a:rPr lang="cs-CZ" dirty="0"/>
              <a:t>(syžet x fabule: </a:t>
            </a:r>
            <a:r>
              <a:rPr lang="cs-CZ" b="1" dirty="0"/>
              <a:t>fabule</a:t>
            </a:r>
            <a:r>
              <a:rPr lang="cs-CZ" dirty="0"/>
              <a:t> = přirozený sled událostí, jak za sebou v logice přirozeného světa musejí následovat (např. nejdřív narození, poté svatba); </a:t>
            </a:r>
            <a:r>
              <a:rPr lang="cs-CZ" b="1" dirty="0"/>
              <a:t>syžet</a:t>
            </a:r>
            <a:r>
              <a:rPr lang="cs-CZ" dirty="0"/>
              <a:t> = sled, v němž jsou události odvyprávěny (retrospektivní kompozice může začínat svatbou a teprve časem se vrátit k bodu, kdy se nevěsta narodí; anticipační kompozice může odvyprávět smrt postav a teprve pak se vrátit do body, kdy ještě vesele žijí)</a:t>
            </a:r>
          </a:p>
          <a:p>
            <a:r>
              <a:rPr lang="cs-CZ" b="1" dirty="0"/>
              <a:t>Událost</a:t>
            </a:r>
            <a:r>
              <a:rPr lang="cs-CZ" dirty="0"/>
              <a:t> = základní dějový komponent, který způsobuje změnu stavu: na počátku je stav jevů a věcí označitelný např. jako A, působením události se změní jeho sémantické pole a my jej musíme označovat jako B: např. „Král zemřel a vlády se ujala královna“ (A = král žije a vládne; B = král je mrtvý a vládne královna)</a:t>
            </a:r>
          </a:p>
          <a:p>
            <a:r>
              <a:rPr lang="cs-CZ" dirty="0"/>
              <a:t>Událost – zprostředkována prostřednictvím souslednosti </a:t>
            </a:r>
            <a:r>
              <a:rPr lang="cs-CZ" b="1" dirty="0"/>
              <a:t>scén</a:t>
            </a:r>
            <a:r>
              <a:rPr lang="cs-CZ" dirty="0"/>
              <a:t>, jejichž posloupnost vytváří </a:t>
            </a:r>
            <a:r>
              <a:rPr lang="cs-CZ" b="1" dirty="0"/>
              <a:t>epizody</a:t>
            </a:r>
          </a:p>
          <a:p>
            <a:r>
              <a:rPr lang="cs-CZ" dirty="0"/>
              <a:t>Děj: kromě časové posloupnosti nabízí i </a:t>
            </a:r>
            <a:r>
              <a:rPr lang="cs-CZ" b="1" dirty="0"/>
              <a:t>motivaci </a:t>
            </a:r>
            <a:r>
              <a:rPr lang="cs-CZ" dirty="0"/>
              <a:t>(vysvětlení), proč se věci odehrávají právě takto: nabízí se nám kauzalita (vztah příčiny a následku)</a:t>
            </a:r>
          </a:p>
          <a:p>
            <a:r>
              <a:rPr lang="cs-CZ" dirty="0"/>
              <a:t>Roland </a:t>
            </a:r>
            <a:r>
              <a:rPr lang="cs-CZ" dirty="0" err="1"/>
              <a:t>Barthes</a:t>
            </a:r>
            <a:r>
              <a:rPr lang="cs-CZ" dirty="0"/>
              <a:t>: Události </a:t>
            </a:r>
            <a:r>
              <a:rPr lang="cs-CZ" b="1" dirty="0"/>
              <a:t>jádrové</a:t>
            </a:r>
            <a:r>
              <a:rPr lang="cs-CZ" dirty="0"/>
              <a:t> (nezbytně nutné, jejich vypuštění by znemožnilo příběh odvyprávět) a události </a:t>
            </a:r>
            <a:r>
              <a:rPr lang="cs-CZ" b="1" dirty="0"/>
              <a:t>satelitní</a:t>
            </a:r>
            <a:r>
              <a:rPr lang="cs-CZ" dirty="0"/>
              <a:t> (příběh pouze dokreslují, při jejich vypuštění by stále dával smysl)</a:t>
            </a:r>
          </a:p>
        </p:txBody>
      </p:sp>
    </p:spTree>
    <p:extLst>
      <p:ext uri="{BB962C8B-B14F-4D97-AF65-F5344CB8AC3E}">
        <p14:creationId xmlns:p14="http://schemas.microsoft.com/office/powerpoint/2010/main" val="3701505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852</Words>
  <Application>Microsoft Office PowerPoint</Application>
  <PresentationFormat>Širokoúhlá obrazovka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  Vypravěč a vyprávění </vt:lpstr>
      <vt:lpstr>Konfrontace souboru odborných znalostí  a způsobu jejich didaktické transformace </vt:lpstr>
      <vt:lpstr>Vypravěč – typologie vypravěčských způsobů</vt:lpstr>
      <vt:lpstr>Prezentace aplikace PowerPoint</vt:lpstr>
      <vt:lpstr>Prostor – typologie </vt:lpstr>
      <vt:lpstr>Prezentace aplikace PowerPoint</vt:lpstr>
      <vt:lpstr>Postavy – typologie:</vt:lpstr>
      <vt:lpstr>Prezentace aplikace PowerPoint</vt:lpstr>
      <vt:lpstr>Děj – typologie</vt:lpstr>
      <vt:lpstr>Literatura, 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Vypravěč a vyprávění</dc:title>
  <dc:creator>Králíková, Andrea</dc:creator>
  <cp:lastModifiedBy>Králíková, Andrea</cp:lastModifiedBy>
  <cp:revision>2</cp:revision>
  <dcterms:created xsi:type="dcterms:W3CDTF">2021-12-06T10:07:16Z</dcterms:created>
  <dcterms:modified xsi:type="dcterms:W3CDTF">2021-12-06T10:36:40Z</dcterms:modified>
</cp:coreProperties>
</file>