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9" r:id="rId3"/>
    <p:sldId id="277" r:id="rId4"/>
    <p:sldId id="470" r:id="rId5"/>
    <p:sldId id="472" r:id="rId6"/>
    <p:sldId id="471" r:id="rId7"/>
    <p:sldId id="316" r:id="rId8"/>
    <p:sldId id="315" r:id="rId9"/>
    <p:sldId id="313" r:id="rId10"/>
    <p:sldId id="344" r:id="rId11"/>
    <p:sldId id="345" r:id="rId12"/>
    <p:sldId id="314" r:id="rId13"/>
    <p:sldId id="332" r:id="rId14"/>
    <p:sldId id="333" r:id="rId15"/>
    <p:sldId id="334" r:id="rId16"/>
    <p:sldId id="331" r:id="rId17"/>
    <p:sldId id="327" r:id="rId18"/>
    <p:sldId id="335" r:id="rId19"/>
    <p:sldId id="337" r:id="rId20"/>
    <p:sldId id="336" r:id="rId21"/>
    <p:sldId id="469" r:id="rId22"/>
    <p:sldId id="473" r:id="rId23"/>
    <p:sldId id="278" r:id="rId24"/>
    <p:sldId id="474" r:id="rId25"/>
    <p:sldId id="280" r:id="rId26"/>
    <p:sldId id="290" r:id="rId27"/>
    <p:sldId id="291" r:id="rId28"/>
    <p:sldId id="499" r:id="rId29"/>
    <p:sldId id="281" r:id="rId30"/>
    <p:sldId id="487" r:id="rId31"/>
    <p:sldId id="293" r:id="rId32"/>
    <p:sldId id="500" r:id="rId33"/>
    <p:sldId id="490" r:id="rId34"/>
    <p:sldId id="321" r:id="rId35"/>
    <p:sldId id="282" r:id="rId36"/>
    <p:sldId id="294" r:id="rId37"/>
    <p:sldId id="488" r:id="rId38"/>
    <p:sldId id="295" r:id="rId39"/>
    <p:sldId id="501" r:id="rId40"/>
    <p:sldId id="502" r:id="rId41"/>
    <p:sldId id="504" r:id="rId42"/>
    <p:sldId id="505" r:id="rId43"/>
    <p:sldId id="506" r:id="rId44"/>
    <p:sldId id="507" r:id="rId45"/>
    <p:sldId id="508" r:id="rId46"/>
    <p:sldId id="509" r:id="rId47"/>
    <p:sldId id="510" r:id="rId48"/>
    <p:sldId id="292" r:id="rId49"/>
    <p:sldId id="511"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46"/>
  </p:normalViewPr>
  <p:slideViewPr>
    <p:cSldViewPr snapToGrid="0" snapToObjects="1">
      <p:cViewPr varScale="1">
        <p:scale>
          <a:sx n="88" d="100"/>
          <a:sy n="88" d="100"/>
        </p:scale>
        <p:origin x="18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14C1A-079A-4687-8253-2639C8A604D7}"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7A26288B-65B1-4642-BD0C-470E03AF5B4D}">
      <dgm:prSet/>
      <dgm:spPr/>
      <dgm:t>
        <a:bodyPr/>
        <a:lstStyle/>
        <a:p>
          <a:r>
            <a:rPr lang="cs-CZ"/>
            <a:t>beliefs about the appropriate distribution of power in society </a:t>
          </a:r>
          <a:endParaRPr lang="en-US"/>
        </a:p>
      </dgm:t>
    </dgm:pt>
    <dgm:pt modelId="{0F455A03-C1C6-4B61-885F-A8E6AB5F264C}" type="parTrans" cxnId="{4471A52E-866F-49F7-9F25-0AB5D63D471B}">
      <dgm:prSet/>
      <dgm:spPr/>
      <dgm:t>
        <a:bodyPr/>
        <a:lstStyle/>
        <a:p>
          <a:endParaRPr lang="en-US"/>
        </a:p>
      </dgm:t>
    </dgm:pt>
    <dgm:pt modelId="{D285825C-994D-4868-B2C7-A56226A04762}" type="sibTrans" cxnId="{4471A52E-866F-49F7-9F25-0AB5D63D471B}">
      <dgm:prSet/>
      <dgm:spPr/>
      <dgm:t>
        <a:bodyPr/>
        <a:lstStyle/>
        <a:p>
          <a:endParaRPr lang="en-US"/>
        </a:p>
      </dgm:t>
    </dgm:pt>
    <dgm:pt modelId="{C7139C2B-5261-4B97-81DD-1B09955F1F19}">
      <dgm:prSet/>
      <dgm:spPr/>
      <dgm:t>
        <a:bodyPr/>
        <a:lstStyle/>
        <a:p>
          <a:r>
            <a:rPr lang="cs-CZ"/>
            <a:t>High PDI – stark hierarchies, less powerful are taught to “know their place” and respect authority </a:t>
          </a:r>
          <a:endParaRPr lang="en-US"/>
        </a:p>
      </dgm:t>
    </dgm:pt>
    <dgm:pt modelId="{8022A55A-96DF-4ECA-BF5C-BE13AAF50991}" type="parTrans" cxnId="{39B173ED-AA02-4C78-A4D5-571289AED6C4}">
      <dgm:prSet/>
      <dgm:spPr/>
      <dgm:t>
        <a:bodyPr/>
        <a:lstStyle/>
        <a:p>
          <a:endParaRPr lang="en-US"/>
        </a:p>
      </dgm:t>
    </dgm:pt>
    <dgm:pt modelId="{CEE2086A-133B-4063-B75F-3A9DB9F25146}" type="sibTrans" cxnId="{39B173ED-AA02-4C78-A4D5-571289AED6C4}">
      <dgm:prSet/>
      <dgm:spPr/>
      <dgm:t>
        <a:bodyPr/>
        <a:lstStyle/>
        <a:p>
          <a:endParaRPr lang="en-US"/>
        </a:p>
      </dgm:t>
    </dgm:pt>
    <dgm:pt modelId="{C235F27E-C5E0-47CE-BDCC-5F779538D331}">
      <dgm:prSet/>
      <dgm:spPr/>
      <dgm:t>
        <a:bodyPr/>
        <a:lstStyle/>
        <a:p>
          <a:r>
            <a:rPr lang="cs-CZ"/>
            <a:t>Low PDI – individuals expect more democratic and more counseling power relations </a:t>
          </a:r>
          <a:endParaRPr lang="en-US"/>
        </a:p>
      </dgm:t>
    </dgm:pt>
    <dgm:pt modelId="{14C99876-0B90-4703-8819-427A8BC37732}" type="parTrans" cxnId="{E35D1571-A3E4-45D8-9B8F-4905700380A0}">
      <dgm:prSet/>
      <dgm:spPr/>
      <dgm:t>
        <a:bodyPr/>
        <a:lstStyle/>
        <a:p>
          <a:endParaRPr lang="en-US"/>
        </a:p>
      </dgm:t>
    </dgm:pt>
    <dgm:pt modelId="{43A34354-001F-4786-A806-F54B4F7AD469}" type="sibTrans" cxnId="{E35D1571-A3E4-45D8-9B8F-4905700380A0}">
      <dgm:prSet/>
      <dgm:spPr/>
      <dgm:t>
        <a:bodyPr/>
        <a:lstStyle/>
        <a:p>
          <a:endParaRPr lang="en-US"/>
        </a:p>
      </dgm:t>
    </dgm:pt>
    <dgm:pt modelId="{5097C755-9B00-7740-9751-506BA9D6329B}" type="pres">
      <dgm:prSet presAssocID="{9F714C1A-079A-4687-8253-2639C8A604D7}" presName="linear" presStyleCnt="0">
        <dgm:presLayoutVars>
          <dgm:animLvl val="lvl"/>
          <dgm:resizeHandles val="exact"/>
        </dgm:presLayoutVars>
      </dgm:prSet>
      <dgm:spPr/>
    </dgm:pt>
    <dgm:pt modelId="{F968BAF8-042E-9B47-AF33-F0528A824FC6}" type="pres">
      <dgm:prSet presAssocID="{7A26288B-65B1-4642-BD0C-470E03AF5B4D}" presName="parentText" presStyleLbl="node1" presStyleIdx="0" presStyleCnt="3">
        <dgm:presLayoutVars>
          <dgm:chMax val="0"/>
          <dgm:bulletEnabled val="1"/>
        </dgm:presLayoutVars>
      </dgm:prSet>
      <dgm:spPr/>
    </dgm:pt>
    <dgm:pt modelId="{7D7998AD-774C-BA47-B268-9C58F52E3A8B}" type="pres">
      <dgm:prSet presAssocID="{D285825C-994D-4868-B2C7-A56226A04762}" presName="spacer" presStyleCnt="0"/>
      <dgm:spPr/>
    </dgm:pt>
    <dgm:pt modelId="{5F6B3442-F8CD-964B-A491-96607F8BA6CD}" type="pres">
      <dgm:prSet presAssocID="{C7139C2B-5261-4B97-81DD-1B09955F1F19}" presName="parentText" presStyleLbl="node1" presStyleIdx="1" presStyleCnt="3">
        <dgm:presLayoutVars>
          <dgm:chMax val="0"/>
          <dgm:bulletEnabled val="1"/>
        </dgm:presLayoutVars>
      </dgm:prSet>
      <dgm:spPr/>
    </dgm:pt>
    <dgm:pt modelId="{D1D39CED-621B-9547-A514-B7248DCF450C}" type="pres">
      <dgm:prSet presAssocID="{CEE2086A-133B-4063-B75F-3A9DB9F25146}" presName="spacer" presStyleCnt="0"/>
      <dgm:spPr/>
    </dgm:pt>
    <dgm:pt modelId="{5BD6C147-080B-B047-A72F-2AEA7591A66F}" type="pres">
      <dgm:prSet presAssocID="{C235F27E-C5E0-47CE-BDCC-5F779538D331}" presName="parentText" presStyleLbl="node1" presStyleIdx="2" presStyleCnt="3">
        <dgm:presLayoutVars>
          <dgm:chMax val="0"/>
          <dgm:bulletEnabled val="1"/>
        </dgm:presLayoutVars>
      </dgm:prSet>
      <dgm:spPr/>
    </dgm:pt>
  </dgm:ptLst>
  <dgm:cxnLst>
    <dgm:cxn modelId="{4471A52E-866F-49F7-9F25-0AB5D63D471B}" srcId="{9F714C1A-079A-4687-8253-2639C8A604D7}" destId="{7A26288B-65B1-4642-BD0C-470E03AF5B4D}" srcOrd="0" destOrd="0" parTransId="{0F455A03-C1C6-4B61-885F-A8E6AB5F264C}" sibTransId="{D285825C-994D-4868-B2C7-A56226A04762}"/>
    <dgm:cxn modelId="{A701C256-17D7-1643-97DD-414F54720F59}" type="presOf" srcId="{7A26288B-65B1-4642-BD0C-470E03AF5B4D}" destId="{F968BAF8-042E-9B47-AF33-F0528A824FC6}" srcOrd="0" destOrd="0" presId="urn:microsoft.com/office/officeart/2005/8/layout/vList2"/>
    <dgm:cxn modelId="{70E0B75D-794D-A042-A58A-ED0022251359}" type="presOf" srcId="{C7139C2B-5261-4B97-81DD-1B09955F1F19}" destId="{5F6B3442-F8CD-964B-A491-96607F8BA6CD}" srcOrd="0" destOrd="0" presId="urn:microsoft.com/office/officeart/2005/8/layout/vList2"/>
    <dgm:cxn modelId="{E35D1571-A3E4-45D8-9B8F-4905700380A0}" srcId="{9F714C1A-079A-4687-8253-2639C8A604D7}" destId="{C235F27E-C5E0-47CE-BDCC-5F779538D331}" srcOrd="2" destOrd="0" parTransId="{14C99876-0B90-4703-8819-427A8BC37732}" sibTransId="{43A34354-001F-4786-A806-F54B4F7AD469}"/>
    <dgm:cxn modelId="{F149A8A4-5BBB-0C45-99D0-4565ABE78ED2}" type="presOf" srcId="{C235F27E-C5E0-47CE-BDCC-5F779538D331}" destId="{5BD6C147-080B-B047-A72F-2AEA7591A66F}" srcOrd="0" destOrd="0" presId="urn:microsoft.com/office/officeart/2005/8/layout/vList2"/>
    <dgm:cxn modelId="{894D07DC-E1F8-C146-88DD-F76C930B7F3D}" type="presOf" srcId="{9F714C1A-079A-4687-8253-2639C8A604D7}" destId="{5097C755-9B00-7740-9751-506BA9D6329B}" srcOrd="0" destOrd="0" presId="urn:microsoft.com/office/officeart/2005/8/layout/vList2"/>
    <dgm:cxn modelId="{39B173ED-AA02-4C78-A4D5-571289AED6C4}" srcId="{9F714C1A-079A-4687-8253-2639C8A604D7}" destId="{C7139C2B-5261-4B97-81DD-1B09955F1F19}" srcOrd="1" destOrd="0" parTransId="{8022A55A-96DF-4ECA-BF5C-BE13AAF50991}" sibTransId="{CEE2086A-133B-4063-B75F-3A9DB9F25146}"/>
    <dgm:cxn modelId="{0B1DC9E0-75A0-C846-A946-C96F2464253A}" type="presParOf" srcId="{5097C755-9B00-7740-9751-506BA9D6329B}" destId="{F968BAF8-042E-9B47-AF33-F0528A824FC6}" srcOrd="0" destOrd="0" presId="urn:microsoft.com/office/officeart/2005/8/layout/vList2"/>
    <dgm:cxn modelId="{C2B10704-6595-854A-9E0D-621BA7276E11}" type="presParOf" srcId="{5097C755-9B00-7740-9751-506BA9D6329B}" destId="{7D7998AD-774C-BA47-B268-9C58F52E3A8B}" srcOrd="1" destOrd="0" presId="urn:microsoft.com/office/officeart/2005/8/layout/vList2"/>
    <dgm:cxn modelId="{2E7DEC0B-8ABE-8547-B639-A99182EE83F5}" type="presParOf" srcId="{5097C755-9B00-7740-9751-506BA9D6329B}" destId="{5F6B3442-F8CD-964B-A491-96607F8BA6CD}" srcOrd="2" destOrd="0" presId="urn:microsoft.com/office/officeart/2005/8/layout/vList2"/>
    <dgm:cxn modelId="{CD25B889-A083-E54B-8A08-C8C77662237C}" type="presParOf" srcId="{5097C755-9B00-7740-9751-506BA9D6329B}" destId="{D1D39CED-621B-9547-A514-B7248DCF450C}" srcOrd="3" destOrd="0" presId="urn:microsoft.com/office/officeart/2005/8/layout/vList2"/>
    <dgm:cxn modelId="{62009381-6800-2B44-A888-34C9E176638A}" type="presParOf" srcId="{5097C755-9B00-7740-9751-506BA9D6329B}" destId="{5BD6C147-080B-B047-A72F-2AEA7591A6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E7D11-9C2A-483B-9D85-F216275F4E43}"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957625D-ECFF-4688-9B0B-7F8AACB360D4}">
      <dgm:prSet/>
      <dgm:spPr/>
      <dgm:t>
        <a:bodyPr/>
        <a:lstStyle/>
        <a:p>
          <a:r>
            <a:rPr lang="cs-CZ"/>
            <a:t>focuses on the degree the society reinforces individual or collective, achievement and interpersonal relationships </a:t>
          </a:r>
          <a:endParaRPr lang="en-US"/>
        </a:p>
      </dgm:t>
    </dgm:pt>
    <dgm:pt modelId="{32577185-ABDF-4910-8511-A7A479EDAF20}" type="parTrans" cxnId="{F81E2B55-E7E6-4082-A6C3-41C3F4F1C8E6}">
      <dgm:prSet/>
      <dgm:spPr/>
      <dgm:t>
        <a:bodyPr/>
        <a:lstStyle/>
        <a:p>
          <a:endParaRPr lang="en-US"/>
        </a:p>
      </dgm:t>
    </dgm:pt>
    <dgm:pt modelId="{929EA1A3-1163-4C64-A67F-797C351EB038}" type="sibTrans" cxnId="{F81E2B55-E7E6-4082-A6C3-41C3F4F1C8E6}">
      <dgm:prSet/>
      <dgm:spPr/>
      <dgm:t>
        <a:bodyPr/>
        <a:lstStyle/>
        <a:p>
          <a:endParaRPr lang="en-US"/>
        </a:p>
      </dgm:t>
    </dgm:pt>
    <dgm:pt modelId="{7057BD85-9B16-4190-A053-24029248E918}">
      <dgm:prSet/>
      <dgm:spPr/>
      <dgm:t>
        <a:bodyPr/>
        <a:lstStyle/>
        <a:p>
          <a:r>
            <a:rPr lang="cs-CZ"/>
            <a:t>a society’s position on this dimension depends on whether people’s self-image is defined in terms of “I” or “we.”</a:t>
          </a:r>
          <a:endParaRPr lang="en-US"/>
        </a:p>
      </dgm:t>
    </dgm:pt>
    <dgm:pt modelId="{6C9717FC-72F1-41D1-9DDA-110C4292E923}" type="parTrans" cxnId="{82AD93FA-462A-471C-A0E4-6342FF8FA624}">
      <dgm:prSet/>
      <dgm:spPr/>
      <dgm:t>
        <a:bodyPr/>
        <a:lstStyle/>
        <a:p>
          <a:endParaRPr lang="en-US"/>
        </a:p>
      </dgm:t>
    </dgm:pt>
    <dgm:pt modelId="{89125BA0-E782-4A7E-9530-4FE58251189D}" type="sibTrans" cxnId="{82AD93FA-462A-471C-A0E4-6342FF8FA624}">
      <dgm:prSet/>
      <dgm:spPr/>
      <dgm:t>
        <a:bodyPr/>
        <a:lstStyle/>
        <a:p>
          <a:endParaRPr lang="en-US"/>
        </a:p>
      </dgm:t>
    </dgm:pt>
    <dgm:pt modelId="{E4603627-368C-467B-9669-DD8B6EA84A3F}">
      <dgm:prSet/>
      <dgm:spPr/>
      <dgm:t>
        <a:bodyPr/>
        <a:lstStyle/>
        <a:p>
          <a:r>
            <a:rPr lang="cs-CZ"/>
            <a:t>weak interpersonal connection among those who are not part of a core "family." x people are supposed to be loyal to the group to which they belong, the group itself is normally larger, and people take responsibility for one another's well-being.</a:t>
          </a:r>
          <a:endParaRPr lang="en-US"/>
        </a:p>
      </dgm:t>
    </dgm:pt>
    <dgm:pt modelId="{E8F2E6F3-EB5B-44C6-A57E-358BE1495A29}" type="parTrans" cxnId="{DFDCD3FB-3D24-405B-8082-49FEFC95D6E3}">
      <dgm:prSet/>
      <dgm:spPr/>
      <dgm:t>
        <a:bodyPr/>
        <a:lstStyle/>
        <a:p>
          <a:endParaRPr lang="en-US"/>
        </a:p>
      </dgm:t>
    </dgm:pt>
    <dgm:pt modelId="{BDBC5D4B-3046-4EBB-BB72-66494A11FAD8}" type="sibTrans" cxnId="{DFDCD3FB-3D24-405B-8082-49FEFC95D6E3}">
      <dgm:prSet/>
      <dgm:spPr/>
      <dgm:t>
        <a:bodyPr/>
        <a:lstStyle/>
        <a:p>
          <a:endParaRPr lang="en-US"/>
        </a:p>
      </dgm:t>
    </dgm:pt>
    <dgm:pt modelId="{50CDF837-2298-8C4C-AB3F-B3AE8CBD0267}" type="pres">
      <dgm:prSet presAssocID="{654E7D11-9C2A-483B-9D85-F216275F4E43}" presName="linear" presStyleCnt="0">
        <dgm:presLayoutVars>
          <dgm:animLvl val="lvl"/>
          <dgm:resizeHandles val="exact"/>
        </dgm:presLayoutVars>
      </dgm:prSet>
      <dgm:spPr/>
    </dgm:pt>
    <dgm:pt modelId="{14B91DC2-FEB3-5D4F-A916-583380E76B17}" type="pres">
      <dgm:prSet presAssocID="{8957625D-ECFF-4688-9B0B-7F8AACB360D4}" presName="parentText" presStyleLbl="node1" presStyleIdx="0" presStyleCnt="3">
        <dgm:presLayoutVars>
          <dgm:chMax val="0"/>
          <dgm:bulletEnabled val="1"/>
        </dgm:presLayoutVars>
      </dgm:prSet>
      <dgm:spPr/>
    </dgm:pt>
    <dgm:pt modelId="{0E22CE8A-0532-0041-BB92-9358B0032C53}" type="pres">
      <dgm:prSet presAssocID="{929EA1A3-1163-4C64-A67F-797C351EB038}" presName="spacer" presStyleCnt="0"/>
      <dgm:spPr/>
    </dgm:pt>
    <dgm:pt modelId="{1C160AD6-2886-204F-AA33-D9C89B0AA1C3}" type="pres">
      <dgm:prSet presAssocID="{7057BD85-9B16-4190-A053-24029248E918}" presName="parentText" presStyleLbl="node1" presStyleIdx="1" presStyleCnt="3">
        <dgm:presLayoutVars>
          <dgm:chMax val="0"/>
          <dgm:bulletEnabled val="1"/>
        </dgm:presLayoutVars>
      </dgm:prSet>
      <dgm:spPr/>
    </dgm:pt>
    <dgm:pt modelId="{99FBDB28-19EF-5F4D-AC8A-3DC3D3D752A5}" type="pres">
      <dgm:prSet presAssocID="{89125BA0-E782-4A7E-9530-4FE58251189D}" presName="spacer" presStyleCnt="0"/>
      <dgm:spPr/>
    </dgm:pt>
    <dgm:pt modelId="{48C9EC85-E3D1-ED47-81E8-9AB6F718B451}" type="pres">
      <dgm:prSet presAssocID="{E4603627-368C-467B-9669-DD8B6EA84A3F}" presName="parentText" presStyleLbl="node1" presStyleIdx="2" presStyleCnt="3">
        <dgm:presLayoutVars>
          <dgm:chMax val="0"/>
          <dgm:bulletEnabled val="1"/>
        </dgm:presLayoutVars>
      </dgm:prSet>
      <dgm:spPr/>
    </dgm:pt>
  </dgm:ptLst>
  <dgm:cxnLst>
    <dgm:cxn modelId="{F81E2B55-E7E6-4082-A6C3-41C3F4F1C8E6}" srcId="{654E7D11-9C2A-483B-9D85-F216275F4E43}" destId="{8957625D-ECFF-4688-9B0B-7F8AACB360D4}" srcOrd="0" destOrd="0" parTransId="{32577185-ABDF-4910-8511-A7A479EDAF20}" sibTransId="{929EA1A3-1163-4C64-A67F-797C351EB038}"/>
    <dgm:cxn modelId="{F8E0D358-D498-764B-90DE-7A5457B845AA}" type="presOf" srcId="{8957625D-ECFF-4688-9B0B-7F8AACB360D4}" destId="{14B91DC2-FEB3-5D4F-A916-583380E76B17}" srcOrd="0" destOrd="0" presId="urn:microsoft.com/office/officeart/2005/8/layout/vList2"/>
    <dgm:cxn modelId="{3683B39B-9780-634E-ACA7-E339911EB83F}" type="presOf" srcId="{E4603627-368C-467B-9669-DD8B6EA84A3F}" destId="{48C9EC85-E3D1-ED47-81E8-9AB6F718B451}" srcOrd="0" destOrd="0" presId="urn:microsoft.com/office/officeart/2005/8/layout/vList2"/>
    <dgm:cxn modelId="{45FF60E4-B194-8140-932D-0F891C6FCDA0}" type="presOf" srcId="{654E7D11-9C2A-483B-9D85-F216275F4E43}" destId="{50CDF837-2298-8C4C-AB3F-B3AE8CBD0267}" srcOrd="0" destOrd="0" presId="urn:microsoft.com/office/officeart/2005/8/layout/vList2"/>
    <dgm:cxn modelId="{A5D509F8-04B7-B44E-A362-B888A32BD2A0}" type="presOf" srcId="{7057BD85-9B16-4190-A053-24029248E918}" destId="{1C160AD6-2886-204F-AA33-D9C89B0AA1C3}" srcOrd="0" destOrd="0" presId="urn:microsoft.com/office/officeart/2005/8/layout/vList2"/>
    <dgm:cxn modelId="{82AD93FA-462A-471C-A0E4-6342FF8FA624}" srcId="{654E7D11-9C2A-483B-9D85-F216275F4E43}" destId="{7057BD85-9B16-4190-A053-24029248E918}" srcOrd="1" destOrd="0" parTransId="{6C9717FC-72F1-41D1-9DDA-110C4292E923}" sibTransId="{89125BA0-E782-4A7E-9530-4FE58251189D}"/>
    <dgm:cxn modelId="{DFDCD3FB-3D24-405B-8082-49FEFC95D6E3}" srcId="{654E7D11-9C2A-483B-9D85-F216275F4E43}" destId="{E4603627-368C-467B-9669-DD8B6EA84A3F}" srcOrd="2" destOrd="0" parTransId="{E8F2E6F3-EB5B-44C6-A57E-358BE1495A29}" sibTransId="{BDBC5D4B-3046-4EBB-BB72-66494A11FAD8}"/>
    <dgm:cxn modelId="{4D46AA75-D3A8-A441-97BE-BF304A1CCA8E}" type="presParOf" srcId="{50CDF837-2298-8C4C-AB3F-B3AE8CBD0267}" destId="{14B91DC2-FEB3-5D4F-A916-583380E76B17}" srcOrd="0" destOrd="0" presId="urn:microsoft.com/office/officeart/2005/8/layout/vList2"/>
    <dgm:cxn modelId="{384B6963-2336-DB41-931A-AE8F62A964A5}" type="presParOf" srcId="{50CDF837-2298-8C4C-AB3F-B3AE8CBD0267}" destId="{0E22CE8A-0532-0041-BB92-9358B0032C53}" srcOrd="1" destOrd="0" presId="urn:microsoft.com/office/officeart/2005/8/layout/vList2"/>
    <dgm:cxn modelId="{A2DF0978-A012-8446-A042-96293B6DF393}" type="presParOf" srcId="{50CDF837-2298-8C4C-AB3F-B3AE8CBD0267}" destId="{1C160AD6-2886-204F-AA33-D9C89B0AA1C3}" srcOrd="2" destOrd="0" presId="urn:microsoft.com/office/officeart/2005/8/layout/vList2"/>
    <dgm:cxn modelId="{93CCDCF1-B300-134B-BBE9-B5E2B1416072}" type="presParOf" srcId="{50CDF837-2298-8C4C-AB3F-B3AE8CBD0267}" destId="{99FBDB28-19EF-5F4D-AC8A-3DC3D3D752A5}" srcOrd="3" destOrd="0" presId="urn:microsoft.com/office/officeart/2005/8/layout/vList2"/>
    <dgm:cxn modelId="{69F789FA-5E3A-994A-A347-8BE164C6B7E2}" type="presParOf" srcId="{50CDF837-2298-8C4C-AB3F-B3AE8CBD0267}" destId="{48C9EC85-E3D1-ED47-81E8-9AB6F718B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B3C1C-E784-47EB-AA8D-080BAA4DE9A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C270555-694E-4908-B227-29034003327A}">
      <dgm:prSet/>
      <dgm:spPr/>
      <dgm:t>
        <a:bodyPr/>
        <a:lstStyle/>
        <a:p>
          <a:r>
            <a:rPr lang="cs-CZ"/>
            <a:t>role delineation prevalent in masculine cultures and less prevalent in feminine cultures </a:t>
          </a:r>
          <a:endParaRPr lang="en-US"/>
        </a:p>
      </dgm:t>
    </dgm:pt>
    <dgm:pt modelId="{2B49919B-3BD1-4433-827F-DEDCFE743B0A}" type="parTrans" cxnId="{1FDAE39B-58F4-445B-9276-C3A91376898A}">
      <dgm:prSet/>
      <dgm:spPr/>
      <dgm:t>
        <a:bodyPr/>
        <a:lstStyle/>
        <a:p>
          <a:endParaRPr lang="en-US"/>
        </a:p>
      </dgm:t>
    </dgm:pt>
    <dgm:pt modelId="{A3C1E93F-9EC1-4D9E-BF60-F95794A00AC4}" type="sibTrans" cxnId="{1FDAE39B-58F4-445B-9276-C3A91376898A}">
      <dgm:prSet/>
      <dgm:spPr/>
      <dgm:t>
        <a:bodyPr/>
        <a:lstStyle/>
        <a:p>
          <a:endParaRPr lang="en-US"/>
        </a:p>
      </dgm:t>
    </dgm:pt>
    <dgm:pt modelId="{D212499C-1D33-4CDD-BCC6-8B5EC5D45762}">
      <dgm:prSet/>
      <dgm:spPr/>
      <dgm:t>
        <a:bodyPr/>
        <a:lstStyle/>
        <a:p>
          <a:r>
            <a:rPr lang="cs-CZ" dirty="0" err="1"/>
            <a:t>when</a:t>
          </a:r>
          <a:r>
            <a:rPr lang="cs-CZ" dirty="0"/>
            <a:t> </a:t>
          </a:r>
          <a:r>
            <a:rPr lang="cs-CZ" dirty="0" err="1"/>
            <a:t>we</a:t>
          </a:r>
          <a:r>
            <a:rPr lang="cs-CZ" dirty="0"/>
            <a:t> talk </a:t>
          </a:r>
          <a:r>
            <a:rPr lang="cs-CZ" dirty="0" err="1"/>
            <a:t>about</a:t>
          </a:r>
          <a:r>
            <a:rPr lang="cs-CZ" dirty="0"/>
            <a:t> </a:t>
          </a:r>
          <a:r>
            <a:rPr lang="cs-CZ" dirty="0" err="1"/>
            <a:t>masculine</a:t>
          </a:r>
          <a:r>
            <a:rPr lang="cs-CZ" dirty="0"/>
            <a:t> </a:t>
          </a:r>
          <a:r>
            <a:rPr lang="cs-CZ" dirty="0" err="1"/>
            <a:t>or</a:t>
          </a:r>
          <a:r>
            <a:rPr lang="cs-CZ" dirty="0"/>
            <a:t> </a:t>
          </a:r>
          <a:r>
            <a:rPr lang="cs-CZ" dirty="0" err="1"/>
            <a:t>feminine</a:t>
          </a:r>
          <a:r>
            <a:rPr lang="cs-CZ" dirty="0"/>
            <a:t> </a:t>
          </a:r>
          <a:r>
            <a:rPr lang="cs-CZ" dirty="0" err="1"/>
            <a:t>cultures</a:t>
          </a:r>
          <a:r>
            <a:rPr lang="cs-CZ" dirty="0"/>
            <a:t>, </a:t>
          </a:r>
          <a:r>
            <a:rPr lang="cs-CZ" dirty="0" err="1"/>
            <a:t>we’re</a:t>
          </a:r>
          <a:r>
            <a:rPr lang="cs-CZ" dirty="0"/>
            <a:t> not </a:t>
          </a:r>
          <a:r>
            <a:rPr lang="cs-CZ" dirty="0" err="1"/>
            <a:t>talking</a:t>
          </a:r>
          <a:r>
            <a:rPr lang="cs-CZ" dirty="0"/>
            <a:t> </a:t>
          </a:r>
          <a:r>
            <a:rPr lang="cs-CZ" dirty="0" err="1"/>
            <a:t>about</a:t>
          </a:r>
          <a:r>
            <a:rPr lang="cs-CZ" dirty="0"/>
            <a:t> diversity </a:t>
          </a:r>
          <a:r>
            <a:rPr lang="cs-CZ" dirty="0" err="1"/>
            <a:t>issues</a:t>
          </a:r>
          <a:r>
            <a:rPr lang="cs-CZ" dirty="0"/>
            <a:t>. </a:t>
          </a:r>
          <a:r>
            <a:rPr lang="cs-CZ" dirty="0" err="1"/>
            <a:t>It’s</a:t>
          </a:r>
          <a:r>
            <a:rPr lang="cs-CZ" dirty="0"/>
            <a:t> </a:t>
          </a:r>
          <a:r>
            <a:rPr lang="cs-CZ" dirty="0" err="1"/>
            <a:t>about</a:t>
          </a:r>
          <a:r>
            <a:rPr lang="cs-CZ" dirty="0"/>
            <a:t> </a:t>
          </a:r>
          <a:r>
            <a:rPr lang="cs-CZ" dirty="0" err="1"/>
            <a:t>how</a:t>
          </a:r>
          <a:r>
            <a:rPr lang="cs-CZ" dirty="0"/>
            <a:t> a society </a:t>
          </a:r>
          <a:r>
            <a:rPr lang="cs-CZ" dirty="0" err="1"/>
            <a:t>views</a:t>
          </a:r>
          <a:r>
            <a:rPr lang="cs-CZ" dirty="0"/>
            <a:t> </a:t>
          </a:r>
          <a:r>
            <a:rPr lang="cs-CZ" dirty="0" err="1"/>
            <a:t>traits</a:t>
          </a:r>
          <a:r>
            <a:rPr lang="cs-CZ" dirty="0"/>
            <a:t> </a:t>
          </a:r>
          <a:r>
            <a:rPr lang="cs-CZ" dirty="0" err="1"/>
            <a:t>that</a:t>
          </a:r>
          <a:r>
            <a:rPr lang="cs-CZ" dirty="0"/>
            <a:t> are </a:t>
          </a:r>
          <a:r>
            <a:rPr lang="cs-CZ" dirty="0" err="1"/>
            <a:t>considered</a:t>
          </a:r>
          <a:r>
            <a:rPr lang="cs-CZ" dirty="0"/>
            <a:t> </a:t>
          </a:r>
          <a:r>
            <a:rPr lang="cs-CZ" dirty="0" err="1"/>
            <a:t>masculine</a:t>
          </a:r>
          <a:r>
            <a:rPr lang="cs-CZ" dirty="0"/>
            <a:t> </a:t>
          </a:r>
          <a:r>
            <a:rPr lang="cs-CZ" dirty="0" err="1"/>
            <a:t>or</a:t>
          </a:r>
          <a:r>
            <a:rPr lang="cs-CZ" dirty="0"/>
            <a:t> </a:t>
          </a:r>
          <a:r>
            <a:rPr lang="cs-CZ" dirty="0" err="1"/>
            <a:t>feminine</a:t>
          </a:r>
          <a:r>
            <a:rPr lang="cs-CZ" dirty="0"/>
            <a:t>.</a:t>
          </a:r>
          <a:endParaRPr lang="en-US" dirty="0"/>
        </a:p>
      </dgm:t>
    </dgm:pt>
    <dgm:pt modelId="{ED7DFA2F-0F16-4566-ABE0-FB646A0EE9E2}" type="parTrans" cxnId="{0CEEBA68-351D-43F0-BE4E-311001150702}">
      <dgm:prSet/>
      <dgm:spPr/>
      <dgm:t>
        <a:bodyPr/>
        <a:lstStyle/>
        <a:p>
          <a:endParaRPr lang="en-US"/>
        </a:p>
      </dgm:t>
    </dgm:pt>
    <dgm:pt modelId="{6D4498AC-EC6A-4726-95D8-378BF8E48E16}" type="sibTrans" cxnId="{0CEEBA68-351D-43F0-BE4E-311001150702}">
      <dgm:prSet/>
      <dgm:spPr/>
      <dgm:t>
        <a:bodyPr/>
        <a:lstStyle/>
        <a:p>
          <a:endParaRPr lang="en-US"/>
        </a:p>
      </dgm:t>
    </dgm:pt>
    <dgm:pt modelId="{D7BA3DB9-FC9C-4E07-9A85-DE652E904575}">
      <dgm:prSet/>
      <dgm:spPr/>
      <dgm:t>
        <a:bodyPr/>
        <a:lstStyle/>
        <a:p>
          <a:r>
            <a:rPr lang="cs-CZ" dirty="0"/>
            <a:t>A </a:t>
          </a:r>
          <a:r>
            <a:rPr lang="cs-CZ" dirty="0" err="1"/>
            <a:t>h</a:t>
          </a:r>
          <a:r>
            <a:rPr lang="cs-CZ" b="1" dirty="0" err="1"/>
            <a:t>igh</a:t>
          </a:r>
          <a:r>
            <a:rPr lang="cs-CZ" b="1" dirty="0"/>
            <a:t> MAS</a:t>
          </a:r>
          <a:r>
            <a:rPr lang="cs-CZ" dirty="0"/>
            <a:t> </a:t>
          </a:r>
          <a:r>
            <a:rPr lang="cs-CZ" dirty="0" err="1"/>
            <a:t>ranking</a:t>
          </a:r>
          <a:r>
            <a:rPr lang="cs-CZ" dirty="0"/>
            <a:t> - </a:t>
          </a:r>
          <a:r>
            <a:rPr lang="cs-CZ" dirty="0" err="1"/>
            <a:t>achievement</a:t>
          </a:r>
          <a:r>
            <a:rPr lang="cs-CZ" dirty="0"/>
            <a:t>, </a:t>
          </a:r>
          <a:r>
            <a:rPr lang="cs-CZ" dirty="0" err="1"/>
            <a:t>heroism</a:t>
          </a:r>
          <a:r>
            <a:rPr lang="cs-CZ" dirty="0"/>
            <a:t>, </a:t>
          </a:r>
          <a:r>
            <a:rPr lang="cs-CZ" dirty="0" err="1"/>
            <a:t>money</a:t>
          </a:r>
          <a:r>
            <a:rPr lang="cs-CZ" dirty="0"/>
            <a:t>, </a:t>
          </a:r>
          <a:r>
            <a:rPr lang="cs-CZ" dirty="0" err="1"/>
            <a:t>assertiveness</a:t>
          </a:r>
          <a:r>
            <a:rPr lang="cs-CZ" dirty="0"/>
            <a:t> and </a:t>
          </a:r>
          <a:r>
            <a:rPr lang="cs-CZ" dirty="0" err="1"/>
            <a:t>material</a:t>
          </a:r>
          <a:r>
            <a:rPr lang="cs-CZ" dirty="0"/>
            <a:t> </a:t>
          </a:r>
          <a:r>
            <a:rPr lang="cs-CZ" dirty="0" err="1"/>
            <a:t>rewards</a:t>
          </a:r>
          <a:r>
            <a:rPr lang="cs-CZ" dirty="0"/>
            <a:t> </a:t>
          </a:r>
          <a:r>
            <a:rPr lang="cs-CZ" dirty="0" err="1"/>
            <a:t>for</a:t>
          </a:r>
          <a:r>
            <a:rPr lang="cs-CZ" dirty="0"/>
            <a:t> </a:t>
          </a:r>
          <a:r>
            <a:rPr lang="cs-CZ" dirty="0" err="1"/>
            <a:t>success</a:t>
          </a:r>
          <a:r>
            <a:rPr lang="cs-CZ" dirty="0"/>
            <a:t>, </a:t>
          </a:r>
          <a:r>
            <a:rPr lang="cs-CZ" dirty="0" err="1"/>
            <a:t>showing</a:t>
          </a:r>
          <a:r>
            <a:rPr lang="cs-CZ" dirty="0"/>
            <a:t> </a:t>
          </a:r>
          <a:r>
            <a:rPr lang="cs-CZ" dirty="0" err="1"/>
            <a:t>off</a:t>
          </a:r>
          <a:r>
            <a:rPr lang="cs-CZ" dirty="0"/>
            <a:t> </a:t>
          </a:r>
          <a:r>
            <a:rPr lang="cs-CZ" dirty="0" err="1"/>
            <a:t>possessions</a:t>
          </a:r>
          <a:r>
            <a:rPr lang="cs-CZ" dirty="0"/>
            <a:t>; </a:t>
          </a:r>
          <a:r>
            <a:rPr lang="cs-CZ" dirty="0" err="1"/>
            <a:t>competition</a:t>
          </a:r>
          <a:endParaRPr lang="en-US" dirty="0"/>
        </a:p>
      </dgm:t>
    </dgm:pt>
    <dgm:pt modelId="{CEBDDD46-62D7-43E4-8462-48FC4D6A04C7}" type="parTrans" cxnId="{F0DFCCAC-3C80-42FC-9101-B9F413835BAE}">
      <dgm:prSet/>
      <dgm:spPr/>
      <dgm:t>
        <a:bodyPr/>
        <a:lstStyle/>
        <a:p>
          <a:endParaRPr lang="en-US"/>
        </a:p>
      </dgm:t>
    </dgm:pt>
    <dgm:pt modelId="{27DB605D-A575-4F56-B7D9-D638921139C9}" type="sibTrans" cxnId="{F0DFCCAC-3C80-42FC-9101-B9F413835BAE}">
      <dgm:prSet/>
      <dgm:spPr/>
      <dgm:t>
        <a:bodyPr/>
        <a:lstStyle/>
        <a:p>
          <a:endParaRPr lang="en-US"/>
        </a:p>
      </dgm:t>
    </dgm:pt>
    <dgm:pt modelId="{510A385B-27D5-471D-A628-0215FC3CDF48}">
      <dgm:prSet/>
      <dgm:spPr/>
      <dgm:t>
        <a:bodyPr/>
        <a:lstStyle/>
        <a:p>
          <a:r>
            <a:rPr lang="cs-CZ" dirty="0"/>
            <a:t>A </a:t>
          </a:r>
          <a:r>
            <a:rPr lang="cs-CZ" dirty="0" err="1"/>
            <a:t>l</a:t>
          </a:r>
          <a:r>
            <a:rPr lang="cs-CZ" b="1" dirty="0" err="1"/>
            <a:t>ow</a:t>
          </a:r>
          <a:r>
            <a:rPr lang="cs-CZ" b="1" dirty="0"/>
            <a:t> MAS</a:t>
          </a:r>
          <a:r>
            <a:rPr lang="cs-CZ" dirty="0"/>
            <a:t> </a:t>
          </a:r>
          <a:r>
            <a:rPr lang="cs-CZ" dirty="0" err="1"/>
            <a:t>ranking</a:t>
          </a:r>
          <a:r>
            <a:rPr lang="cs-CZ" dirty="0"/>
            <a:t> – </a:t>
          </a:r>
          <a:r>
            <a:rPr lang="cs-CZ" dirty="0" err="1"/>
            <a:t>cooperation</a:t>
          </a:r>
          <a:r>
            <a:rPr lang="cs-CZ" dirty="0"/>
            <a:t>, </a:t>
          </a:r>
          <a:r>
            <a:rPr lang="cs-CZ" dirty="0" err="1"/>
            <a:t>modesty</a:t>
          </a:r>
          <a:r>
            <a:rPr lang="cs-CZ" dirty="0"/>
            <a:t>, </a:t>
          </a:r>
          <a:r>
            <a:rPr lang="cs-CZ" dirty="0" err="1"/>
            <a:t>caring</a:t>
          </a:r>
          <a:r>
            <a:rPr lang="cs-CZ" dirty="0"/>
            <a:t> </a:t>
          </a:r>
          <a:r>
            <a:rPr lang="cs-CZ" dirty="0" err="1"/>
            <a:t>for</a:t>
          </a:r>
          <a:r>
            <a:rPr lang="cs-CZ" dirty="0"/>
            <a:t> </a:t>
          </a:r>
          <a:r>
            <a:rPr lang="cs-CZ" dirty="0" err="1"/>
            <a:t>the</a:t>
          </a:r>
          <a:r>
            <a:rPr lang="cs-CZ" dirty="0"/>
            <a:t> </a:t>
          </a:r>
          <a:r>
            <a:rPr lang="cs-CZ" dirty="0" err="1"/>
            <a:t>weak</a:t>
          </a:r>
          <a:r>
            <a:rPr lang="cs-CZ" dirty="0"/>
            <a:t> and </a:t>
          </a:r>
          <a:r>
            <a:rPr lang="cs-CZ" dirty="0" err="1"/>
            <a:t>quality</a:t>
          </a:r>
          <a:r>
            <a:rPr lang="cs-CZ" dirty="0"/>
            <a:t> </a:t>
          </a:r>
          <a:r>
            <a:rPr lang="cs-CZ" dirty="0" err="1"/>
            <a:t>of</a:t>
          </a:r>
          <a:r>
            <a:rPr lang="cs-CZ" dirty="0"/>
            <a:t> </a:t>
          </a:r>
          <a:r>
            <a:rPr lang="cs-CZ" dirty="0" err="1"/>
            <a:t>life</a:t>
          </a:r>
          <a:r>
            <a:rPr lang="cs-CZ" dirty="0"/>
            <a:t>; </a:t>
          </a:r>
          <a:r>
            <a:rPr lang="cs-CZ" dirty="0" err="1"/>
            <a:t>consensus</a:t>
          </a:r>
          <a:endParaRPr lang="en-US" dirty="0"/>
        </a:p>
      </dgm:t>
    </dgm:pt>
    <dgm:pt modelId="{F1A5FC8F-D6DB-4DB9-93E5-065AA038FE13}" type="parTrans" cxnId="{97B580B5-7C40-442E-AB64-EA3D258910A7}">
      <dgm:prSet/>
      <dgm:spPr/>
      <dgm:t>
        <a:bodyPr/>
        <a:lstStyle/>
        <a:p>
          <a:endParaRPr lang="en-US"/>
        </a:p>
      </dgm:t>
    </dgm:pt>
    <dgm:pt modelId="{6060801A-CCEC-45C7-A226-62947C2C2657}" type="sibTrans" cxnId="{97B580B5-7C40-442E-AB64-EA3D258910A7}">
      <dgm:prSet/>
      <dgm:spPr/>
      <dgm:t>
        <a:bodyPr/>
        <a:lstStyle/>
        <a:p>
          <a:endParaRPr lang="en-US"/>
        </a:p>
      </dgm:t>
    </dgm:pt>
    <dgm:pt modelId="{57514503-CFB0-0947-A703-133E91787BEE}" type="pres">
      <dgm:prSet presAssocID="{284B3C1C-E784-47EB-AA8D-080BAA4DE9AF}" presName="vert0" presStyleCnt="0">
        <dgm:presLayoutVars>
          <dgm:dir/>
          <dgm:animOne val="branch"/>
          <dgm:animLvl val="lvl"/>
        </dgm:presLayoutVars>
      </dgm:prSet>
      <dgm:spPr/>
    </dgm:pt>
    <dgm:pt modelId="{9D04B15C-31AE-FB49-B9DA-477EEFF08A48}" type="pres">
      <dgm:prSet presAssocID="{0C270555-694E-4908-B227-29034003327A}" presName="thickLine" presStyleLbl="alignNode1" presStyleIdx="0" presStyleCnt="4"/>
      <dgm:spPr/>
    </dgm:pt>
    <dgm:pt modelId="{CC37DDD3-E118-AF4B-B5C8-CC59DD5D13E5}" type="pres">
      <dgm:prSet presAssocID="{0C270555-694E-4908-B227-29034003327A}" presName="horz1" presStyleCnt="0"/>
      <dgm:spPr/>
    </dgm:pt>
    <dgm:pt modelId="{30D0A309-9950-D44F-B4DF-51CE12F7D8AE}" type="pres">
      <dgm:prSet presAssocID="{0C270555-694E-4908-B227-29034003327A}" presName="tx1" presStyleLbl="revTx" presStyleIdx="0" presStyleCnt="4"/>
      <dgm:spPr/>
    </dgm:pt>
    <dgm:pt modelId="{B409BD6D-ACFA-6943-949E-9792DE8C11A0}" type="pres">
      <dgm:prSet presAssocID="{0C270555-694E-4908-B227-29034003327A}" presName="vert1" presStyleCnt="0"/>
      <dgm:spPr/>
    </dgm:pt>
    <dgm:pt modelId="{9277330E-8CB2-344E-B570-8D1C5353E1D2}" type="pres">
      <dgm:prSet presAssocID="{D212499C-1D33-4CDD-BCC6-8B5EC5D45762}" presName="thickLine" presStyleLbl="alignNode1" presStyleIdx="1" presStyleCnt="4"/>
      <dgm:spPr/>
    </dgm:pt>
    <dgm:pt modelId="{8F54E34F-44CC-F44D-A686-83D7B626DFAD}" type="pres">
      <dgm:prSet presAssocID="{D212499C-1D33-4CDD-BCC6-8B5EC5D45762}" presName="horz1" presStyleCnt="0"/>
      <dgm:spPr/>
    </dgm:pt>
    <dgm:pt modelId="{60069A87-DB79-9749-BD56-483977A80254}" type="pres">
      <dgm:prSet presAssocID="{D212499C-1D33-4CDD-BCC6-8B5EC5D45762}" presName="tx1" presStyleLbl="revTx" presStyleIdx="1" presStyleCnt="4"/>
      <dgm:spPr/>
    </dgm:pt>
    <dgm:pt modelId="{EEB2488A-B21D-9E43-B833-E015B020FA80}" type="pres">
      <dgm:prSet presAssocID="{D212499C-1D33-4CDD-BCC6-8B5EC5D45762}" presName="vert1" presStyleCnt="0"/>
      <dgm:spPr/>
    </dgm:pt>
    <dgm:pt modelId="{543A9C23-7235-FE4A-B9C4-22C0F0830966}" type="pres">
      <dgm:prSet presAssocID="{D7BA3DB9-FC9C-4E07-9A85-DE652E904575}" presName="thickLine" presStyleLbl="alignNode1" presStyleIdx="2" presStyleCnt="4"/>
      <dgm:spPr/>
    </dgm:pt>
    <dgm:pt modelId="{C02D7EBE-F255-654F-BCC7-2FF8725E4E79}" type="pres">
      <dgm:prSet presAssocID="{D7BA3DB9-FC9C-4E07-9A85-DE652E904575}" presName="horz1" presStyleCnt="0"/>
      <dgm:spPr/>
    </dgm:pt>
    <dgm:pt modelId="{72847BD0-A8DB-AD4B-942F-D9F89EA2FE89}" type="pres">
      <dgm:prSet presAssocID="{D7BA3DB9-FC9C-4E07-9A85-DE652E904575}" presName="tx1" presStyleLbl="revTx" presStyleIdx="2" presStyleCnt="4"/>
      <dgm:spPr/>
    </dgm:pt>
    <dgm:pt modelId="{98164B14-F218-114C-8E18-0D92F9CA8FEB}" type="pres">
      <dgm:prSet presAssocID="{D7BA3DB9-FC9C-4E07-9A85-DE652E904575}" presName="vert1" presStyleCnt="0"/>
      <dgm:spPr/>
    </dgm:pt>
    <dgm:pt modelId="{B0DF2AFF-1C61-8040-80C5-4DEB72BB02EB}" type="pres">
      <dgm:prSet presAssocID="{510A385B-27D5-471D-A628-0215FC3CDF48}" presName="thickLine" presStyleLbl="alignNode1" presStyleIdx="3" presStyleCnt="4"/>
      <dgm:spPr/>
    </dgm:pt>
    <dgm:pt modelId="{F02F1DF4-F54D-CB44-AF28-8CB085661596}" type="pres">
      <dgm:prSet presAssocID="{510A385B-27D5-471D-A628-0215FC3CDF48}" presName="horz1" presStyleCnt="0"/>
      <dgm:spPr/>
    </dgm:pt>
    <dgm:pt modelId="{F8A4D67A-F208-C941-B51B-877F3A71FABD}" type="pres">
      <dgm:prSet presAssocID="{510A385B-27D5-471D-A628-0215FC3CDF48}" presName="tx1" presStyleLbl="revTx" presStyleIdx="3" presStyleCnt="4"/>
      <dgm:spPr/>
    </dgm:pt>
    <dgm:pt modelId="{D61AADDF-803E-0A4F-B9BE-21188E4EE330}" type="pres">
      <dgm:prSet presAssocID="{510A385B-27D5-471D-A628-0215FC3CDF48}" presName="vert1" presStyleCnt="0"/>
      <dgm:spPr/>
    </dgm:pt>
  </dgm:ptLst>
  <dgm:cxnLst>
    <dgm:cxn modelId="{6935E405-6F1B-E941-ADE1-B9138188F6B1}" type="presOf" srcId="{510A385B-27D5-471D-A628-0215FC3CDF48}" destId="{F8A4D67A-F208-C941-B51B-877F3A71FABD}" srcOrd="0" destOrd="0" presId="urn:microsoft.com/office/officeart/2008/layout/LinedList"/>
    <dgm:cxn modelId="{57733B3F-34BC-224D-B285-EBD06BEC9489}" type="presOf" srcId="{0C270555-694E-4908-B227-29034003327A}" destId="{30D0A309-9950-D44F-B4DF-51CE12F7D8AE}" srcOrd="0" destOrd="0" presId="urn:microsoft.com/office/officeart/2008/layout/LinedList"/>
    <dgm:cxn modelId="{5BFABC4F-AB34-3D45-9996-28D2A84F7D5D}" type="presOf" srcId="{D212499C-1D33-4CDD-BCC6-8B5EC5D45762}" destId="{60069A87-DB79-9749-BD56-483977A80254}" srcOrd="0" destOrd="0" presId="urn:microsoft.com/office/officeart/2008/layout/LinedList"/>
    <dgm:cxn modelId="{0CEEBA68-351D-43F0-BE4E-311001150702}" srcId="{284B3C1C-E784-47EB-AA8D-080BAA4DE9AF}" destId="{D212499C-1D33-4CDD-BCC6-8B5EC5D45762}" srcOrd="1" destOrd="0" parTransId="{ED7DFA2F-0F16-4566-ABE0-FB646A0EE9E2}" sibTransId="{6D4498AC-EC6A-4726-95D8-378BF8E48E16}"/>
    <dgm:cxn modelId="{1FDAE39B-58F4-445B-9276-C3A91376898A}" srcId="{284B3C1C-E784-47EB-AA8D-080BAA4DE9AF}" destId="{0C270555-694E-4908-B227-29034003327A}" srcOrd="0" destOrd="0" parTransId="{2B49919B-3BD1-4433-827F-DEDCFE743B0A}" sibTransId="{A3C1E93F-9EC1-4D9E-BF60-F95794A00AC4}"/>
    <dgm:cxn modelId="{F0DFCCAC-3C80-42FC-9101-B9F413835BAE}" srcId="{284B3C1C-E784-47EB-AA8D-080BAA4DE9AF}" destId="{D7BA3DB9-FC9C-4E07-9A85-DE652E904575}" srcOrd="2" destOrd="0" parTransId="{CEBDDD46-62D7-43E4-8462-48FC4D6A04C7}" sibTransId="{27DB605D-A575-4F56-B7D9-D638921139C9}"/>
    <dgm:cxn modelId="{97B580B5-7C40-442E-AB64-EA3D258910A7}" srcId="{284B3C1C-E784-47EB-AA8D-080BAA4DE9AF}" destId="{510A385B-27D5-471D-A628-0215FC3CDF48}" srcOrd="3" destOrd="0" parTransId="{F1A5FC8F-D6DB-4DB9-93E5-065AA038FE13}" sibTransId="{6060801A-CCEC-45C7-A226-62947C2C2657}"/>
    <dgm:cxn modelId="{934404DC-1192-DA4C-92FC-139EBED31493}" type="presOf" srcId="{D7BA3DB9-FC9C-4E07-9A85-DE652E904575}" destId="{72847BD0-A8DB-AD4B-942F-D9F89EA2FE89}" srcOrd="0" destOrd="0" presId="urn:microsoft.com/office/officeart/2008/layout/LinedList"/>
    <dgm:cxn modelId="{1C6957FD-7C77-F248-A746-5BF75CEB2FB6}" type="presOf" srcId="{284B3C1C-E784-47EB-AA8D-080BAA4DE9AF}" destId="{57514503-CFB0-0947-A703-133E91787BEE}" srcOrd="0" destOrd="0" presId="urn:microsoft.com/office/officeart/2008/layout/LinedList"/>
    <dgm:cxn modelId="{2A3640AC-0763-4046-80AA-27E190CACB0C}" type="presParOf" srcId="{57514503-CFB0-0947-A703-133E91787BEE}" destId="{9D04B15C-31AE-FB49-B9DA-477EEFF08A48}" srcOrd="0" destOrd="0" presId="urn:microsoft.com/office/officeart/2008/layout/LinedList"/>
    <dgm:cxn modelId="{AFDAF780-3C10-384B-BBE0-BD5A78DFFA9E}" type="presParOf" srcId="{57514503-CFB0-0947-A703-133E91787BEE}" destId="{CC37DDD3-E118-AF4B-B5C8-CC59DD5D13E5}" srcOrd="1" destOrd="0" presId="urn:microsoft.com/office/officeart/2008/layout/LinedList"/>
    <dgm:cxn modelId="{E2C48187-13E5-FE4E-B53C-E57CC357D9DB}" type="presParOf" srcId="{CC37DDD3-E118-AF4B-B5C8-CC59DD5D13E5}" destId="{30D0A309-9950-D44F-B4DF-51CE12F7D8AE}" srcOrd="0" destOrd="0" presId="urn:microsoft.com/office/officeart/2008/layout/LinedList"/>
    <dgm:cxn modelId="{554A603B-0A33-3744-8548-CA858DF43A1B}" type="presParOf" srcId="{CC37DDD3-E118-AF4B-B5C8-CC59DD5D13E5}" destId="{B409BD6D-ACFA-6943-949E-9792DE8C11A0}" srcOrd="1" destOrd="0" presId="urn:microsoft.com/office/officeart/2008/layout/LinedList"/>
    <dgm:cxn modelId="{6452EF77-96FC-2C4E-95D2-9F676FBA2418}" type="presParOf" srcId="{57514503-CFB0-0947-A703-133E91787BEE}" destId="{9277330E-8CB2-344E-B570-8D1C5353E1D2}" srcOrd="2" destOrd="0" presId="urn:microsoft.com/office/officeart/2008/layout/LinedList"/>
    <dgm:cxn modelId="{C7C91F90-2AA2-394C-BE0C-D83EEFA9E436}" type="presParOf" srcId="{57514503-CFB0-0947-A703-133E91787BEE}" destId="{8F54E34F-44CC-F44D-A686-83D7B626DFAD}" srcOrd="3" destOrd="0" presId="urn:microsoft.com/office/officeart/2008/layout/LinedList"/>
    <dgm:cxn modelId="{026E9CB7-D45D-7B45-91C4-EB947CC47AB4}" type="presParOf" srcId="{8F54E34F-44CC-F44D-A686-83D7B626DFAD}" destId="{60069A87-DB79-9749-BD56-483977A80254}" srcOrd="0" destOrd="0" presId="urn:microsoft.com/office/officeart/2008/layout/LinedList"/>
    <dgm:cxn modelId="{3177FCE2-4941-304C-B79C-B6E29A022CD3}" type="presParOf" srcId="{8F54E34F-44CC-F44D-A686-83D7B626DFAD}" destId="{EEB2488A-B21D-9E43-B833-E015B020FA80}" srcOrd="1" destOrd="0" presId="urn:microsoft.com/office/officeart/2008/layout/LinedList"/>
    <dgm:cxn modelId="{00922CBE-EC74-9A45-98D5-278D0D0487B9}" type="presParOf" srcId="{57514503-CFB0-0947-A703-133E91787BEE}" destId="{543A9C23-7235-FE4A-B9C4-22C0F0830966}" srcOrd="4" destOrd="0" presId="urn:microsoft.com/office/officeart/2008/layout/LinedList"/>
    <dgm:cxn modelId="{899404EB-4133-9542-B1AE-0DD6F28044C4}" type="presParOf" srcId="{57514503-CFB0-0947-A703-133E91787BEE}" destId="{C02D7EBE-F255-654F-BCC7-2FF8725E4E79}" srcOrd="5" destOrd="0" presId="urn:microsoft.com/office/officeart/2008/layout/LinedList"/>
    <dgm:cxn modelId="{2B0CECDC-1C74-A040-8310-322829D074F4}" type="presParOf" srcId="{C02D7EBE-F255-654F-BCC7-2FF8725E4E79}" destId="{72847BD0-A8DB-AD4B-942F-D9F89EA2FE89}" srcOrd="0" destOrd="0" presId="urn:microsoft.com/office/officeart/2008/layout/LinedList"/>
    <dgm:cxn modelId="{5F47B6D2-6C0E-5147-A95A-FFAF38ADD585}" type="presParOf" srcId="{C02D7EBE-F255-654F-BCC7-2FF8725E4E79}" destId="{98164B14-F218-114C-8E18-0D92F9CA8FEB}" srcOrd="1" destOrd="0" presId="urn:microsoft.com/office/officeart/2008/layout/LinedList"/>
    <dgm:cxn modelId="{F246DD39-B787-4541-9F4F-D5E5FEDBF395}" type="presParOf" srcId="{57514503-CFB0-0947-A703-133E91787BEE}" destId="{B0DF2AFF-1C61-8040-80C5-4DEB72BB02EB}" srcOrd="6" destOrd="0" presId="urn:microsoft.com/office/officeart/2008/layout/LinedList"/>
    <dgm:cxn modelId="{FB6AD33D-E302-204D-BEF3-2363787EDFA6}" type="presParOf" srcId="{57514503-CFB0-0947-A703-133E91787BEE}" destId="{F02F1DF4-F54D-CB44-AF28-8CB085661596}" srcOrd="7" destOrd="0" presId="urn:microsoft.com/office/officeart/2008/layout/LinedList"/>
    <dgm:cxn modelId="{46E8BF22-374F-E542-92DD-8835B53F5134}" type="presParOf" srcId="{F02F1DF4-F54D-CB44-AF28-8CB085661596}" destId="{F8A4D67A-F208-C941-B51B-877F3A71FABD}" srcOrd="0" destOrd="0" presId="urn:microsoft.com/office/officeart/2008/layout/LinedList"/>
    <dgm:cxn modelId="{E5A1CDD5-9AB9-8445-B947-29DBCD014578}" type="presParOf" srcId="{F02F1DF4-F54D-CB44-AF28-8CB085661596}" destId="{D61AADDF-803E-0A4F-B9BE-21188E4EE3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046419-858C-4FEC-8130-8EE69C9BB37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6F1C99-9AD2-4D5B-8928-84F6654C46E0}">
      <dgm:prSet/>
      <dgm:spPr/>
      <dgm:t>
        <a:bodyPr/>
        <a:lstStyle/>
        <a:p>
          <a:r>
            <a:rPr lang="cs-CZ" i="1" dirty="0"/>
            <a:t>MAS – </a:t>
          </a:r>
          <a:r>
            <a:rPr lang="cs-CZ" i="1" dirty="0" err="1"/>
            <a:t>interactive</a:t>
          </a:r>
          <a:r>
            <a:rPr lang="cs-CZ" i="1" dirty="0"/>
            <a:t>, </a:t>
          </a:r>
          <a:r>
            <a:rPr lang="cs-CZ" i="1" dirty="0" err="1"/>
            <a:t>dynamic</a:t>
          </a:r>
          <a:r>
            <a:rPr lang="cs-CZ" i="1" dirty="0"/>
            <a:t> marketing, </a:t>
          </a:r>
          <a:r>
            <a:rPr lang="cs-CZ" i="1" dirty="0" err="1"/>
            <a:t>succes</a:t>
          </a:r>
          <a:r>
            <a:rPr lang="cs-CZ" i="1" dirty="0"/>
            <a:t>, </a:t>
          </a:r>
          <a:r>
            <a:rPr lang="cs-CZ" i="1" dirty="0" err="1"/>
            <a:t>achievement</a:t>
          </a:r>
          <a:r>
            <a:rPr lang="cs-CZ" i="1" dirty="0"/>
            <a:t> (status </a:t>
          </a:r>
          <a:r>
            <a:rPr lang="cs-CZ" i="1" dirty="0" err="1"/>
            <a:t>brands</a:t>
          </a:r>
          <a:r>
            <a:rPr lang="cs-CZ" i="1" dirty="0"/>
            <a:t>), </a:t>
          </a:r>
          <a:r>
            <a:rPr lang="cs-CZ" i="1" dirty="0" err="1"/>
            <a:t>competition</a:t>
          </a:r>
          <a:endParaRPr lang="en-US" dirty="0"/>
        </a:p>
      </dgm:t>
    </dgm:pt>
    <dgm:pt modelId="{DAE87188-3B27-4DA5-BAE3-6BD4344A3593}" type="parTrans" cxnId="{5E06465B-A0B4-4468-8912-E03141C2FA95}">
      <dgm:prSet/>
      <dgm:spPr/>
      <dgm:t>
        <a:bodyPr/>
        <a:lstStyle/>
        <a:p>
          <a:endParaRPr lang="en-US"/>
        </a:p>
      </dgm:t>
    </dgm:pt>
    <dgm:pt modelId="{C782F6C6-3CFE-4600-B4F1-D584C5935135}" type="sibTrans" cxnId="{5E06465B-A0B4-4468-8912-E03141C2FA95}">
      <dgm:prSet/>
      <dgm:spPr/>
      <dgm:t>
        <a:bodyPr/>
        <a:lstStyle/>
        <a:p>
          <a:endParaRPr lang="en-US"/>
        </a:p>
      </dgm:t>
    </dgm:pt>
    <dgm:pt modelId="{2DA07F01-2C48-45E5-81E3-B94653D86367}">
      <dgm:prSet/>
      <dgm:spPr/>
      <dgm:t>
        <a:bodyPr/>
        <a:lstStyle/>
        <a:p>
          <a:r>
            <a:rPr lang="cs-CZ" i="1" dirty="0"/>
            <a:t>FEM – </a:t>
          </a:r>
          <a:r>
            <a:rPr lang="cs-CZ" i="1" dirty="0" err="1"/>
            <a:t>colaboration</a:t>
          </a:r>
          <a:r>
            <a:rPr lang="cs-CZ" i="1" dirty="0"/>
            <a:t>, </a:t>
          </a:r>
          <a:r>
            <a:rPr lang="cs-CZ" i="1" dirty="0" err="1"/>
            <a:t>benefits</a:t>
          </a:r>
          <a:r>
            <a:rPr lang="cs-CZ" i="1" dirty="0"/>
            <a:t> </a:t>
          </a:r>
          <a:r>
            <a:rPr lang="cs-CZ" i="1" dirty="0" err="1"/>
            <a:t>of</a:t>
          </a:r>
          <a:r>
            <a:rPr lang="cs-CZ" i="1" dirty="0"/>
            <a:t> society, </a:t>
          </a:r>
          <a:r>
            <a:rPr lang="cs-CZ" i="1" dirty="0" err="1"/>
            <a:t>quality</a:t>
          </a:r>
          <a:r>
            <a:rPr lang="cs-CZ" i="1" dirty="0"/>
            <a:t> </a:t>
          </a:r>
          <a:r>
            <a:rPr lang="cs-CZ" i="1" dirty="0" err="1"/>
            <a:t>of</a:t>
          </a:r>
          <a:r>
            <a:rPr lang="cs-CZ" i="1" dirty="0"/>
            <a:t> </a:t>
          </a:r>
          <a:r>
            <a:rPr lang="cs-CZ" i="1" dirty="0" err="1"/>
            <a:t>social</a:t>
          </a:r>
          <a:r>
            <a:rPr lang="cs-CZ" i="1" dirty="0"/>
            <a:t> </a:t>
          </a:r>
          <a:r>
            <a:rPr lang="cs-CZ" i="1" dirty="0" err="1"/>
            <a:t>life</a:t>
          </a:r>
          <a:r>
            <a:rPr lang="cs-CZ" i="1" dirty="0"/>
            <a:t>, </a:t>
          </a:r>
          <a:r>
            <a:rPr lang="cs-CZ" i="1" dirty="0" err="1"/>
            <a:t>esthetic</a:t>
          </a:r>
          <a:r>
            <a:rPr lang="cs-CZ" i="1" dirty="0"/>
            <a:t> </a:t>
          </a:r>
          <a:r>
            <a:rPr lang="cs-CZ" i="1" dirty="0" err="1"/>
            <a:t>pleasure</a:t>
          </a:r>
          <a:endParaRPr lang="en-US" dirty="0"/>
        </a:p>
      </dgm:t>
    </dgm:pt>
    <dgm:pt modelId="{BAF1E3D8-B20A-4BA4-B4AE-68E9C5BC3A12}" type="parTrans" cxnId="{002A9431-DCAA-478C-92D4-E39105D0A686}">
      <dgm:prSet/>
      <dgm:spPr/>
      <dgm:t>
        <a:bodyPr/>
        <a:lstStyle/>
        <a:p>
          <a:endParaRPr lang="en-US"/>
        </a:p>
      </dgm:t>
    </dgm:pt>
    <dgm:pt modelId="{585120E8-A103-4C2B-BF8F-C9C6614E01CB}" type="sibTrans" cxnId="{002A9431-DCAA-478C-92D4-E39105D0A686}">
      <dgm:prSet/>
      <dgm:spPr/>
      <dgm:t>
        <a:bodyPr/>
        <a:lstStyle/>
        <a:p>
          <a:endParaRPr lang="en-US"/>
        </a:p>
      </dgm:t>
    </dgm:pt>
    <dgm:pt modelId="{2B08C6C9-5C9C-4E02-8511-3B3FE1580E9D}">
      <dgm:prSet/>
      <dgm:spPr/>
      <dgm:t>
        <a:bodyPr/>
        <a:lstStyle/>
        <a:p>
          <a:r>
            <a:rPr lang="cs-CZ" i="1" dirty="0" err="1"/>
            <a:t>Prestigious</a:t>
          </a:r>
          <a:r>
            <a:rPr lang="cs-CZ" i="1" dirty="0"/>
            <a:t> </a:t>
          </a:r>
          <a:r>
            <a:rPr lang="cs-CZ" i="1" dirty="0" err="1"/>
            <a:t>x</a:t>
          </a:r>
          <a:r>
            <a:rPr lang="cs-CZ" i="1" dirty="0"/>
            <a:t> </a:t>
          </a:r>
          <a:r>
            <a:rPr lang="cs-CZ" i="1" dirty="0" err="1"/>
            <a:t>caring</a:t>
          </a:r>
          <a:r>
            <a:rPr lang="cs-CZ" i="1" dirty="0"/>
            <a:t> positioning</a:t>
          </a:r>
          <a:endParaRPr lang="en-US" dirty="0"/>
        </a:p>
      </dgm:t>
    </dgm:pt>
    <dgm:pt modelId="{5CF43BC8-80FD-42B6-864C-9BEFC837E9F2}" type="parTrans" cxnId="{D97B7FDE-6436-4531-B745-C6879F409EB3}">
      <dgm:prSet/>
      <dgm:spPr/>
      <dgm:t>
        <a:bodyPr/>
        <a:lstStyle/>
        <a:p>
          <a:endParaRPr lang="en-US"/>
        </a:p>
      </dgm:t>
    </dgm:pt>
    <dgm:pt modelId="{2890129F-4A47-461D-909E-A0A9A6EC0F22}" type="sibTrans" cxnId="{D97B7FDE-6436-4531-B745-C6879F409EB3}">
      <dgm:prSet/>
      <dgm:spPr/>
      <dgm:t>
        <a:bodyPr/>
        <a:lstStyle/>
        <a:p>
          <a:endParaRPr lang="en-US"/>
        </a:p>
      </dgm:t>
    </dgm:pt>
    <dgm:pt modelId="{CA4396C7-4DD9-48B9-B321-8735C34FDA7A}">
      <dgm:prSet/>
      <dgm:spPr/>
      <dgm:t>
        <a:bodyPr/>
        <a:lstStyle/>
        <a:p>
          <a:r>
            <a:rPr lang="cs-CZ" i="1" dirty="0" err="1"/>
            <a:t>Products</a:t>
          </a:r>
          <a:r>
            <a:rPr lang="cs-CZ" i="1" dirty="0"/>
            <a:t> </a:t>
          </a:r>
          <a:r>
            <a:rPr lang="cs-CZ" i="1" dirty="0" err="1"/>
            <a:t>for</a:t>
          </a:r>
          <a:r>
            <a:rPr lang="cs-CZ" i="1" dirty="0"/>
            <a:t> </a:t>
          </a:r>
          <a:r>
            <a:rPr lang="cs-CZ" i="1" dirty="0" err="1"/>
            <a:t>men</a:t>
          </a:r>
          <a:r>
            <a:rPr lang="cs-CZ" i="1" dirty="0"/>
            <a:t> </a:t>
          </a:r>
          <a:r>
            <a:rPr lang="cs-CZ" i="1" dirty="0" err="1"/>
            <a:t>x</a:t>
          </a:r>
          <a:r>
            <a:rPr lang="cs-CZ" i="1" dirty="0"/>
            <a:t> </a:t>
          </a:r>
          <a:r>
            <a:rPr lang="cs-CZ" i="1" dirty="0" err="1"/>
            <a:t>women</a:t>
          </a:r>
          <a:r>
            <a:rPr lang="cs-CZ" i="1" dirty="0"/>
            <a:t> </a:t>
          </a:r>
          <a:r>
            <a:rPr lang="cs-CZ" i="1" dirty="0" err="1"/>
            <a:t>x</a:t>
          </a:r>
          <a:r>
            <a:rPr lang="cs-CZ" i="1" dirty="0"/>
            <a:t> </a:t>
          </a:r>
          <a:r>
            <a:rPr lang="cs-CZ" i="1" dirty="0" err="1"/>
            <a:t>family</a:t>
          </a:r>
          <a:r>
            <a:rPr lang="cs-CZ" i="1" dirty="0"/>
            <a:t>, gender-</a:t>
          </a:r>
          <a:r>
            <a:rPr lang="cs-CZ" i="1" dirty="0" err="1"/>
            <a:t>oriented</a:t>
          </a:r>
          <a:r>
            <a:rPr lang="cs-CZ" i="1" dirty="0"/>
            <a:t> </a:t>
          </a:r>
          <a:r>
            <a:rPr lang="cs-CZ" i="1" dirty="0" err="1"/>
            <a:t>promotion</a:t>
          </a:r>
          <a:endParaRPr lang="en-US" dirty="0"/>
        </a:p>
      </dgm:t>
    </dgm:pt>
    <dgm:pt modelId="{0867F107-D828-411F-95BC-368E59403FBD}" type="parTrans" cxnId="{3E638C5B-954A-4DE7-99D3-4B5342B76F54}">
      <dgm:prSet/>
      <dgm:spPr/>
      <dgm:t>
        <a:bodyPr/>
        <a:lstStyle/>
        <a:p>
          <a:endParaRPr lang="en-US"/>
        </a:p>
      </dgm:t>
    </dgm:pt>
    <dgm:pt modelId="{DC3AA736-4A38-4D2C-90F2-725C3603BB5F}" type="sibTrans" cxnId="{3E638C5B-954A-4DE7-99D3-4B5342B76F54}">
      <dgm:prSet/>
      <dgm:spPr/>
      <dgm:t>
        <a:bodyPr/>
        <a:lstStyle/>
        <a:p>
          <a:endParaRPr lang="en-US"/>
        </a:p>
      </dgm:t>
    </dgm:pt>
    <dgm:pt modelId="{6F7F09CD-1D21-C74C-BDD3-352E27ADBF42}" type="pres">
      <dgm:prSet presAssocID="{EA046419-858C-4FEC-8130-8EE69C9BB37D}" presName="vert0" presStyleCnt="0">
        <dgm:presLayoutVars>
          <dgm:dir/>
          <dgm:animOne val="branch"/>
          <dgm:animLvl val="lvl"/>
        </dgm:presLayoutVars>
      </dgm:prSet>
      <dgm:spPr/>
    </dgm:pt>
    <dgm:pt modelId="{6D795694-B26E-584B-9A58-3DA6AAE1C42D}" type="pres">
      <dgm:prSet presAssocID="{6B6F1C99-9AD2-4D5B-8928-84F6654C46E0}" presName="thickLine" presStyleLbl="alignNode1" presStyleIdx="0" presStyleCnt="4"/>
      <dgm:spPr/>
    </dgm:pt>
    <dgm:pt modelId="{C7AA119F-F76A-1348-946B-29BB2E0B7A02}" type="pres">
      <dgm:prSet presAssocID="{6B6F1C99-9AD2-4D5B-8928-84F6654C46E0}" presName="horz1" presStyleCnt="0"/>
      <dgm:spPr/>
    </dgm:pt>
    <dgm:pt modelId="{5B4092D7-BC7A-794F-8BF3-5F24D54EFFD0}" type="pres">
      <dgm:prSet presAssocID="{6B6F1C99-9AD2-4D5B-8928-84F6654C46E0}" presName="tx1" presStyleLbl="revTx" presStyleIdx="0" presStyleCnt="4"/>
      <dgm:spPr/>
    </dgm:pt>
    <dgm:pt modelId="{5AF91FEA-70A6-F04B-8DC2-C4E954F98FA4}" type="pres">
      <dgm:prSet presAssocID="{6B6F1C99-9AD2-4D5B-8928-84F6654C46E0}" presName="vert1" presStyleCnt="0"/>
      <dgm:spPr/>
    </dgm:pt>
    <dgm:pt modelId="{D8C1DEDE-881D-BD48-B591-A0D0542D4CEF}" type="pres">
      <dgm:prSet presAssocID="{2DA07F01-2C48-45E5-81E3-B94653D86367}" presName="thickLine" presStyleLbl="alignNode1" presStyleIdx="1" presStyleCnt="4"/>
      <dgm:spPr/>
    </dgm:pt>
    <dgm:pt modelId="{E67CF2A1-3B0B-BD4A-BF36-2739C8802C2E}" type="pres">
      <dgm:prSet presAssocID="{2DA07F01-2C48-45E5-81E3-B94653D86367}" presName="horz1" presStyleCnt="0"/>
      <dgm:spPr/>
    </dgm:pt>
    <dgm:pt modelId="{737FAD8C-96E7-2B45-B387-BB11D2B13079}" type="pres">
      <dgm:prSet presAssocID="{2DA07F01-2C48-45E5-81E3-B94653D86367}" presName="tx1" presStyleLbl="revTx" presStyleIdx="1" presStyleCnt="4"/>
      <dgm:spPr/>
    </dgm:pt>
    <dgm:pt modelId="{5CAC8C45-051D-4D4B-9274-19413252042C}" type="pres">
      <dgm:prSet presAssocID="{2DA07F01-2C48-45E5-81E3-B94653D86367}" presName="vert1" presStyleCnt="0"/>
      <dgm:spPr/>
    </dgm:pt>
    <dgm:pt modelId="{47BD5CBB-9D4B-6041-8A75-FBE849B9FED9}" type="pres">
      <dgm:prSet presAssocID="{2B08C6C9-5C9C-4E02-8511-3B3FE1580E9D}" presName="thickLine" presStyleLbl="alignNode1" presStyleIdx="2" presStyleCnt="4"/>
      <dgm:spPr/>
    </dgm:pt>
    <dgm:pt modelId="{9C0D3D69-5B27-C947-8E9A-C53B488BC0DF}" type="pres">
      <dgm:prSet presAssocID="{2B08C6C9-5C9C-4E02-8511-3B3FE1580E9D}" presName="horz1" presStyleCnt="0"/>
      <dgm:spPr/>
    </dgm:pt>
    <dgm:pt modelId="{064D7CD7-427B-9B4D-8E22-12E4344E7165}" type="pres">
      <dgm:prSet presAssocID="{2B08C6C9-5C9C-4E02-8511-3B3FE1580E9D}" presName="tx1" presStyleLbl="revTx" presStyleIdx="2" presStyleCnt="4"/>
      <dgm:spPr/>
    </dgm:pt>
    <dgm:pt modelId="{C546D14C-3002-FF46-895C-64A040E9AFA5}" type="pres">
      <dgm:prSet presAssocID="{2B08C6C9-5C9C-4E02-8511-3B3FE1580E9D}" presName="vert1" presStyleCnt="0"/>
      <dgm:spPr/>
    </dgm:pt>
    <dgm:pt modelId="{F83D3D26-2818-5B43-9D39-685A4C379BE6}" type="pres">
      <dgm:prSet presAssocID="{CA4396C7-4DD9-48B9-B321-8735C34FDA7A}" presName="thickLine" presStyleLbl="alignNode1" presStyleIdx="3" presStyleCnt="4"/>
      <dgm:spPr/>
    </dgm:pt>
    <dgm:pt modelId="{EEEF94F6-A9ED-CE4E-A0BA-8C330A8A30CE}" type="pres">
      <dgm:prSet presAssocID="{CA4396C7-4DD9-48B9-B321-8735C34FDA7A}" presName="horz1" presStyleCnt="0"/>
      <dgm:spPr/>
    </dgm:pt>
    <dgm:pt modelId="{58E6BFA3-FA32-4C49-BC11-A581CBBBD62C}" type="pres">
      <dgm:prSet presAssocID="{CA4396C7-4DD9-48B9-B321-8735C34FDA7A}" presName="tx1" presStyleLbl="revTx" presStyleIdx="3" presStyleCnt="4"/>
      <dgm:spPr/>
    </dgm:pt>
    <dgm:pt modelId="{219AFFF6-07AC-D641-A80E-350E805D9990}" type="pres">
      <dgm:prSet presAssocID="{CA4396C7-4DD9-48B9-B321-8735C34FDA7A}" presName="vert1" presStyleCnt="0"/>
      <dgm:spPr/>
    </dgm:pt>
  </dgm:ptLst>
  <dgm:cxnLst>
    <dgm:cxn modelId="{8921CD00-EBB6-1544-8CCA-17387F288A1F}" type="presOf" srcId="{CA4396C7-4DD9-48B9-B321-8735C34FDA7A}" destId="{58E6BFA3-FA32-4C49-BC11-A581CBBBD62C}" srcOrd="0" destOrd="0" presId="urn:microsoft.com/office/officeart/2008/layout/LinedList"/>
    <dgm:cxn modelId="{002A9431-DCAA-478C-92D4-E39105D0A686}" srcId="{EA046419-858C-4FEC-8130-8EE69C9BB37D}" destId="{2DA07F01-2C48-45E5-81E3-B94653D86367}" srcOrd="1" destOrd="0" parTransId="{BAF1E3D8-B20A-4BA4-B4AE-68E9C5BC3A12}" sibTransId="{585120E8-A103-4C2B-BF8F-C9C6614E01CB}"/>
    <dgm:cxn modelId="{96765C40-5EC8-FC42-95EF-BE1721AA2460}" type="presOf" srcId="{2B08C6C9-5C9C-4E02-8511-3B3FE1580E9D}" destId="{064D7CD7-427B-9B4D-8E22-12E4344E7165}" srcOrd="0" destOrd="0" presId="urn:microsoft.com/office/officeart/2008/layout/LinedList"/>
    <dgm:cxn modelId="{5E06465B-A0B4-4468-8912-E03141C2FA95}" srcId="{EA046419-858C-4FEC-8130-8EE69C9BB37D}" destId="{6B6F1C99-9AD2-4D5B-8928-84F6654C46E0}" srcOrd="0" destOrd="0" parTransId="{DAE87188-3B27-4DA5-BAE3-6BD4344A3593}" sibTransId="{C782F6C6-3CFE-4600-B4F1-D584C5935135}"/>
    <dgm:cxn modelId="{3E638C5B-954A-4DE7-99D3-4B5342B76F54}" srcId="{EA046419-858C-4FEC-8130-8EE69C9BB37D}" destId="{CA4396C7-4DD9-48B9-B321-8735C34FDA7A}" srcOrd="3" destOrd="0" parTransId="{0867F107-D828-411F-95BC-368E59403FBD}" sibTransId="{DC3AA736-4A38-4D2C-90F2-725C3603BB5F}"/>
    <dgm:cxn modelId="{65EB72A4-76DD-2F4E-8028-BD73DDF7BCB5}" type="presOf" srcId="{EA046419-858C-4FEC-8130-8EE69C9BB37D}" destId="{6F7F09CD-1D21-C74C-BDD3-352E27ADBF42}" srcOrd="0" destOrd="0" presId="urn:microsoft.com/office/officeart/2008/layout/LinedList"/>
    <dgm:cxn modelId="{D6A293B3-A44D-CA47-8838-6178A565937E}" type="presOf" srcId="{6B6F1C99-9AD2-4D5B-8928-84F6654C46E0}" destId="{5B4092D7-BC7A-794F-8BF3-5F24D54EFFD0}" srcOrd="0" destOrd="0" presId="urn:microsoft.com/office/officeart/2008/layout/LinedList"/>
    <dgm:cxn modelId="{D97B7FDE-6436-4531-B745-C6879F409EB3}" srcId="{EA046419-858C-4FEC-8130-8EE69C9BB37D}" destId="{2B08C6C9-5C9C-4E02-8511-3B3FE1580E9D}" srcOrd="2" destOrd="0" parTransId="{5CF43BC8-80FD-42B6-864C-9BEFC837E9F2}" sibTransId="{2890129F-4A47-461D-909E-A0A9A6EC0F22}"/>
    <dgm:cxn modelId="{296C33FF-D65A-3243-9D59-402F1BDD8F68}" type="presOf" srcId="{2DA07F01-2C48-45E5-81E3-B94653D86367}" destId="{737FAD8C-96E7-2B45-B387-BB11D2B13079}" srcOrd="0" destOrd="0" presId="urn:microsoft.com/office/officeart/2008/layout/LinedList"/>
    <dgm:cxn modelId="{7285AC5D-A716-9744-8F25-6FD2FBEF16BD}" type="presParOf" srcId="{6F7F09CD-1D21-C74C-BDD3-352E27ADBF42}" destId="{6D795694-B26E-584B-9A58-3DA6AAE1C42D}" srcOrd="0" destOrd="0" presId="urn:microsoft.com/office/officeart/2008/layout/LinedList"/>
    <dgm:cxn modelId="{AD3F2E37-9F0D-0F40-B3A7-E73152EF5F3B}" type="presParOf" srcId="{6F7F09CD-1D21-C74C-BDD3-352E27ADBF42}" destId="{C7AA119F-F76A-1348-946B-29BB2E0B7A02}" srcOrd="1" destOrd="0" presId="urn:microsoft.com/office/officeart/2008/layout/LinedList"/>
    <dgm:cxn modelId="{DCA043BD-F457-C44C-A10A-D573C97F72DF}" type="presParOf" srcId="{C7AA119F-F76A-1348-946B-29BB2E0B7A02}" destId="{5B4092D7-BC7A-794F-8BF3-5F24D54EFFD0}" srcOrd="0" destOrd="0" presId="urn:microsoft.com/office/officeart/2008/layout/LinedList"/>
    <dgm:cxn modelId="{167BF504-4E23-8740-BFF9-406C6FA8460E}" type="presParOf" srcId="{C7AA119F-F76A-1348-946B-29BB2E0B7A02}" destId="{5AF91FEA-70A6-F04B-8DC2-C4E954F98FA4}" srcOrd="1" destOrd="0" presId="urn:microsoft.com/office/officeart/2008/layout/LinedList"/>
    <dgm:cxn modelId="{97571244-95D5-0C47-8FDD-C56B82A9A049}" type="presParOf" srcId="{6F7F09CD-1D21-C74C-BDD3-352E27ADBF42}" destId="{D8C1DEDE-881D-BD48-B591-A0D0542D4CEF}" srcOrd="2" destOrd="0" presId="urn:microsoft.com/office/officeart/2008/layout/LinedList"/>
    <dgm:cxn modelId="{73C37731-9151-0048-A5D7-E0BF14AD2DCD}" type="presParOf" srcId="{6F7F09CD-1D21-C74C-BDD3-352E27ADBF42}" destId="{E67CF2A1-3B0B-BD4A-BF36-2739C8802C2E}" srcOrd="3" destOrd="0" presId="urn:microsoft.com/office/officeart/2008/layout/LinedList"/>
    <dgm:cxn modelId="{4E07B533-3FB3-1D40-9A9D-DD393EDA4583}" type="presParOf" srcId="{E67CF2A1-3B0B-BD4A-BF36-2739C8802C2E}" destId="{737FAD8C-96E7-2B45-B387-BB11D2B13079}" srcOrd="0" destOrd="0" presId="urn:microsoft.com/office/officeart/2008/layout/LinedList"/>
    <dgm:cxn modelId="{10243966-706C-B740-8CB6-CD2D46739C63}" type="presParOf" srcId="{E67CF2A1-3B0B-BD4A-BF36-2739C8802C2E}" destId="{5CAC8C45-051D-4D4B-9274-19413252042C}" srcOrd="1" destOrd="0" presId="urn:microsoft.com/office/officeart/2008/layout/LinedList"/>
    <dgm:cxn modelId="{9B41887C-2C4C-2F4A-A33B-B846C75A03D5}" type="presParOf" srcId="{6F7F09CD-1D21-C74C-BDD3-352E27ADBF42}" destId="{47BD5CBB-9D4B-6041-8A75-FBE849B9FED9}" srcOrd="4" destOrd="0" presId="urn:microsoft.com/office/officeart/2008/layout/LinedList"/>
    <dgm:cxn modelId="{F0D228C4-4DCA-0348-AD93-3FDEE1063E91}" type="presParOf" srcId="{6F7F09CD-1D21-C74C-BDD3-352E27ADBF42}" destId="{9C0D3D69-5B27-C947-8E9A-C53B488BC0DF}" srcOrd="5" destOrd="0" presId="urn:microsoft.com/office/officeart/2008/layout/LinedList"/>
    <dgm:cxn modelId="{25B77DBC-16BD-2341-A0B9-2FE0607A574D}" type="presParOf" srcId="{9C0D3D69-5B27-C947-8E9A-C53B488BC0DF}" destId="{064D7CD7-427B-9B4D-8E22-12E4344E7165}" srcOrd="0" destOrd="0" presId="urn:microsoft.com/office/officeart/2008/layout/LinedList"/>
    <dgm:cxn modelId="{45429820-3AFB-2D4B-AB2F-9C0BCEDD0728}" type="presParOf" srcId="{9C0D3D69-5B27-C947-8E9A-C53B488BC0DF}" destId="{C546D14C-3002-FF46-895C-64A040E9AFA5}" srcOrd="1" destOrd="0" presId="urn:microsoft.com/office/officeart/2008/layout/LinedList"/>
    <dgm:cxn modelId="{7F9B0D96-CC6B-884E-8515-656C85455941}" type="presParOf" srcId="{6F7F09CD-1D21-C74C-BDD3-352E27ADBF42}" destId="{F83D3D26-2818-5B43-9D39-685A4C379BE6}" srcOrd="6" destOrd="0" presId="urn:microsoft.com/office/officeart/2008/layout/LinedList"/>
    <dgm:cxn modelId="{D02959AD-8469-8443-A7C6-7B1ECF1D99A6}" type="presParOf" srcId="{6F7F09CD-1D21-C74C-BDD3-352E27ADBF42}" destId="{EEEF94F6-A9ED-CE4E-A0BA-8C330A8A30CE}" srcOrd="7" destOrd="0" presId="urn:microsoft.com/office/officeart/2008/layout/LinedList"/>
    <dgm:cxn modelId="{FDE27212-74B1-2449-975F-4B0AF9014D40}" type="presParOf" srcId="{EEEF94F6-A9ED-CE4E-A0BA-8C330A8A30CE}" destId="{58E6BFA3-FA32-4C49-BC11-A581CBBBD62C}" srcOrd="0" destOrd="0" presId="urn:microsoft.com/office/officeart/2008/layout/LinedList"/>
    <dgm:cxn modelId="{7667F8F9-D73B-CE48-8F68-3E5F230C7294}" type="presParOf" srcId="{EEEF94F6-A9ED-CE4E-A0BA-8C330A8A30CE}" destId="{219AFFF6-07AC-D641-A80E-350E805D99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39EE14-7A19-4F7A-8F01-E6B99C7BDCF1}"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6E2E220A-5B76-4473-92CF-302A42734F39}">
      <dgm:prSet/>
      <dgm:spPr/>
      <dgm:t>
        <a:bodyPr/>
        <a:lstStyle/>
        <a:p>
          <a:r>
            <a:rPr lang="cs-CZ"/>
            <a:t>focuses on the level of tolerance for uncertainty and ambiguity within the society </a:t>
          </a:r>
          <a:endParaRPr lang="en-US"/>
        </a:p>
      </dgm:t>
    </dgm:pt>
    <dgm:pt modelId="{DAF25370-0E15-4292-9020-107D8A1044B8}" type="parTrans" cxnId="{82C4CB3F-86D5-4BA4-8AD9-1034C2D5B3F7}">
      <dgm:prSet/>
      <dgm:spPr/>
      <dgm:t>
        <a:bodyPr/>
        <a:lstStyle/>
        <a:p>
          <a:endParaRPr lang="en-US"/>
        </a:p>
      </dgm:t>
    </dgm:pt>
    <dgm:pt modelId="{6C2258BC-D691-4BB8-BD81-2C8AF13AD864}" type="sibTrans" cxnId="{82C4CB3F-86D5-4BA4-8AD9-1034C2D5B3F7}">
      <dgm:prSet/>
      <dgm:spPr/>
      <dgm:t>
        <a:bodyPr/>
        <a:lstStyle/>
        <a:p>
          <a:endParaRPr lang="en-US"/>
        </a:p>
      </dgm:t>
    </dgm:pt>
    <dgm:pt modelId="{744E3510-3E4C-47EB-A1B5-346B6F4375DE}">
      <dgm:prSet/>
      <dgm:spPr/>
      <dgm:t>
        <a:bodyPr/>
        <a:lstStyle/>
        <a:p>
          <a:r>
            <a:rPr lang="cs-CZ"/>
            <a:t>High UAI - rule-oriented society, trust in experts</a:t>
          </a:r>
          <a:endParaRPr lang="en-US"/>
        </a:p>
      </dgm:t>
    </dgm:pt>
    <dgm:pt modelId="{195B0869-52C2-4014-9559-CF2210DFA155}" type="parTrans" cxnId="{BA954C3F-6378-46A7-B275-4AE91FD67355}">
      <dgm:prSet/>
      <dgm:spPr/>
      <dgm:t>
        <a:bodyPr/>
        <a:lstStyle/>
        <a:p>
          <a:endParaRPr lang="en-US"/>
        </a:p>
      </dgm:t>
    </dgm:pt>
    <dgm:pt modelId="{B0FB76AC-D377-49E8-9389-1C8059668CD1}" type="sibTrans" cxnId="{BA954C3F-6378-46A7-B275-4AE91FD67355}">
      <dgm:prSet/>
      <dgm:spPr/>
      <dgm:t>
        <a:bodyPr/>
        <a:lstStyle/>
        <a:p>
          <a:endParaRPr lang="en-US"/>
        </a:p>
      </dgm:t>
    </dgm:pt>
    <dgm:pt modelId="{8BF25405-96EE-485D-96C1-F8364DD88293}">
      <dgm:prSet/>
      <dgm:spPr/>
      <dgm:t>
        <a:bodyPr/>
        <a:lstStyle/>
        <a:p>
          <a:r>
            <a:rPr lang="cs-CZ"/>
            <a:t>Low UAI - less rule-oriented, accept changes </a:t>
          </a:r>
          <a:endParaRPr lang="en-US"/>
        </a:p>
      </dgm:t>
    </dgm:pt>
    <dgm:pt modelId="{144D90A4-3099-4509-882D-3D89925ABA26}" type="parTrans" cxnId="{42AC3092-0FC5-4C49-8200-47D9C263DB87}">
      <dgm:prSet/>
      <dgm:spPr/>
      <dgm:t>
        <a:bodyPr/>
        <a:lstStyle/>
        <a:p>
          <a:endParaRPr lang="en-US"/>
        </a:p>
      </dgm:t>
    </dgm:pt>
    <dgm:pt modelId="{B778FC62-28AE-44D0-9133-7B3F25347920}" type="sibTrans" cxnId="{42AC3092-0FC5-4C49-8200-47D9C263DB87}">
      <dgm:prSet/>
      <dgm:spPr/>
      <dgm:t>
        <a:bodyPr/>
        <a:lstStyle/>
        <a:p>
          <a:endParaRPr lang="en-US"/>
        </a:p>
      </dgm:t>
    </dgm:pt>
    <dgm:pt modelId="{35FFB872-F296-C04F-BE43-C09C65B26F83}" type="pres">
      <dgm:prSet presAssocID="{DC39EE14-7A19-4F7A-8F01-E6B99C7BDCF1}" presName="linear" presStyleCnt="0">
        <dgm:presLayoutVars>
          <dgm:animLvl val="lvl"/>
          <dgm:resizeHandles val="exact"/>
        </dgm:presLayoutVars>
      </dgm:prSet>
      <dgm:spPr/>
    </dgm:pt>
    <dgm:pt modelId="{EEB03B4F-6D67-C642-9703-187F04180E5E}" type="pres">
      <dgm:prSet presAssocID="{6E2E220A-5B76-4473-92CF-302A42734F39}" presName="parentText" presStyleLbl="node1" presStyleIdx="0" presStyleCnt="3">
        <dgm:presLayoutVars>
          <dgm:chMax val="0"/>
          <dgm:bulletEnabled val="1"/>
        </dgm:presLayoutVars>
      </dgm:prSet>
      <dgm:spPr/>
    </dgm:pt>
    <dgm:pt modelId="{FFC0D0AC-228F-E646-97B2-34048705FED0}" type="pres">
      <dgm:prSet presAssocID="{6C2258BC-D691-4BB8-BD81-2C8AF13AD864}" presName="spacer" presStyleCnt="0"/>
      <dgm:spPr/>
    </dgm:pt>
    <dgm:pt modelId="{691B9BA6-5E53-9241-9280-523AB9558E88}" type="pres">
      <dgm:prSet presAssocID="{744E3510-3E4C-47EB-A1B5-346B6F4375DE}" presName="parentText" presStyleLbl="node1" presStyleIdx="1" presStyleCnt="3">
        <dgm:presLayoutVars>
          <dgm:chMax val="0"/>
          <dgm:bulletEnabled val="1"/>
        </dgm:presLayoutVars>
      </dgm:prSet>
      <dgm:spPr/>
    </dgm:pt>
    <dgm:pt modelId="{1129D325-6E45-184B-89E6-ECD1B3E2B0BF}" type="pres">
      <dgm:prSet presAssocID="{B0FB76AC-D377-49E8-9389-1C8059668CD1}" presName="spacer" presStyleCnt="0"/>
      <dgm:spPr/>
    </dgm:pt>
    <dgm:pt modelId="{108C8D7A-3712-354C-B337-019A647A2F81}" type="pres">
      <dgm:prSet presAssocID="{8BF25405-96EE-485D-96C1-F8364DD88293}" presName="parentText" presStyleLbl="node1" presStyleIdx="2" presStyleCnt="3">
        <dgm:presLayoutVars>
          <dgm:chMax val="0"/>
          <dgm:bulletEnabled val="1"/>
        </dgm:presLayoutVars>
      </dgm:prSet>
      <dgm:spPr/>
    </dgm:pt>
  </dgm:ptLst>
  <dgm:cxnLst>
    <dgm:cxn modelId="{BA954C3F-6378-46A7-B275-4AE91FD67355}" srcId="{DC39EE14-7A19-4F7A-8F01-E6B99C7BDCF1}" destId="{744E3510-3E4C-47EB-A1B5-346B6F4375DE}" srcOrd="1" destOrd="0" parTransId="{195B0869-52C2-4014-9559-CF2210DFA155}" sibTransId="{B0FB76AC-D377-49E8-9389-1C8059668CD1}"/>
    <dgm:cxn modelId="{82C4CB3F-86D5-4BA4-8AD9-1034C2D5B3F7}" srcId="{DC39EE14-7A19-4F7A-8F01-E6B99C7BDCF1}" destId="{6E2E220A-5B76-4473-92CF-302A42734F39}" srcOrd="0" destOrd="0" parTransId="{DAF25370-0E15-4292-9020-107D8A1044B8}" sibTransId="{6C2258BC-D691-4BB8-BD81-2C8AF13AD864}"/>
    <dgm:cxn modelId="{649E316D-676F-AF42-966A-F58EF4AF81A6}" type="presOf" srcId="{8BF25405-96EE-485D-96C1-F8364DD88293}" destId="{108C8D7A-3712-354C-B337-019A647A2F81}" srcOrd="0" destOrd="0" presId="urn:microsoft.com/office/officeart/2005/8/layout/vList2"/>
    <dgm:cxn modelId="{42AC3092-0FC5-4C49-8200-47D9C263DB87}" srcId="{DC39EE14-7A19-4F7A-8F01-E6B99C7BDCF1}" destId="{8BF25405-96EE-485D-96C1-F8364DD88293}" srcOrd="2" destOrd="0" parTransId="{144D90A4-3099-4509-882D-3D89925ABA26}" sibTransId="{B778FC62-28AE-44D0-9133-7B3F25347920}"/>
    <dgm:cxn modelId="{DD52EF9E-3DB8-3C4A-9040-F217C173CE0D}" type="presOf" srcId="{744E3510-3E4C-47EB-A1B5-346B6F4375DE}" destId="{691B9BA6-5E53-9241-9280-523AB9558E88}" srcOrd="0" destOrd="0" presId="urn:microsoft.com/office/officeart/2005/8/layout/vList2"/>
    <dgm:cxn modelId="{176E6DD9-736F-2142-9B71-5AF85314F040}" type="presOf" srcId="{6E2E220A-5B76-4473-92CF-302A42734F39}" destId="{EEB03B4F-6D67-C642-9703-187F04180E5E}" srcOrd="0" destOrd="0" presId="urn:microsoft.com/office/officeart/2005/8/layout/vList2"/>
    <dgm:cxn modelId="{E08C9BEC-CF23-2C4A-A32B-FE2F4CBEB1C5}" type="presOf" srcId="{DC39EE14-7A19-4F7A-8F01-E6B99C7BDCF1}" destId="{35FFB872-F296-C04F-BE43-C09C65B26F83}" srcOrd="0" destOrd="0" presId="urn:microsoft.com/office/officeart/2005/8/layout/vList2"/>
    <dgm:cxn modelId="{3EBFD22B-1624-6546-80F1-2890D97183D0}" type="presParOf" srcId="{35FFB872-F296-C04F-BE43-C09C65B26F83}" destId="{EEB03B4F-6D67-C642-9703-187F04180E5E}" srcOrd="0" destOrd="0" presId="urn:microsoft.com/office/officeart/2005/8/layout/vList2"/>
    <dgm:cxn modelId="{5786DC87-6CFC-2F4B-9EC5-3DC08D6B4B5C}" type="presParOf" srcId="{35FFB872-F296-C04F-BE43-C09C65B26F83}" destId="{FFC0D0AC-228F-E646-97B2-34048705FED0}" srcOrd="1" destOrd="0" presId="urn:microsoft.com/office/officeart/2005/8/layout/vList2"/>
    <dgm:cxn modelId="{3535A87A-EECE-9549-A490-A449AB24813C}" type="presParOf" srcId="{35FFB872-F296-C04F-BE43-C09C65B26F83}" destId="{691B9BA6-5E53-9241-9280-523AB9558E88}" srcOrd="2" destOrd="0" presId="urn:microsoft.com/office/officeart/2005/8/layout/vList2"/>
    <dgm:cxn modelId="{D1C35968-5312-0948-844C-836128EEDD33}" type="presParOf" srcId="{35FFB872-F296-C04F-BE43-C09C65B26F83}" destId="{1129D325-6E45-184B-89E6-ECD1B3E2B0BF}" srcOrd="3" destOrd="0" presId="urn:microsoft.com/office/officeart/2005/8/layout/vList2"/>
    <dgm:cxn modelId="{9C05F8C9-CE61-154F-9E13-3C660FF950D5}" type="presParOf" srcId="{35FFB872-F296-C04F-BE43-C09C65B26F83}" destId="{108C8D7A-3712-354C-B337-019A647A2F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14C1A-079A-4687-8253-2639C8A604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A26288B-65B1-4642-BD0C-470E03AF5B4D}">
      <dgm:prSet/>
      <dgm:spPr/>
      <dgm:t>
        <a:bodyPr/>
        <a:lstStyle/>
        <a:p>
          <a:r>
            <a:rPr lang="cs-CZ" b="0" i="0" u="none" dirty="0" err="1"/>
            <a:t>the</a:t>
          </a:r>
          <a:r>
            <a:rPr lang="cs-CZ" b="0" i="0" u="none" dirty="0"/>
            <a:t> </a:t>
          </a:r>
          <a:r>
            <a:rPr lang="cs-CZ" b="0" i="0" u="none" dirty="0" err="1"/>
            <a:t>extent</a:t>
          </a:r>
          <a:r>
            <a:rPr lang="cs-CZ" b="0" i="0" u="none" dirty="0"/>
            <a:t> to </a:t>
          </a:r>
          <a:r>
            <a:rPr lang="cs-CZ" b="0" i="0" u="none" dirty="0" err="1"/>
            <a:t>which</a:t>
          </a:r>
          <a:r>
            <a:rPr lang="cs-CZ" b="0" i="0" u="none" dirty="0"/>
            <a:t> </a:t>
          </a:r>
          <a:r>
            <a:rPr lang="cs-CZ" b="0" i="0" u="none" dirty="0" err="1"/>
            <a:t>members</a:t>
          </a:r>
          <a:r>
            <a:rPr lang="cs-CZ" b="0" i="0" u="none" dirty="0"/>
            <a:t> </a:t>
          </a:r>
          <a:r>
            <a:rPr lang="cs-CZ" b="0" i="0" u="none" dirty="0" err="1"/>
            <a:t>of</a:t>
          </a:r>
          <a:r>
            <a:rPr lang="cs-CZ" b="0" i="0" u="none" dirty="0"/>
            <a:t> a society </a:t>
          </a:r>
          <a:r>
            <a:rPr lang="cs-CZ" b="0" i="0" u="none" dirty="0" err="1"/>
            <a:t>perceive</a:t>
          </a:r>
          <a:r>
            <a:rPr lang="cs-CZ" b="0" i="0" u="none" dirty="0"/>
            <a:t> a </a:t>
          </a:r>
          <a:r>
            <a:rPr lang="cs-CZ" b="0" i="0" u="none" dirty="0" err="1"/>
            <a:t>consistent</a:t>
          </a:r>
          <a:r>
            <a:rPr lang="cs-CZ" b="0" i="0" u="none" dirty="0"/>
            <a:t>, </a:t>
          </a:r>
          <a:r>
            <a:rPr lang="cs-CZ" b="0" i="0" u="none" dirty="0" err="1"/>
            <a:t>interconnected</a:t>
          </a:r>
          <a:r>
            <a:rPr lang="cs-CZ" b="0" i="0" u="none" dirty="0"/>
            <a:t> </a:t>
          </a:r>
          <a:r>
            <a:rPr lang="cs-CZ" b="0" i="0" u="none" dirty="0" err="1"/>
            <a:t>thread</a:t>
          </a:r>
          <a:r>
            <a:rPr lang="cs-CZ" b="0" i="0" u="none" dirty="0"/>
            <a:t> </a:t>
          </a:r>
          <a:r>
            <a:rPr lang="cs-CZ" b="0" i="0" u="none" dirty="0" err="1"/>
            <a:t>running</a:t>
          </a:r>
          <a:r>
            <a:rPr lang="cs-CZ" b="0" i="0" u="none" dirty="0"/>
            <a:t> </a:t>
          </a:r>
          <a:r>
            <a:rPr lang="cs-CZ" b="0" i="0" u="none" dirty="0" err="1"/>
            <a:t>through</a:t>
          </a:r>
          <a:r>
            <a:rPr lang="cs-CZ" b="0" i="0" u="none" dirty="0"/>
            <a:t> </a:t>
          </a:r>
          <a:r>
            <a:rPr lang="cs-CZ" b="0" i="0" u="none" dirty="0" err="1"/>
            <a:t>the</a:t>
          </a:r>
          <a:r>
            <a:rPr lang="cs-CZ" b="0" i="0" u="none" dirty="0"/>
            <a:t> past, </a:t>
          </a:r>
          <a:r>
            <a:rPr lang="cs-CZ" b="0" i="0" u="none" dirty="0" err="1"/>
            <a:t>present</a:t>
          </a:r>
          <a:r>
            <a:rPr lang="cs-CZ" b="0" i="0" u="none" dirty="0"/>
            <a:t>, and </a:t>
          </a:r>
          <a:r>
            <a:rPr lang="cs-CZ" b="0" i="0" u="none" dirty="0" err="1"/>
            <a:t>future</a:t>
          </a:r>
          <a:endParaRPr lang="en-US" dirty="0"/>
        </a:p>
      </dgm:t>
    </dgm:pt>
    <dgm:pt modelId="{0F455A03-C1C6-4B61-885F-A8E6AB5F264C}" type="parTrans" cxnId="{4471A52E-866F-49F7-9F25-0AB5D63D471B}">
      <dgm:prSet/>
      <dgm:spPr/>
      <dgm:t>
        <a:bodyPr/>
        <a:lstStyle/>
        <a:p>
          <a:endParaRPr lang="en-US"/>
        </a:p>
      </dgm:t>
    </dgm:pt>
    <dgm:pt modelId="{D285825C-994D-4868-B2C7-A56226A04762}" type="sibTrans" cxnId="{4471A52E-866F-49F7-9F25-0AB5D63D471B}">
      <dgm:prSet/>
      <dgm:spPr/>
      <dgm:t>
        <a:bodyPr/>
        <a:lstStyle/>
        <a:p>
          <a:endParaRPr lang="en-US"/>
        </a:p>
      </dgm:t>
    </dgm:pt>
    <dgm:pt modelId="{C7139C2B-5261-4B97-81DD-1B09955F1F19}">
      <dgm:prSet/>
      <dgm:spPr/>
      <dgm:t>
        <a:bodyPr/>
        <a:lstStyle/>
        <a:p>
          <a:r>
            <a:rPr lang="cs-CZ" b="0" i="0" u="none" dirty="0" err="1"/>
            <a:t>countries</a:t>
          </a:r>
          <a:r>
            <a:rPr lang="cs-CZ" b="0" i="0" u="none" dirty="0"/>
            <a:t> </a:t>
          </a:r>
          <a:r>
            <a:rPr lang="cs-CZ" b="0" i="0" u="none" dirty="0" err="1"/>
            <a:t>with</a:t>
          </a:r>
          <a:r>
            <a:rPr lang="cs-CZ" b="0" i="0" u="none" dirty="0"/>
            <a:t> a long-term </a:t>
          </a:r>
          <a:r>
            <a:rPr lang="cs-CZ" b="0" i="0" u="none" dirty="0" err="1"/>
            <a:t>orientation</a:t>
          </a:r>
          <a:r>
            <a:rPr lang="cs-CZ" b="0" i="0" u="none" dirty="0"/>
            <a:t> </a:t>
          </a:r>
          <a:r>
            <a:rPr lang="cs-CZ" b="0" i="0" u="none" dirty="0" err="1"/>
            <a:t>tend</a:t>
          </a:r>
          <a:r>
            <a:rPr lang="cs-CZ" b="0" i="0" u="none" dirty="0"/>
            <a:t> to </a:t>
          </a:r>
          <a:r>
            <a:rPr lang="cs-CZ" b="0" i="0" u="none" dirty="0" err="1"/>
            <a:t>be</a:t>
          </a:r>
          <a:r>
            <a:rPr lang="cs-CZ" b="0" i="0" u="none" dirty="0"/>
            <a:t> </a:t>
          </a:r>
          <a:r>
            <a:rPr lang="cs-CZ" b="0" i="0" u="none" dirty="0" err="1"/>
            <a:t>pragmatic</a:t>
          </a:r>
          <a:r>
            <a:rPr lang="cs-CZ" b="0" i="0" u="none" dirty="0"/>
            <a:t>, </a:t>
          </a:r>
          <a:r>
            <a:rPr lang="cs-CZ" b="0" i="0" u="none" dirty="0" err="1"/>
            <a:t>modest</a:t>
          </a:r>
          <a:r>
            <a:rPr lang="cs-CZ" b="0" i="0" u="none" dirty="0"/>
            <a:t>, and more </a:t>
          </a:r>
          <a:r>
            <a:rPr lang="cs-CZ" b="0" i="0" u="none" dirty="0" err="1"/>
            <a:t>thrifty</a:t>
          </a:r>
          <a:endParaRPr lang="en-US" dirty="0"/>
        </a:p>
      </dgm:t>
    </dgm:pt>
    <dgm:pt modelId="{8022A55A-96DF-4ECA-BF5C-BE13AAF50991}" type="parTrans" cxnId="{39B173ED-AA02-4C78-A4D5-571289AED6C4}">
      <dgm:prSet/>
      <dgm:spPr/>
      <dgm:t>
        <a:bodyPr/>
        <a:lstStyle/>
        <a:p>
          <a:endParaRPr lang="en-US"/>
        </a:p>
      </dgm:t>
    </dgm:pt>
    <dgm:pt modelId="{CEE2086A-133B-4063-B75F-3A9DB9F25146}" type="sibTrans" cxnId="{39B173ED-AA02-4C78-A4D5-571289AED6C4}">
      <dgm:prSet/>
      <dgm:spPr/>
      <dgm:t>
        <a:bodyPr/>
        <a:lstStyle/>
        <a:p>
          <a:endParaRPr lang="en-US"/>
        </a:p>
      </dgm:t>
    </dgm:pt>
    <dgm:pt modelId="{C235F27E-C5E0-47CE-BDCC-5F779538D331}">
      <dgm:prSet/>
      <dgm:spPr/>
      <dgm:t>
        <a:bodyPr/>
        <a:lstStyle/>
        <a:p>
          <a:r>
            <a:rPr lang="cs-CZ" b="0" i="0" u="none" dirty="0"/>
            <a:t>in </a:t>
          </a:r>
          <a:r>
            <a:rPr lang="cs-CZ" b="0" i="0" u="none" dirty="0" err="1"/>
            <a:t>short</a:t>
          </a:r>
          <a:r>
            <a:rPr lang="cs-CZ" b="0" i="0" u="none" dirty="0"/>
            <a:t>-term </a:t>
          </a:r>
          <a:r>
            <a:rPr lang="cs-CZ" b="0" i="0" u="none" dirty="0" err="1"/>
            <a:t>oriented</a:t>
          </a:r>
          <a:r>
            <a:rPr lang="cs-CZ" b="0" i="0" u="none" dirty="0"/>
            <a:t> </a:t>
          </a:r>
          <a:r>
            <a:rPr lang="cs-CZ" b="0" i="0" u="none" dirty="0" err="1"/>
            <a:t>countries</a:t>
          </a:r>
          <a:r>
            <a:rPr lang="cs-CZ" b="0" i="0" u="none" dirty="0"/>
            <a:t>, </a:t>
          </a:r>
          <a:r>
            <a:rPr lang="cs-CZ" b="0" i="0" u="none" dirty="0" err="1"/>
            <a:t>people</a:t>
          </a:r>
          <a:r>
            <a:rPr lang="cs-CZ" b="0" i="0" u="none" dirty="0"/>
            <a:t> </a:t>
          </a:r>
          <a:r>
            <a:rPr lang="cs-CZ" b="0" i="0" u="none" dirty="0" err="1"/>
            <a:t>tend</a:t>
          </a:r>
          <a:r>
            <a:rPr lang="cs-CZ" b="0" i="0" u="none" dirty="0"/>
            <a:t> to place more </a:t>
          </a:r>
          <a:r>
            <a:rPr lang="cs-CZ" b="0" i="0" u="none" dirty="0" err="1"/>
            <a:t>emphasis</a:t>
          </a:r>
          <a:r>
            <a:rPr lang="cs-CZ" b="0" i="0" u="none" dirty="0"/>
            <a:t> on instant </a:t>
          </a:r>
          <a:r>
            <a:rPr lang="cs-CZ" b="0" i="0" u="none" dirty="0" err="1"/>
            <a:t>results</a:t>
          </a:r>
          <a:r>
            <a:rPr lang="cs-CZ" b="0" i="0" u="none" dirty="0"/>
            <a:t>, </a:t>
          </a:r>
          <a:r>
            <a:rPr lang="cs-CZ" b="0" i="0" u="none" dirty="0" err="1"/>
            <a:t>immediate</a:t>
          </a:r>
          <a:r>
            <a:rPr lang="cs-CZ" b="0" i="0" u="none" dirty="0"/>
            <a:t> </a:t>
          </a:r>
          <a:r>
            <a:rPr lang="cs-CZ" b="0" i="0" u="none" dirty="0" err="1"/>
            <a:t>gratification</a:t>
          </a:r>
          <a:endParaRPr lang="en-US" dirty="0"/>
        </a:p>
      </dgm:t>
    </dgm:pt>
    <dgm:pt modelId="{14C99876-0B90-4703-8819-427A8BC37732}" type="parTrans" cxnId="{E35D1571-A3E4-45D8-9B8F-4905700380A0}">
      <dgm:prSet/>
      <dgm:spPr/>
      <dgm:t>
        <a:bodyPr/>
        <a:lstStyle/>
        <a:p>
          <a:endParaRPr lang="en-US"/>
        </a:p>
      </dgm:t>
    </dgm:pt>
    <dgm:pt modelId="{43A34354-001F-4786-A806-F54B4F7AD469}" type="sibTrans" cxnId="{E35D1571-A3E4-45D8-9B8F-4905700380A0}">
      <dgm:prSet/>
      <dgm:spPr/>
      <dgm:t>
        <a:bodyPr/>
        <a:lstStyle/>
        <a:p>
          <a:endParaRPr lang="en-US"/>
        </a:p>
      </dgm:t>
    </dgm:pt>
    <dgm:pt modelId="{51FBE1D7-13C7-204B-A35F-99E48C021CC9}" type="pres">
      <dgm:prSet presAssocID="{9F714C1A-079A-4687-8253-2639C8A604D7}" presName="linear" presStyleCnt="0">
        <dgm:presLayoutVars>
          <dgm:animLvl val="lvl"/>
          <dgm:resizeHandles val="exact"/>
        </dgm:presLayoutVars>
      </dgm:prSet>
      <dgm:spPr/>
    </dgm:pt>
    <dgm:pt modelId="{1E5B80C0-D57F-384F-9D7F-61A6355DAA0D}" type="pres">
      <dgm:prSet presAssocID="{7A26288B-65B1-4642-BD0C-470E03AF5B4D}" presName="parentText" presStyleLbl="node1" presStyleIdx="0" presStyleCnt="3">
        <dgm:presLayoutVars>
          <dgm:chMax val="0"/>
          <dgm:bulletEnabled val="1"/>
        </dgm:presLayoutVars>
      </dgm:prSet>
      <dgm:spPr/>
    </dgm:pt>
    <dgm:pt modelId="{1FF62473-FA87-C84F-8EC1-5ECB60E5A0BA}" type="pres">
      <dgm:prSet presAssocID="{D285825C-994D-4868-B2C7-A56226A04762}" presName="spacer" presStyleCnt="0"/>
      <dgm:spPr/>
    </dgm:pt>
    <dgm:pt modelId="{DF316E8C-1609-2C40-A7C6-BAF37CA0A605}" type="pres">
      <dgm:prSet presAssocID="{C7139C2B-5261-4B97-81DD-1B09955F1F19}" presName="parentText" presStyleLbl="node1" presStyleIdx="1" presStyleCnt="3">
        <dgm:presLayoutVars>
          <dgm:chMax val="0"/>
          <dgm:bulletEnabled val="1"/>
        </dgm:presLayoutVars>
      </dgm:prSet>
      <dgm:spPr/>
    </dgm:pt>
    <dgm:pt modelId="{6FC9EBC9-1642-9E47-82FC-827D4E8577F4}" type="pres">
      <dgm:prSet presAssocID="{CEE2086A-133B-4063-B75F-3A9DB9F25146}" presName="spacer" presStyleCnt="0"/>
      <dgm:spPr/>
    </dgm:pt>
    <dgm:pt modelId="{EF06BA98-69A0-6B46-A9F0-52DAC79CC7B3}" type="pres">
      <dgm:prSet presAssocID="{C235F27E-C5E0-47CE-BDCC-5F779538D331}" presName="parentText" presStyleLbl="node1" presStyleIdx="2" presStyleCnt="3">
        <dgm:presLayoutVars>
          <dgm:chMax val="0"/>
          <dgm:bulletEnabled val="1"/>
        </dgm:presLayoutVars>
      </dgm:prSet>
      <dgm:spPr/>
    </dgm:pt>
  </dgm:ptLst>
  <dgm:cxnLst>
    <dgm:cxn modelId="{4471A52E-866F-49F7-9F25-0AB5D63D471B}" srcId="{9F714C1A-079A-4687-8253-2639C8A604D7}" destId="{7A26288B-65B1-4642-BD0C-470E03AF5B4D}" srcOrd="0" destOrd="0" parTransId="{0F455A03-C1C6-4B61-885F-A8E6AB5F264C}" sibTransId="{D285825C-994D-4868-B2C7-A56226A04762}"/>
    <dgm:cxn modelId="{47CF2849-CB07-3840-9DD9-D12CE783C5CD}" type="presOf" srcId="{C235F27E-C5E0-47CE-BDCC-5F779538D331}" destId="{EF06BA98-69A0-6B46-A9F0-52DAC79CC7B3}" srcOrd="0" destOrd="0" presId="urn:microsoft.com/office/officeart/2005/8/layout/vList2"/>
    <dgm:cxn modelId="{E35D1571-A3E4-45D8-9B8F-4905700380A0}" srcId="{9F714C1A-079A-4687-8253-2639C8A604D7}" destId="{C235F27E-C5E0-47CE-BDCC-5F779538D331}" srcOrd="2" destOrd="0" parTransId="{14C99876-0B90-4703-8819-427A8BC37732}" sibTransId="{43A34354-001F-4786-A806-F54B4F7AD469}"/>
    <dgm:cxn modelId="{1B9DF697-47A6-1A46-8054-BD7FFC04D96B}" type="presOf" srcId="{C7139C2B-5261-4B97-81DD-1B09955F1F19}" destId="{DF316E8C-1609-2C40-A7C6-BAF37CA0A605}" srcOrd="0" destOrd="0" presId="urn:microsoft.com/office/officeart/2005/8/layout/vList2"/>
    <dgm:cxn modelId="{E2AAA5B2-E405-AD47-8E10-031DBD724090}" type="presOf" srcId="{7A26288B-65B1-4642-BD0C-470E03AF5B4D}" destId="{1E5B80C0-D57F-384F-9D7F-61A6355DAA0D}" srcOrd="0" destOrd="0" presId="urn:microsoft.com/office/officeart/2005/8/layout/vList2"/>
    <dgm:cxn modelId="{B86D9ED2-9C1A-4C4C-9BB0-14E1A847F169}" type="presOf" srcId="{9F714C1A-079A-4687-8253-2639C8A604D7}" destId="{51FBE1D7-13C7-204B-A35F-99E48C021CC9}" srcOrd="0" destOrd="0" presId="urn:microsoft.com/office/officeart/2005/8/layout/vList2"/>
    <dgm:cxn modelId="{39B173ED-AA02-4C78-A4D5-571289AED6C4}" srcId="{9F714C1A-079A-4687-8253-2639C8A604D7}" destId="{C7139C2B-5261-4B97-81DD-1B09955F1F19}" srcOrd="1" destOrd="0" parTransId="{8022A55A-96DF-4ECA-BF5C-BE13AAF50991}" sibTransId="{CEE2086A-133B-4063-B75F-3A9DB9F25146}"/>
    <dgm:cxn modelId="{5889AFD2-4DAE-3C40-9788-29D08A847A0D}" type="presParOf" srcId="{51FBE1D7-13C7-204B-A35F-99E48C021CC9}" destId="{1E5B80C0-D57F-384F-9D7F-61A6355DAA0D}" srcOrd="0" destOrd="0" presId="urn:microsoft.com/office/officeart/2005/8/layout/vList2"/>
    <dgm:cxn modelId="{79AA8F46-D2D8-354E-9840-E2FBFEB1A8E2}" type="presParOf" srcId="{51FBE1D7-13C7-204B-A35F-99E48C021CC9}" destId="{1FF62473-FA87-C84F-8EC1-5ECB60E5A0BA}" srcOrd="1" destOrd="0" presId="urn:microsoft.com/office/officeart/2005/8/layout/vList2"/>
    <dgm:cxn modelId="{B21DFCB5-9E36-0347-BB55-079C90E9F17E}" type="presParOf" srcId="{51FBE1D7-13C7-204B-A35F-99E48C021CC9}" destId="{DF316E8C-1609-2C40-A7C6-BAF37CA0A605}" srcOrd="2" destOrd="0" presId="urn:microsoft.com/office/officeart/2005/8/layout/vList2"/>
    <dgm:cxn modelId="{DE0403A8-359F-8349-A73B-954E493690C1}" type="presParOf" srcId="{51FBE1D7-13C7-204B-A35F-99E48C021CC9}" destId="{6FC9EBC9-1642-9E47-82FC-827D4E8577F4}" srcOrd="3" destOrd="0" presId="urn:microsoft.com/office/officeart/2005/8/layout/vList2"/>
    <dgm:cxn modelId="{B2F4FCF4-2AD8-1E41-86A2-32603C839D22}" type="presParOf" srcId="{51FBE1D7-13C7-204B-A35F-99E48C021CC9}" destId="{EF06BA98-69A0-6B46-A9F0-52DAC79CC7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E7D11-9C2A-483B-9D85-F216275F4E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57625D-ECFF-4688-9B0B-7F8AACB360D4}">
      <dgm:prSet/>
      <dgm:spPr/>
      <dgm:t>
        <a:bodyPr/>
        <a:lstStyle/>
        <a:p>
          <a:r>
            <a:rPr lang="cs-CZ" dirty="0" err="1"/>
            <a:t>extent</a:t>
          </a:r>
          <a:r>
            <a:rPr lang="cs-CZ" dirty="0"/>
            <a:t> to </a:t>
          </a:r>
          <a:r>
            <a:rPr lang="cs-CZ" dirty="0" err="1"/>
            <a:t>which</a:t>
          </a:r>
          <a:r>
            <a:rPr lang="cs-CZ" dirty="0"/>
            <a:t> </a:t>
          </a:r>
          <a:r>
            <a:rPr lang="cs-CZ" dirty="0" err="1"/>
            <a:t>people</a:t>
          </a:r>
          <a:r>
            <a:rPr lang="cs-CZ" dirty="0"/>
            <a:t> </a:t>
          </a:r>
          <a:r>
            <a:rPr lang="cs-CZ" dirty="0" err="1"/>
            <a:t>try</a:t>
          </a:r>
          <a:r>
            <a:rPr lang="cs-CZ" dirty="0"/>
            <a:t> to </a:t>
          </a:r>
          <a:r>
            <a:rPr lang="cs-CZ" dirty="0" err="1"/>
            <a:t>control</a:t>
          </a:r>
          <a:r>
            <a:rPr lang="cs-CZ" dirty="0"/>
            <a:t> </a:t>
          </a:r>
          <a:r>
            <a:rPr lang="cs-CZ" dirty="0" err="1"/>
            <a:t>their</a:t>
          </a:r>
          <a:r>
            <a:rPr lang="cs-CZ" dirty="0"/>
            <a:t> </a:t>
          </a:r>
          <a:r>
            <a:rPr lang="cs-CZ" dirty="0" err="1"/>
            <a:t>desires</a:t>
          </a:r>
          <a:r>
            <a:rPr lang="cs-CZ" dirty="0"/>
            <a:t> and </a:t>
          </a:r>
          <a:r>
            <a:rPr lang="cs-CZ" dirty="0" err="1"/>
            <a:t>impulses</a:t>
          </a:r>
          <a:endParaRPr lang="en-US" dirty="0"/>
        </a:p>
      </dgm:t>
    </dgm:pt>
    <dgm:pt modelId="{32577185-ABDF-4910-8511-A7A479EDAF20}" type="parTrans" cxnId="{F81E2B55-E7E6-4082-A6C3-41C3F4F1C8E6}">
      <dgm:prSet/>
      <dgm:spPr/>
      <dgm:t>
        <a:bodyPr/>
        <a:lstStyle/>
        <a:p>
          <a:endParaRPr lang="en-US"/>
        </a:p>
      </dgm:t>
    </dgm:pt>
    <dgm:pt modelId="{929EA1A3-1163-4C64-A67F-797C351EB038}" type="sibTrans" cxnId="{F81E2B55-E7E6-4082-A6C3-41C3F4F1C8E6}">
      <dgm:prSet/>
      <dgm:spPr/>
      <dgm:t>
        <a:bodyPr/>
        <a:lstStyle/>
        <a:p>
          <a:endParaRPr lang="en-US"/>
        </a:p>
      </dgm:t>
    </dgm:pt>
    <dgm:pt modelId="{7057BD85-9B16-4190-A053-24029248E918}">
      <dgm:prSet/>
      <dgm:spPr/>
      <dgm:t>
        <a:bodyPr/>
        <a:lstStyle/>
        <a:p>
          <a:r>
            <a:rPr lang="cs-CZ" b="0" i="0" u="none" dirty="0" err="1"/>
            <a:t>countries</a:t>
          </a:r>
          <a:r>
            <a:rPr lang="cs-CZ" b="0" i="0" u="none" dirty="0"/>
            <a:t> </a:t>
          </a:r>
          <a:r>
            <a:rPr lang="cs-CZ" b="0" i="0" u="none" dirty="0" err="1"/>
            <a:t>with</a:t>
          </a:r>
          <a:r>
            <a:rPr lang="cs-CZ" b="0" i="0" u="none" dirty="0"/>
            <a:t> a </a:t>
          </a:r>
          <a:r>
            <a:rPr lang="cs-CZ" b="0" i="0" u="none" dirty="0" err="1"/>
            <a:t>high</a:t>
          </a:r>
          <a:r>
            <a:rPr lang="cs-CZ" b="0" i="0" u="none" dirty="0"/>
            <a:t> IVR </a:t>
          </a:r>
          <a:r>
            <a:rPr lang="cs-CZ" b="0" i="0" u="none" dirty="0" err="1"/>
            <a:t>score</a:t>
          </a:r>
          <a:r>
            <a:rPr lang="cs-CZ" b="0" i="0" u="none" dirty="0"/>
            <a:t> </a:t>
          </a:r>
          <a:r>
            <a:rPr lang="cs-CZ" b="0" i="0" u="none" dirty="0" err="1"/>
            <a:t>allow</a:t>
          </a:r>
          <a:r>
            <a:rPr lang="cs-CZ" b="0" i="0" u="none" dirty="0"/>
            <a:t> </a:t>
          </a:r>
          <a:r>
            <a:rPr lang="cs-CZ" b="0" i="0" u="none" dirty="0" err="1"/>
            <a:t>or</a:t>
          </a:r>
          <a:r>
            <a:rPr lang="cs-CZ" b="0" i="0" u="none" dirty="0"/>
            <a:t> </a:t>
          </a:r>
          <a:r>
            <a:rPr lang="cs-CZ" b="0" i="0" u="none" dirty="0" err="1"/>
            <a:t>encourage</a:t>
          </a:r>
          <a:r>
            <a:rPr lang="cs-CZ" b="0" i="0" u="none" dirty="0"/>
            <a:t> </a:t>
          </a:r>
          <a:r>
            <a:rPr lang="cs-CZ" b="0" i="0" u="none" dirty="0" err="1"/>
            <a:t>relatively</a:t>
          </a:r>
          <a:r>
            <a:rPr lang="cs-CZ" b="0" i="0" u="none" dirty="0"/>
            <a:t> free </a:t>
          </a:r>
          <a:r>
            <a:rPr lang="cs-CZ" b="0" i="0" u="none" dirty="0" err="1"/>
            <a:t>gratification</a:t>
          </a:r>
          <a:r>
            <a:rPr lang="cs-CZ" b="0" i="0" u="none" dirty="0"/>
            <a:t> </a:t>
          </a:r>
          <a:r>
            <a:rPr lang="cs-CZ" b="0" i="0" u="none" dirty="0" err="1"/>
            <a:t>of</a:t>
          </a:r>
          <a:r>
            <a:rPr lang="cs-CZ" b="0" i="0" u="none" dirty="0"/>
            <a:t> </a:t>
          </a:r>
          <a:r>
            <a:rPr lang="cs-CZ" b="0" i="0" u="none" dirty="0" err="1"/>
            <a:t>people's</a:t>
          </a:r>
          <a:r>
            <a:rPr lang="cs-CZ" b="0" i="0" u="none" dirty="0"/>
            <a:t> </a:t>
          </a:r>
          <a:r>
            <a:rPr lang="cs-CZ" b="0" i="0" u="none" dirty="0" err="1"/>
            <a:t>own</a:t>
          </a:r>
          <a:r>
            <a:rPr lang="cs-CZ" b="0" i="0" u="none" dirty="0"/>
            <a:t> </a:t>
          </a:r>
          <a:r>
            <a:rPr lang="cs-CZ" b="0" i="0" u="none" dirty="0" err="1"/>
            <a:t>drives</a:t>
          </a:r>
          <a:r>
            <a:rPr lang="cs-CZ" b="0" i="0" u="none" dirty="0"/>
            <a:t> and </a:t>
          </a:r>
          <a:r>
            <a:rPr lang="cs-CZ" b="0" i="0" u="none" dirty="0" err="1"/>
            <a:t>emotions</a:t>
          </a:r>
          <a:r>
            <a:rPr lang="cs-CZ" b="0" i="0" u="none" dirty="0"/>
            <a:t>, such as </a:t>
          </a:r>
          <a:r>
            <a:rPr lang="cs-CZ" b="0" i="0" u="none" dirty="0" err="1"/>
            <a:t>enjoying</a:t>
          </a:r>
          <a:r>
            <a:rPr lang="cs-CZ" b="0" i="0" u="none" dirty="0"/>
            <a:t> </a:t>
          </a:r>
          <a:r>
            <a:rPr lang="cs-CZ" b="0" i="0" u="none" dirty="0" err="1"/>
            <a:t>life</a:t>
          </a:r>
          <a:r>
            <a:rPr lang="cs-CZ" b="0" i="0" u="none" dirty="0"/>
            <a:t> and </a:t>
          </a:r>
          <a:r>
            <a:rPr lang="cs-CZ" b="0" i="0" u="none" dirty="0" err="1"/>
            <a:t>having</a:t>
          </a:r>
          <a:r>
            <a:rPr lang="cs-CZ" b="0" i="0" u="none" dirty="0"/>
            <a:t> </a:t>
          </a:r>
          <a:r>
            <a:rPr lang="cs-CZ" b="0" i="0" u="none" dirty="0" err="1"/>
            <a:t>fun</a:t>
          </a:r>
          <a:endParaRPr lang="en-US" dirty="0"/>
        </a:p>
      </dgm:t>
    </dgm:pt>
    <dgm:pt modelId="{6C9717FC-72F1-41D1-9DDA-110C4292E923}" type="parTrans" cxnId="{82AD93FA-462A-471C-A0E4-6342FF8FA624}">
      <dgm:prSet/>
      <dgm:spPr/>
      <dgm:t>
        <a:bodyPr/>
        <a:lstStyle/>
        <a:p>
          <a:endParaRPr lang="en-US"/>
        </a:p>
      </dgm:t>
    </dgm:pt>
    <dgm:pt modelId="{89125BA0-E782-4A7E-9530-4FE58251189D}" type="sibTrans" cxnId="{82AD93FA-462A-471C-A0E4-6342FF8FA624}">
      <dgm:prSet/>
      <dgm:spPr/>
      <dgm:t>
        <a:bodyPr/>
        <a:lstStyle/>
        <a:p>
          <a:endParaRPr lang="en-US"/>
        </a:p>
      </dgm:t>
    </dgm:pt>
    <dgm:pt modelId="{E4603627-368C-467B-9669-DD8B6EA84A3F}">
      <dgm:prSet/>
      <dgm:spPr/>
      <dgm:t>
        <a:bodyPr/>
        <a:lstStyle/>
        <a:p>
          <a:r>
            <a:rPr lang="cs-CZ" b="0" i="0" u="none" dirty="0"/>
            <a:t>in a society </a:t>
          </a:r>
          <a:r>
            <a:rPr lang="cs-CZ" b="0" i="0" u="none" dirty="0" err="1"/>
            <a:t>with</a:t>
          </a:r>
          <a:r>
            <a:rPr lang="cs-CZ" b="0" i="0" u="none" dirty="0"/>
            <a:t> a </a:t>
          </a:r>
          <a:r>
            <a:rPr lang="cs-CZ" b="0" i="0" u="none" dirty="0" err="1"/>
            <a:t>low</a:t>
          </a:r>
          <a:r>
            <a:rPr lang="cs-CZ" b="0" i="0" u="none" dirty="0"/>
            <a:t> IVR </a:t>
          </a:r>
          <a:r>
            <a:rPr lang="cs-CZ" b="0" i="0" u="none" dirty="0" err="1"/>
            <a:t>score</a:t>
          </a:r>
          <a:r>
            <a:rPr lang="cs-CZ" b="0" i="0" u="none" dirty="0"/>
            <a:t>, </a:t>
          </a:r>
          <a:r>
            <a:rPr lang="cs-CZ" b="0" i="0" u="none" dirty="0" err="1"/>
            <a:t>there</a:t>
          </a:r>
          <a:r>
            <a:rPr lang="cs-CZ" b="0" i="0" u="none" dirty="0"/>
            <a:t> </a:t>
          </a:r>
          <a:r>
            <a:rPr lang="cs-CZ" b="0" i="0" u="none" dirty="0" err="1"/>
            <a:t>is</a:t>
          </a:r>
          <a:r>
            <a:rPr lang="cs-CZ" b="0" i="0" u="none" dirty="0"/>
            <a:t> more </a:t>
          </a:r>
          <a:r>
            <a:rPr lang="cs-CZ" b="0" i="0" u="none" dirty="0" err="1"/>
            <a:t>emphasis</a:t>
          </a:r>
          <a:r>
            <a:rPr lang="cs-CZ" b="0" i="0" u="none" dirty="0"/>
            <a:t> on </a:t>
          </a:r>
          <a:r>
            <a:rPr lang="cs-CZ" b="0" i="0" u="none" dirty="0" err="1"/>
            <a:t>suppressing</a:t>
          </a:r>
          <a:r>
            <a:rPr lang="cs-CZ" b="0" i="0" u="none" dirty="0"/>
            <a:t> </a:t>
          </a:r>
          <a:r>
            <a:rPr lang="cs-CZ" b="0" i="0" u="none" dirty="0" err="1"/>
            <a:t>gratification</a:t>
          </a:r>
          <a:r>
            <a:rPr lang="cs-CZ" b="0" i="0" u="none" dirty="0"/>
            <a:t> and more </a:t>
          </a:r>
          <a:r>
            <a:rPr lang="cs-CZ" b="0" i="0" u="none" dirty="0" err="1"/>
            <a:t>regulation</a:t>
          </a:r>
          <a:r>
            <a:rPr lang="cs-CZ" b="0" i="0" u="none" dirty="0"/>
            <a:t> </a:t>
          </a:r>
          <a:r>
            <a:rPr lang="cs-CZ" b="0" i="0" u="none" dirty="0" err="1"/>
            <a:t>of</a:t>
          </a:r>
          <a:r>
            <a:rPr lang="cs-CZ" b="0" i="0" u="none" dirty="0"/>
            <a:t> </a:t>
          </a:r>
          <a:r>
            <a:rPr lang="cs-CZ" b="0" i="0" u="none" dirty="0" err="1"/>
            <a:t>people's</a:t>
          </a:r>
          <a:r>
            <a:rPr lang="cs-CZ" b="0" i="0" u="none" dirty="0"/>
            <a:t> </a:t>
          </a:r>
          <a:r>
            <a:rPr lang="cs-CZ" b="0" i="0" u="none" dirty="0" err="1"/>
            <a:t>conduct</a:t>
          </a:r>
          <a:r>
            <a:rPr lang="cs-CZ" b="0" i="0" u="none" dirty="0"/>
            <a:t> and </a:t>
          </a:r>
          <a:r>
            <a:rPr lang="cs-CZ" b="0" i="0" u="none" dirty="0" err="1"/>
            <a:t>behavior</a:t>
          </a:r>
          <a:r>
            <a:rPr lang="cs-CZ" b="0" i="0" u="none" dirty="0"/>
            <a:t>, and </a:t>
          </a:r>
          <a:r>
            <a:rPr lang="cs-CZ" b="0" i="0" u="none" dirty="0" err="1"/>
            <a:t>there</a:t>
          </a:r>
          <a:r>
            <a:rPr lang="cs-CZ" b="0" i="0" u="none" dirty="0"/>
            <a:t> are </a:t>
          </a:r>
          <a:r>
            <a:rPr lang="cs-CZ" b="0" i="0" u="none" dirty="0" err="1"/>
            <a:t>stricter</a:t>
          </a:r>
          <a:r>
            <a:rPr lang="cs-CZ" b="0" i="0" u="none" dirty="0"/>
            <a:t> </a:t>
          </a:r>
          <a:r>
            <a:rPr lang="cs-CZ" b="0" i="0" u="none" dirty="0" err="1"/>
            <a:t>social</a:t>
          </a:r>
          <a:r>
            <a:rPr lang="cs-CZ" b="0" i="0" u="none" dirty="0"/>
            <a:t> </a:t>
          </a:r>
          <a:r>
            <a:rPr lang="cs-CZ" b="0" i="0" u="none" dirty="0" err="1"/>
            <a:t>norms</a:t>
          </a:r>
          <a:endParaRPr lang="en-US" dirty="0"/>
        </a:p>
      </dgm:t>
    </dgm:pt>
    <dgm:pt modelId="{E8F2E6F3-EB5B-44C6-A57E-358BE1495A29}" type="parTrans" cxnId="{DFDCD3FB-3D24-405B-8082-49FEFC95D6E3}">
      <dgm:prSet/>
      <dgm:spPr/>
      <dgm:t>
        <a:bodyPr/>
        <a:lstStyle/>
        <a:p>
          <a:endParaRPr lang="en-US"/>
        </a:p>
      </dgm:t>
    </dgm:pt>
    <dgm:pt modelId="{BDBC5D4B-3046-4EBB-BB72-66494A11FAD8}" type="sibTrans" cxnId="{DFDCD3FB-3D24-405B-8082-49FEFC95D6E3}">
      <dgm:prSet/>
      <dgm:spPr/>
      <dgm:t>
        <a:bodyPr/>
        <a:lstStyle/>
        <a:p>
          <a:endParaRPr lang="en-US"/>
        </a:p>
      </dgm:t>
    </dgm:pt>
    <dgm:pt modelId="{0D4B3775-F606-5540-A25D-D8E7C1767264}" type="pres">
      <dgm:prSet presAssocID="{654E7D11-9C2A-483B-9D85-F216275F4E43}" presName="linear" presStyleCnt="0">
        <dgm:presLayoutVars>
          <dgm:animLvl val="lvl"/>
          <dgm:resizeHandles val="exact"/>
        </dgm:presLayoutVars>
      </dgm:prSet>
      <dgm:spPr/>
    </dgm:pt>
    <dgm:pt modelId="{5EAD57DB-5235-7448-BC99-05FE5513DCC9}" type="pres">
      <dgm:prSet presAssocID="{8957625D-ECFF-4688-9B0B-7F8AACB360D4}" presName="parentText" presStyleLbl="node1" presStyleIdx="0" presStyleCnt="3">
        <dgm:presLayoutVars>
          <dgm:chMax val="0"/>
          <dgm:bulletEnabled val="1"/>
        </dgm:presLayoutVars>
      </dgm:prSet>
      <dgm:spPr/>
    </dgm:pt>
    <dgm:pt modelId="{074D6269-5BD7-1945-A559-969E24D8CC0C}" type="pres">
      <dgm:prSet presAssocID="{929EA1A3-1163-4C64-A67F-797C351EB038}" presName="spacer" presStyleCnt="0"/>
      <dgm:spPr/>
    </dgm:pt>
    <dgm:pt modelId="{0FF81ABB-A59F-8940-B392-2AA968678A96}" type="pres">
      <dgm:prSet presAssocID="{7057BD85-9B16-4190-A053-24029248E918}" presName="parentText" presStyleLbl="node1" presStyleIdx="1" presStyleCnt="3">
        <dgm:presLayoutVars>
          <dgm:chMax val="0"/>
          <dgm:bulletEnabled val="1"/>
        </dgm:presLayoutVars>
      </dgm:prSet>
      <dgm:spPr/>
    </dgm:pt>
    <dgm:pt modelId="{873755F7-2976-6242-A142-768E19F51D1F}" type="pres">
      <dgm:prSet presAssocID="{89125BA0-E782-4A7E-9530-4FE58251189D}" presName="spacer" presStyleCnt="0"/>
      <dgm:spPr/>
    </dgm:pt>
    <dgm:pt modelId="{DCC29996-D8CE-5A41-A102-BFA932BA28FA}" type="pres">
      <dgm:prSet presAssocID="{E4603627-368C-467B-9669-DD8B6EA84A3F}" presName="parentText" presStyleLbl="node1" presStyleIdx="2" presStyleCnt="3">
        <dgm:presLayoutVars>
          <dgm:chMax val="0"/>
          <dgm:bulletEnabled val="1"/>
        </dgm:presLayoutVars>
      </dgm:prSet>
      <dgm:spPr/>
    </dgm:pt>
  </dgm:ptLst>
  <dgm:cxnLst>
    <dgm:cxn modelId="{8127A12B-0200-9C4C-81C6-02C73216E763}" type="presOf" srcId="{7057BD85-9B16-4190-A053-24029248E918}" destId="{0FF81ABB-A59F-8940-B392-2AA968678A96}" srcOrd="0" destOrd="0" presId="urn:microsoft.com/office/officeart/2005/8/layout/vList2"/>
    <dgm:cxn modelId="{33742E3A-2DA6-7243-9398-3F611B3EA125}" type="presOf" srcId="{E4603627-368C-467B-9669-DD8B6EA84A3F}" destId="{DCC29996-D8CE-5A41-A102-BFA932BA28FA}" srcOrd="0" destOrd="0" presId="urn:microsoft.com/office/officeart/2005/8/layout/vList2"/>
    <dgm:cxn modelId="{F81E2B55-E7E6-4082-A6C3-41C3F4F1C8E6}" srcId="{654E7D11-9C2A-483B-9D85-F216275F4E43}" destId="{8957625D-ECFF-4688-9B0B-7F8AACB360D4}" srcOrd="0" destOrd="0" parTransId="{32577185-ABDF-4910-8511-A7A479EDAF20}" sibTransId="{929EA1A3-1163-4C64-A67F-797C351EB038}"/>
    <dgm:cxn modelId="{99C41969-8D89-534E-9CCF-AB4E5406ACC9}" type="presOf" srcId="{654E7D11-9C2A-483B-9D85-F216275F4E43}" destId="{0D4B3775-F606-5540-A25D-D8E7C1767264}" srcOrd="0" destOrd="0" presId="urn:microsoft.com/office/officeart/2005/8/layout/vList2"/>
    <dgm:cxn modelId="{9751D373-0E50-434B-80AD-1E358E579879}" type="presOf" srcId="{8957625D-ECFF-4688-9B0B-7F8AACB360D4}" destId="{5EAD57DB-5235-7448-BC99-05FE5513DCC9}" srcOrd="0" destOrd="0" presId="urn:microsoft.com/office/officeart/2005/8/layout/vList2"/>
    <dgm:cxn modelId="{82AD93FA-462A-471C-A0E4-6342FF8FA624}" srcId="{654E7D11-9C2A-483B-9D85-F216275F4E43}" destId="{7057BD85-9B16-4190-A053-24029248E918}" srcOrd="1" destOrd="0" parTransId="{6C9717FC-72F1-41D1-9DDA-110C4292E923}" sibTransId="{89125BA0-E782-4A7E-9530-4FE58251189D}"/>
    <dgm:cxn modelId="{DFDCD3FB-3D24-405B-8082-49FEFC95D6E3}" srcId="{654E7D11-9C2A-483B-9D85-F216275F4E43}" destId="{E4603627-368C-467B-9669-DD8B6EA84A3F}" srcOrd="2" destOrd="0" parTransId="{E8F2E6F3-EB5B-44C6-A57E-358BE1495A29}" sibTransId="{BDBC5D4B-3046-4EBB-BB72-66494A11FAD8}"/>
    <dgm:cxn modelId="{352CCAAC-2185-144A-8672-B655901AD866}" type="presParOf" srcId="{0D4B3775-F606-5540-A25D-D8E7C1767264}" destId="{5EAD57DB-5235-7448-BC99-05FE5513DCC9}" srcOrd="0" destOrd="0" presId="urn:microsoft.com/office/officeart/2005/8/layout/vList2"/>
    <dgm:cxn modelId="{FE3D910E-C1B2-C049-B5D6-95DC0F5D15A7}" type="presParOf" srcId="{0D4B3775-F606-5540-A25D-D8E7C1767264}" destId="{074D6269-5BD7-1945-A559-969E24D8CC0C}" srcOrd="1" destOrd="0" presId="urn:microsoft.com/office/officeart/2005/8/layout/vList2"/>
    <dgm:cxn modelId="{618F2CAD-603D-3344-A045-288C74DA992A}" type="presParOf" srcId="{0D4B3775-F606-5540-A25D-D8E7C1767264}" destId="{0FF81ABB-A59F-8940-B392-2AA968678A96}" srcOrd="2" destOrd="0" presId="urn:microsoft.com/office/officeart/2005/8/layout/vList2"/>
    <dgm:cxn modelId="{E16F8AA0-AFBA-2D4F-BF4A-1BEB8D16D434}" type="presParOf" srcId="{0D4B3775-F606-5540-A25D-D8E7C1767264}" destId="{873755F7-2976-6242-A142-768E19F51D1F}" srcOrd="3" destOrd="0" presId="urn:microsoft.com/office/officeart/2005/8/layout/vList2"/>
    <dgm:cxn modelId="{7DD85E66-7B9B-E244-8C6B-E707E838CC25}" type="presParOf" srcId="{0D4B3775-F606-5540-A25D-D8E7C1767264}" destId="{DCC29996-D8CE-5A41-A102-BFA932BA28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BAF8-042E-9B47-AF33-F0528A824FC6}">
      <dsp:nvSpPr>
        <dsp:cNvPr id="0" name=""/>
        <dsp:cNvSpPr/>
      </dsp:nvSpPr>
      <dsp:spPr>
        <a:xfrm>
          <a:off x="0" y="4896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beliefs about the appropriate distribution of power in society </a:t>
          </a:r>
          <a:endParaRPr lang="en-US" sz="3400" kern="1200"/>
        </a:p>
      </dsp:txBody>
      <dsp:txXfrm>
        <a:off x="66025" y="114994"/>
        <a:ext cx="10383550" cy="1220470"/>
      </dsp:txXfrm>
    </dsp:sp>
    <dsp:sp modelId="{5F6B3442-F8CD-964B-A491-96607F8BA6CD}">
      <dsp:nvSpPr>
        <dsp:cNvPr id="0" name=""/>
        <dsp:cNvSpPr/>
      </dsp:nvSpPr>
      <dsp:spPr>
        <a:xfrm>
          <a:off x="0" y="149940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High PDI – stark hierarchies, less powerful are taught to “know their place” and respect authority </a:t>
          </a:r>
          <a:endParaRPr lang="en-US" sz="3400" kern="1200"/>
        </a:p>
      </dsp:txBody>
      <dsp:txXfrm>
        <a:off x="66025" y="1565434"/>
        <a:ext cx="10383550" cy="1220470"/>
      </dsp:txXfrm>
    </dsp:sp>
    <dsp:sp modelId="{5BD6C147-080B-B047-A72F-2AEA7591A66F}">
      <dsp:nvSpPr>
        <dsp:cNvPr id="0" name=""/>
        <dsp:cNvSpPr/>
      </dsp:nvSpPr>
      <dsp:spPr>
        <a:xfrm>
          <a:off x="0" y="2949848"/>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Low PDI – individuals expect more democratic and more counseling power relations </a:t>
          </a:r>
          <a:endParaRPr lang="en-US" sz="3400" kern="1200"/>
        </a:p>
      </dsp:txBody>
      <dsp:txXfrm>
        <a:off x="66025" y="3015873"/>
        <a:ext cx="10383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1DC2-FEB3-5D4F-A916-583380E76B17}">
      <dsp:nvSpPr>
        <dsp:cNvPr id="0" name=""/>
        <dsp:cNvSpPr/>
      </dsp:nvSpPr>
      <dsp:spPr>
        <a:xfrm>
          <a:off x="0" y="179477"/>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focuses on the degree the society reinforces individual or collective, achievement and interpersonal relationships </a:t>
          </a:r>
          <a:endParaRPr lang="en-US" sz="2300" kern="1200"/>
        </a:p>
      </dsp:txBody>
      <dsp:txXfrm>
        <a:off x="62808" y="242285"/>
        <a:ext cx="10389984" cy="1161018"/>
      </dsp:txXfrm>
    </dsp:sp>
    <dsp:sp modelId="{1C160AD6-2886-204F-AA33-D9C89B0AA1C3}">
      <dsp:nvSpPr>
        <dsp:cNvPr id="0" name=""/>
        <dsp:cNvSpPr/>
      </dsp:nvSpPr>
      <dsp:spPr>
        <a:xfrm>
          <a:off x="0" y="1532351"/>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a society’s position on this dimension depends on whether people’s self-image is defined in terms of “I” or “we.”</a:t>
          </a:r>
          <a:endParaRPr lang="en-US" sz="2300" kern="1200"/>
        </a:p>
      </dsp:txBody>
      <dsp:txXfrm>
        <a:off x="62808" y="1595159"/>
        <a:ext cx="10389984" cy="1161018"/>
      </dsp:txXfrm>
    </dsp:sp>
    <dsp:sp modelId="{48C9EC85-E3D1-ED47-81E8-9AB6F718B451}">
      <dsp:nvSpPr>
        <dsp:cNvPr id="0" name=""/>
        <dsp:cNvSpPr/>
      </dsp:nvSpPr>
      <dsp:spPr>
        <a:xfrm>
          <a:off x="0" y="2885226"/>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weak interpersonal connection among those who are not part of a core "family." x people are supposed to be loyal to the group to which they belong, the group itself is normally larger, and people take responsibility for one another's well-being.</a:t>
          </a:r>
          <a:endParaRPr lang="en-US" sz="2300" kern="1200"/>
        </a:p>
      </dsp:txBody>
      <dsp:txXfrm>
        <a:off x="62808" y="2948034"/>
        <a:ext cx="10389984"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B15C-31AE-FB49-B9DA-477EEFF08A48}">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0A309-9950-D44F-B4DF-51CE12F7D8AE}">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role delineation prevalent in masculine cultures and less prevalent in feminine cultures </a:t>
          </a:r>
          <a:endParaRPr lang="en-US" sz="2300" kern="1200"/>
        </a:p>
      </dsp:txBody>
      <dsp:txXfrm>
        <a:off x="0" y="0"/>
        <a:ext cx="10515600" cy="1088136"/>
      </dsp:txXfrm>
    </dsp:sp>
    <dsp:sp modelId="{9277330E-8CB2-344E-B570-8D1C5353E1D2}">
      <dsp:nvSpPr>
        <dsp:cNvPr id="0" name=""/>
        <dsp:cNvSpPr/>
      </dsp:nvSpPr>
      <dsp:spPr>
        <a:xfrm>
          <a:off x="0" y="108813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69A87-DB79-9749-BD56-483977A8025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err="1"/>
            <a:t>when</a:t>
          </a:r>
          <a:r>
            <a:rPr lang="cs-CZ" sz="2300" kern="1200" dirty="0"/>
            <a:t> </a:t>
          </a:r>
          <a:r>
            <a:rPr lang="cs-CZ" sz="2300" kern="1200" dirty="0" err="1"/>
            <a:t>we</a:t>
          </a:r>
          <a:r>
            <a:rPr lang="cs-CZ" sz="2300" kern="1200" dirty="0"/>
            <a:t> talk </a:t>
          </a:r>
          <a:r>
            <a:rPr lang="cs-CZ" sz="2300" kern="1200" dirty="0" err="1"/>
            <a:t>about</a:t>
          </a:r>
          <a:r>
            <a:rPr lang="cs-CZ" sz="2300" kern="1200" dirty="0"/>
            <a:t> </a:t>
          </a:r>
          <a:r>
            <a:rPr lang="cs-CZ" sz="2300" kern="1200" dirty="0" err="1"/>
            <a:t>masculine</a:t>
          </a:r>
          <a:r>
            <a:rPr lang="cs-CZ" sz="2300" kern="1200" dirty="0"/>
            <a:t> </a:t>
          </a:r>
          <a:r>
            <a:rPr lang="cs-CZ" sz="2300" kern="1200" dirty="0" err="1"/>
            <a:t>or</a:t>
          </a:r>
          <a:r>
            <a:rPr lang="cs-CZ" sz="2300" kern="1200" dirty="0"/>
            <a:t> </a:t>
          </a:r>
          <a:r>
            <a:rPr lang="cs-CZ" sz="2300" kern="1200" dirty="0" err="1"/>
            <a:t>feminine</a:t>
          </a:r>
          <a:r>
            <a:rPr lang="cs-CZ" sz="2300" kern="1200" dirty="0"/>
            <a:t> </a:t>
          </a:r>
          <a:r>
            <a:rPr lang="cs-CZ" sz="2300" kern="1200" dirty="0" err="1"/>
            <a:t>cultures</a:t>
          </a:r>
          <a:r>
            <a:rPr lang="cs-CZ" sz="2300" kern="1200" dirty="0"/>
            <a:t>, </a:t>
          </a:r>
          <a:r>
            <a:rPr lang="cs-CZ" sz="2300" kern="1200" dirty="0" err="1"/>
            <a:t>we’re</a:t>
          </a:r>
          <a:r>
            <a:rPr lang="cs-CZ" sz="2300" kern="1200" dirty="0"/>
            <a:t> not </a:t>
          </a:r>
          <a:r>
            <a:rPr lang="cs-CZ" sz="2300" kern="1200" dirty="0" err="1"/>
            <a:t>talking</a:t>
          </a:r>
          <a:r>
            <a:rPr lang="cs-CZ" sz="2300" kern="1200" dirty="0"/>
            <a:t> </a:t>
          </a:r>
          <a:r>
            <a:rPr lang="cs-CZ" sz="2300" kern="1200" dirty="0" err="1"/>
            <a:t>about</a:t>
          </a:r>
          <a:r>
            <a:rPr lang="cs-CZ" sz="2300" kern="1200" dirty="0"/>
            <a:t> diversity </a:t>
          </a:r>
          <a:r>
            <a:rPr lang="cs-CZ" sz="2300" kern="1200" dirty="0" err="1"/>
            <a:t>issues</a:t>
          </a:r>
          <a:r>
            <a:rPr lang="cs-CZ" sz="2300" kern="1200" dirty="0"/>
            <a:t>. </a:t>
          </a:r>
          <a:r>
            <a:rPr lang="cs-CZ" sz="2300" kern="1200" dirty="0" err="1"/>
            <a:t>It’s</a:t>
          </a:r>
          <a:r>
            <a:rPr lang="cs-CZ" sz="2300" kern="1200" dirty="0"/>
            <a:t> </a:t>
          </a:r>
          <a:r>
            <a:rPr lang="cs-CZ" sz="2300" kern="1200" dirty="0" err="1"/>
            <a:t>about</a:t>
          </a:r>
          <a:r>
            <a:rPr lang="cs-CZ" sz="2300" kern="1200" dirty="0"/>
            <a:t> </a:t>
          </a:r>
          <a:r>
            <a:rPr lang="cs-CZ" sz="2300" kern="1200" dirty="0" err="1"/>
            <a:t>how</a:t>
          </a:r>
          <a:r>
            <a:rPr lang="cs-CZ" sz="2300" kern="1200" dirty="0"/>
            <a:t> a society </a:t>
          </a:r>
          <a:r>
            <a:rPr lang="cs-CZ" sz="2300" kern="1200" dirty="0" err="1"/>
            <a:t>views</a:t>
          </a:r>
          <a:r>
            <a:rPr lang="cs-CZ" sz="2300" kern="1200" dirty="0"/>
            <a:t> </a:t>
          </a:r>
          <a:r>
            <a:rPr lang="cs-CZ" sz="2300" kern="1200" dirty="0" err="1"/>
            <a:t>traits</a:t>
          </a:r>
          <a:r>
            <a:rPr lang="cs-CZ" sz="2300" kern="1200" dirty="0"/>
            <a:t> </a:t>
          </a:r>
          <a:r>
            <a:rPr lang="cs-CZ" sz="2300" kern="1200" dirty="0" err="1"/>
            <a:t>that</a:t>
          </a:r>
          <a:r>
            <a:rPr lang="cs-CZ" sz="2300" kern="1200" dirty="0"/>
            <a:t> are </a:t>
          </a:r>
          <a:r>
            <a:rPr lang="cs-CZ" sz="2300" kern="1200" dirty="0" err="1"/>
            <a:t>considered</a:t>
          </a:r>
          <a:r>
            <a:rPr lang="cs-CZ" sz="2300" kern="1200" dirty="0"/>
            <a:t> </a:t>
          </a:r>
          <a:r>
            <a:rPr lang="cs-CZ" sz="2300" kern="1200" dirty="0" err="1"/>
            <a:t>masculine</a:t>
          </a:r>
          <a:r>
            <a:rPr lang="cs-CZ" sz="2300" kern="1200" dirty="0"/>
            <a:t> </a:t>
          </a:r>
          <a:r>
            <a:rPr lang="cs-CZ" sz="2300" kern="1200" dirty="0" err="1"/>
            <a:t>or</a:t>
          </a:r>
          <a:r>
            <a:rPr lang="cs-CZ" sz="2300" kern="1200" dirty="0"/>
            <a:t> </a:t>
          </a:r>
          <a:r>
            <a:rPr lang="cs-CZ" sz="2300" kern="1200" dirty="0" err="1"/>
            <a:t>feminine</a:t>
          </a:r>
          <a:r>
            <a:rPr lang="cs-CZ" sz="2300" kern="1200" dirty="0"/>
            <a:t>.</a:t>
          </a:r>
          <a:endParaRPr lang="en-US" sz="2300" kern="1200" dirty="0"/>
        </a:p>
      </dsp:txBody>
      <dsp:txXfrm>
        <a:off x="0" y="1088136"/>
        <a:ext cx="10515600" cy="1088136"/>
      </dsp:txXfrm>
    </dsp:sp>
    <dsp:sp modelId="{543A9C23-7235-FE4A-B9C4-22C0F0830966}">
      <dsp:nvSpPr>
        <dsp:cNvPr id="0" name=""/>
        <dsp:cNvSpPr/>
      </dsp:nvSpPr>
      <dsp:spPr>
        <a:xfrm>
          <a:off x="0" y="2176272"/>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47BD0-A8DB-AD4B-942F-D9F89EA2FE89}">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t>A </a:t>
          </a:r>
          <a:r>
            <a:rPr lang="cs-CZ" sz="2300" kern="1200" dirty="0" err="1"/>
            <a:t>h</a:t>
          </a:r>
          <a:r>
            <a:rPr lang="cs-CZ" sz="2300" b="1" kern="1200" dirty="0" err="1"/>
            <a:t>igh</a:t>
          </a:r>
          <a:r>
            <a:rPr lang="cs-CZ" sz="2300" b="1" kern="1200" dirty="0"/>
            <a:t> MAS</a:t>
          </a:r>
          <a:r>
            <a:rPr lang="cs-CZ" sz="2300" kern="1200" dirty="0"/>
            <a:t> </a:t>
          </a:r>
          <a:r>
            <a:rPr lang="cs-CZ" sz="2300" kern="1200" dirty="0" err="1"/>
            <a:t>ranking</a:t>
          </a:r>
          <a:r>
            <a:rPr lang="cs-CZ" sz="2300" kern="1200" dirty="0"/>
            <a:t> - </a:t>
          </a:r>
          <a:r>
            <a:rPr lang="cs-CZ" sz="2300" kern="1200" dirty="0" err="1"/>
            <a:t>achievement</a:t>
          </a:r>
          <a:r>
            <a:rPr lang="cs-CZ" sz="2300" kern="1200" dirty="0"/>
            <a:t>, </a:t>
          </a:r>
          <a:r>
            <a:rPr lang="cs-CZ" sz="2300" kern="1200" dirty="0" err="1"/>
            <a:t>heroism</a:t>
          </a:r>
          <a:r>
            <a:rPr lang="cs-CZ" sz="2300" kern="1200" dirty="0"/>
            <a:t>, </a:t>
          </a:r>
          <a:r>
            <a:rPr lang="cs-CZ" sz="2300" kern="1200" dirty="0" err="1"/>
            <a:t>money</a:t>
          </a:r>
          <a:r>
            <a:rPr lang="cs-CZ" sz="2300" kern="1200" dirty="0"/>
            <a:t>, </a:t>
          </a:r>
          <a:r>
            <a:rPr lang="cs-CZ" sz="2300" kern="1200" dirty="0" err="1"/>
            <a:t>assertiveness</a:t>
          </a:r>
          <a:r>
            <a:rPr lang="cs-CZ" sz="2300" kern="1200" dirty="0"/>
            <a:t> and </a:t>
          </a:r>
          <a:r>
            <a:rPr lang="cs-CZ" sz="2300" kern="1200" dirty="0" err="1"/>
            <a:t>material</a:t>
          </a:r>
          <a:r>
            <a:rPr lang="cs-CZ" sz="2300" kern="1200" dirty="0"/>
            <a:t> </a:t>
          </a:r>
          <a:r>
            <a:rPr lang="cs-CZ" sz="2300" kern="1200" dirty="0" err="1"/>
            <a:t>rewards</a:t>
          </a:r>
          <a:r>
            <a:rPr lang="cs-CZ" sz="2300" kern="1200" dirty="0"/>
            <a:t> </a:t>
          </a:r>
          <a:r>
            <a:rPr lang="cs-CZ" sz="2300" kern="1200" dirty="0" err="1"/>
            <a:t>for</a:t>
          </a:r>
          <a:r>
            <a:rPr lang="cs-CZ" sz="2300" kern="1200" dirty="0"/>
            <a:t> </a:t>
          </a:r>
          <a:r>
            <a:rPr lang="cs-CZ" sz="2300" kern="1200" dirty="0" err="1"/>
            <a:t>success</a:t>
          </a:r>
          <a:r>
            <a:rPr lang="cs-CZ" sz="2300" kern="1200" dirty="0"/>
            <a:t>, </a:t>
          </a:r>
          <a:r>
            <a:rPr lang="cs-CZ" sz="2300" kern="1200" dirty="0" err="1"/>
            <a:t>showing</a:t>
          </a:r>
          <a:r>
            <a:rPr lang="cs-CZ" sz="2300" kern="1200" dirty="0"/>
            <a:t> </a:t>
          </a:r>
          <a:r>
            <a:rPr lang="cs-CZ" sz="2300" kern="1200" dirty="0" err="1"/>
            <a:t>off</a:t>
          </a:r>
          <a:r>
            <a:rPr lang="cs-CZ" sz="2300" kern="1200" dirty="0"/>
            <a:t> </a:t>
          </a:r>
          <a:r>
            <a:rPr lang="cs-CZ" sz="2300" kern="1200" dirty="0" err="1"/>
            <a:t>possessions</a:t>
          </a:r>
          <a:r>
            <a:rPr lang="cs-CZ" sz="2300" kern="1200" dirty="0"/>
            <a:t>; </a:t>
          </a:r>
          <a:r>
            <a:rPr lang="cs-CZ" sz="2300" kern="1200" dirty="0" err="1"/>
            <a:t>competition</a:t>
          </a:r>
          <a:endParaRPr lang="en-US" sz="2300" kern="1200" dirty="0"/>
        </a:p>
      </dsp:txBody>
      <dsp:txXfrm>
        <a:off x="0" y="2176272"/>
        <a:ext cx="10515600" cy="1088136"/>
      </dsp:txXfrm>
    </dsp:sp>
    <dsp:sp modelId="{B0DF2AFF-1C61-8040-80C5-4DEB72BB02EB}">
      <dsp:nvSpPr>
        <dsp:cNvPr id="0" name=""/>
        <dsp:cNvSpPr/>
      </dsp:nvSpPr>
      <dsp:spPr>
        <a:xfrm>
          <a:off x="0" y="3264408"/>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4D67A-F208-C941-B51B-877F3A71FABD}">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t>A </a:t>
          </a:r>
          <a:r>
            <a:rPr lang="cs-CZ" sz="2300" kern="1200" dirty="0" err="1"/>
            <a:t>l</a:t>
          </a:r>
          <a:r>
            <a:rPr lang="cs-CZ" sz="2300" b="1" kern="1200" dirty="0" err="1"/>
            <a:t>ow</a:t>
          </a:r>
          <a:r>
            <a:rPr lang="cs-CZ" sz="2300" b="1" kern="1200" dirty="0"/>
            <a:t> MAS</a:t>
          </a:r>
          <a:r>
            <a:rPr lang="cs-CZ" sz="2300" kern="1200" dirty="0"/>
            <a:t> </a:t>
          </a:r>
          <a:r>
            <a:rPr lang="cs-CZ" sz="2300" kern="1200" dirty="0" err="1"/>
            <a:t>ranking</a:t>
          </a:r>
          <a:r>
            <a:rPr lang="cs-CZ" sz="2300" kern="1200" dirty="0"/>
            <a:t> – </a:t>
          </a:r>
          <a:r>
            <a:rPr lang="cs-CZ" sz="2300" kern="1200" dirty="0" err="1"/>
            <a:t>cooperation</a:t>
          </a:r>
          <a:r>
            <a:rPr lang="cs-CZ" sz="2300" kern="1200" dirty="0"/>
            <a:t>, </a:t>
          </a:r>
          <a:r>
            <a:rPr lang="cs-CZ" sz="2300" kern="1200" dirty="0" err="1"/>
            <a:t>modesty</a:t>
          </a:r>
          <a:r>
            <a:rPr lang="cs-CZ" sz="2300" kern="1200" dirty="0"/>
            <a:t>, </a:t>
          </a:r>
          <a:r>
            <a:rPr lang="cs-CZ" sz="2300" kern="1200" dirty="0" err="1"/>
            <a:t>caring</a:t>
          </a:r>
          <a:r>
            <a:rPr lang="cs-CZ" sz="2300" kern="1200" dirty="0"/>
            <a:t> </a:t>
          </a:r>
          <a:r>
            <a:rPr lang="cs-CZ" sz="2300" kern="1200" dirty="0" err="1"/>
            <a:t>for</a:t>
          </a:r>
          <a:r>
            <a:rPr lang="cs-CZ" sz="2300" kern="1200" dirty="0"/>
            <a:t> </a:t>
          </a:r>
          <a:r>
            <a:rPr lang="cs-CZ" sz="2300" kern="1200" dirty="0" err="1"/>
            <a:t>the</a:t>
          </a:r>
          <a:r>
            <a:rPr lang="cs-CZ" sz="2300" kern="1200" dirty="0"/>
            <a:t> </a:t>
          </a:r>
          <a:r>
            <a:rPr lang="cs-CZ" sz="2300" kern="1200" dirty="0" err="1"/>
            <a:t>weak</a:t>
          </a:r>
          <a:r>
            <a:rPr lang="cs-CZ" sz="2300" kern="1200" dirty="0"/>
            <a:t> and </a:t>
          </a:r>
          <a:r>
            <a:rPr lang="cs-CZ" sz="2300" kern="1200" dirty="0" err="1"/>
            <a:t>quality</a:t>
          </a:r>
          <a:r>
            <a:rPr lang="cs-CZ" sz="2300" kern="1200" dirty="0"/>
            <a:t> </a:t>
          </a:r>
          <a:r>
            <a:rPr lang="cs-CZ" sz="2300" kern="1200" dirty="0" err="1"/>
            <a:t>of</a:t>
          </a:r>
          <a:r>
            <a:rPr lang="cs-CZ" sz="2300" kern="1200" dirty="0"/>
            <a:t> </a:t>
          </a:r>
          <a:r>
            <a:rPr lang="cs-CZ" sz="2300" kern="1200" dirty="0" err="1"/>
            <a:t>life</a:t>
          </a:r>
          <a:r>
            <a:rPr lang="cs-CZ" sz="2300" kern="1200" dirty="0"/>
            <a:t>; </a:t>
          </a:r>
          <a:r>
            <a:rPr lang="cs-CZ" sz="2300" kern="1200" dirty="0" err="1"/>
            <a:t>consensus</a:t>
          </a:r>
          <a:endParaRPr lang="en-US" sz="2300" kern="1200" dirty="0"/>
        </a:p>
      </dsp:txBody>
      <dsp:txXfrm>
        <a:off x="0" y="3264408"/>
        <a:ext cx="10515600" cy="1088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95694-B26E-584B-9A58-3DA6AAE1C42D}">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092D7-BC7A-794F-8BF3-5F24D54EFFD0}">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i="1" kern="1200" dirty="0"/>
            <a:t>MAS – </a:t>
          </a:r>
          <a:r>
            <a:rPr lang="cs-CZ" sz="2700" i="1" kern="1200" dirty="0" err="1"/>
            <a:t>interactive</a:t>
          </a:r>
          <a:r>
            <a:rPr lang="cs-CZ" sz="2700" i="1" kern="1200" dirty="0"/>
            <a:t>, </a:t>
          </a:r>
          <a:r>
            <a:rPr lang="cs-CZ" sz="2700" i="1" kern="1200" dirty="0" err="1"/>
            <a:t>dynamic</a:t>
          </a:r>
          <a:r>
            <a:rPr lang="cs-CZ" sz="2700" i="1" kern="1200" dirty="0"/>
            <a:t> marketing, </a:t>
          </a:r>
          <a:r>
            <a:rPr lang="cs-CZ" sz="2700" i="1" kern="1200" dirty="0" err="1"/>
            <a:t>succes</a:t>
          </a:r>
          <a:r>
            <a:rPr lang="cs-CZ" sz="2700" i="1" kern="1200" dirty="0"/>
            <a:t>, </a:t>
          </a:r>
          <a:r>
            <a:rPr lang="cs-CZ" sz="2700" i="1" kern="1200" dirty="0" err="1"/>
            <a:t>achievement</a:t>
          </a:r>
          <a:r>
            <a:rPr lang="cs-CZ" sz="2700" i="1" kern="1200" dirty="0"/>
            <a:t> (status </a:t>
          </a:r>
          <a:r>
            <a:rPr lang="cs-CZ" sz="2700" i="1" kern="1200" dirty="0" err="1"/>
            <a:t>brands</a:t>
          </a:r>
          <a:r>
            <a:rPr lang="cs-CZ" sz="2700" i="1" kern="1200" dirty="0"/>
            <a:t>), </a:t>
          </a:r>
          <a:r>
            <a:rPr lang="cs-CZ" sz="2700" i="1" kern="1200" dirty="0" err="1"/>
            <a:t>competition</a:t>
          </a:r>
          <a:endParaRPr lang="en-US" sz="2700" kern="1200" dirty="0"/>
        </a:p>
      </dsp:txBody>
      <dsp:txXfrm>
        <a:off x="0" y="0"/>
        <a:ext cx="6263640" cy="1376171"/>
      </dsp:txXfrm>
    </dsp:sp>
    <dsp:sp modelId="{D8C1DEDE-881D-BD48-B591-A0D0542D4CEF}">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FAD8C-96E7-2B45-B387-BB11D2B13079}">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i="1" kern="1200" dirty="0"/>
            <a:t>FEM – </a:t>
          </a:r>
          <a:r>
            <a:rPr lang="cs-CZ" sz="2700" i="1" kern="1200" dirty="0" err="1"/>
            <a:t>colaboration</a:t>
          </a:r>
          <a:r>
            <a:rPr lang="cs-CZ" sz="2700" i="1" kern="1200" dirty="0"/>
            <a:t>, </a:t>
          </a:r>
          <a:r>
            <a:rPr lang="cs-CZ" sz="2700" i="1" kern="1200" dirty="0" err="1"/>
            <a:t>benefits</a:t>
          </a:r>
          <a:r>
            <a:rPr lang="cs-CZ" sz="2700" i="1" kern="1200" dirty="0"/>
            <a:t> </a:t>
          </a:r>
          <a:r>
            <a:rPr lang="cs-CZ" sz="2700" i="1" kern="1200" dirty="0" err="1"/>
            <a:t>of</a:t>
          </a:r>
          <a:r>
            <a:rPr lang="cs-CZ" sz="2700" i="1" kern="1200" dirty="0"/>
            <a:t> society, </a:t>
          </a:r>
          <a:r>
            <a:rPr lang="cs-CZ" sz="2700" i="1" kern="1200" dirty="0" err="1"/>
            <a:t>quality</a:t>
          </a:r>
          <a:r>
            <a:rPr lang="cs-CZ" sz="2700" i="1" kern="1200" dirty="0"/>
            <a:t> </a:t>
          </a:r>
          <a:r>
            <a:rPr lang="cs-CZ" sz="2700" i="1" kern="1200" dirty="0" err="1"/>
            <a:t>of</a:t>
          </a:r>
          <a:r>
            <a:rPr lang="cs-CZ" sz="2700" i="1" kern="1200" dirty="0"/>
            <a:t> </a:t>
          </a:r>
          <a:r>
            <a:rPr lang="cs-CZ" sz="2700" i="1" kern="1200" dirty="0" err="1"/>
            <a:t>social</a:t>
          </a:r>
          <a:r>
            <a:rPr lang="cs-CZ" sz="2700" i="1" kern="1200" dirty="0"/>
            <a:t> </a:t>
          </a:r>
          <a:r>
            <a:rPr lang="cs-CZ" sz="2700" i="1" kern="1200" dirty="0" err="1"/>
            <a:t>life</a:t>
          </a:r>
          <a:r>
            <a:rPr lang="cs-CZ" sz="2700" i="1" kern="1200" dirty="0"/>
            <a:t>, </a:t>
          </a:r>
          <a:r>
            <a:rPr lang="cs-CZ" sz="2700" i="1" kern="1200" dirty="0" err="1"/>
            <a:t>esthetic</a:t>
          </a:r>
          <a:r>
            <a:rPr lang="cs-CZ" sz="2700" i="1" kern="1200" dirty="0"/>
            <a:t> </a:t>
          </a:r>
          <a:r>
            <a:rPr lang="cs-CZ" sz="2700" i="1" kern="1200" dirty="0" err="1"/>
            <a:t>pleasure</a:t>
          </a:r>
          <a:endParaRPr lang="en-US" sz="2700" kern="1200" dirty="0"/>
        </a:p>
      </dsp:txBody>
      <dsp:txXfrm>
        <a:off x="0" y="1376171"/>
        <a:ext cx="6263640" cy="1376171"/>
      </dsp:txXfrm>
    </dsp:sp>
    <dsp:sp modelId="{47BD5CBB-9D4B-6041-8A75-FBE849B9FED9}">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D7CD7-427B-9B4D-8E22-12E4344E7165}">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i="1" kern="1200" dirty="0" err="1"/>
            <a:t>Prestigious</a:t>
          </a:r>
          <a:r>
            <a:rPr lang="cs-CZ" sz="2700" i="1" kern="1200" dirty="0"/>
            <a:t> </a:t>
          </a:r>
          <a:r>
            <a:rPr lang="cs-CZ" sz="2700" i="1" kern="1200" dirty="0" err="1"/>
            <a:t>x</a:t>
          </a:r>
          <a:r>
            <a:rPr lang="cs-CZ" sz="2700" i="1" kern="1200" dirty="0"/>
            <a:t> </a:t>
          </a:r>
          <a:r>
            <a:rPr lang="cs-CZ" sz="2700" i="1" kern="1200" dirty="0" err="1"/>
            <a:t>caring</a:t>
          </a:r>
          <a:r>
            <a:rPr lang="cs-CZ" sz="2700" i="1" kern="1200" dirty="0"/>
            <a:t> positioning</a:t>
          </a:r>
          <a:endParaRPr lang="en-US" sz="2700" kern="1200" dirty="0"/>
        </a:p>
      </dsp:txBody>
      <dsp:txXfrm>
        <a:off x="0" y="2752343"/>
        <a:ext cx="6263640" cy="1376171"/>
      </dsp:txXfrm>
    </dsp:sp>
    <dsp:sp modelId="{F83D3D26-2818-5B43-9D39-685A4C379BE6}">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6BFA3-FA32-4C49-BC11-A581CBBBD62C}">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i="1" kern="1200" dirty="0" err="1"/>
            <a:t>Products</a:t>
          </a:r>
          <a:r>
            <a:rPr lang="cs-CZ" sz="2700" i="1" kern="1200" dirty="0"/>
            <a:t> </a:t>
          </a:r>
          <a:r>
            <a:rPr lang="cs-CZ" sz="2700" i="1" kern="1200" dirty="0" err="1"/>
            <a:t>for</a:t>
          </a:r>
          <a:r>
            <a:rPr lang="cs-CZ" sz="2700" i="1" kern="1200" dirty="0"/>
            <a:t> </a:t>
          </a:r>
          <a:r>
            <a:rPr lang="cs-CZ" sz="2700" i="1" kern="1200" dirty="0" err="1"/>
            <a:t>men</a:t>
          </a:r>
          <a:r>
            <a:rPr lang="cs-CZ" sz="2700" i="1" kern="1200" dirty="0"/>
            <a:t> </a:t>
          </a:r>
          <a:r>
            <a:rPr lang="cs-CZ" sz="2700" i="1" kern="1200" dirty="0" err="1"/>
            <a:t>x</a:t>
          </a:r>
          <a:r>
            <a:rPr lang="cs-CZ" sz="2700" i="1" kern="1200" dirty="0"/>
            <a:t> </a:t>
          </a:r>
          <a:r>
            <a:rPr lang="cs-CZ" sz="2700" i="1" kern="1200" dirty="0" err="1"/>
            <a:t>women</a:t>
          </a:r>
          <a:r>
            <a:rPr lang="cs-CZ" sz="2700" i="1" kern="1200" dirty="0"/>
            <a:t> </a:t>
          </a:r>
          <a:r>
            <a:rPr lang="cs-CZ" sz="2700" i="1" kern="1200" dirty="0" err="1"/>
            <a:t>x</a:t>
          </a:r>
          <a:r>
            <a:rPr lang="cs-CZ" sz="2700" i="1" kern="1200" dirty="0"/>
            <a:t> </a:t>
          </a:r>
          <a:r>
            <a:rPr lang="cs-CZ" sz="2700" i="1" kern="1200" dirty="0" err="1"/>
            <a:t>family</a:t>
          </a:r>
          <a:r>
            <a:rPr lang="cs-CZ" sz="2700" i="1" kern="1200" dirty="0"/>
            <a:t>, gender-</a:t>
          </a:r>
          <a:r>
            <a:rPr lang="cs-CZ" sz="2700" i="1" kern="1200" dirty="0" err="1"/>
            <a:t>oriented</a:t>
          </a:r>
          <a:r>
            <a:rPr lang="cs-CZ" sz="2700" i="1" kern="1200" dirty="0"/>
            <a:t> </a:t>
          </a:r>
          <a:r>
            <a:rPr lang="cs-CZ" sz="2700" i="1" kern="1200" dirty="0" err="1"/>
            <a:t>promotion</a:t>
          </a:r>
          <a:endParaRPr lang="en-US" sz="2700" kern="1200" dirty="0"/>
        </a:p>
      </dsp:txBody>
      <dsp:txXfrm>
        <a:off x="0" y="4128515"/>
        <a:ext cx="6263640" cy="1376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3B4F-6D67-C642-9703-187F04180E5E}">
      <dsp:nvSpPr>
        <dsp:cNvPr id="0" name=""/>
        <dsp:cNvSpPr/>
      </dsp:nvSpPr>
      <dsp:spPr>
        <a:xfrm>
          <a:off x="0" y="4896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focuses on the level of tolerance for uncertainty and ambiguity within the society </a:t>
          </a:r>
          <a:endParaRPr lang="en-US" sz="3400" kern="1200"/>
        </a:p>
      </dsp:txBody>
      <dsp:txXfrm>
        <a:off x="66025" y="114994"/>
        <a:ext cx="10383550" cy="1220470"/>
      </dsp:txXfrm>
    </dsp:sp>
    <dsp:sp modelId="{691B9BA6-5E53-9241-9280-523AB9558E88}">
      <dsp:nvSpPr>
        <dsp:cNvPr id="0" name=""/>
        <dsp:cNvSpPr/>
      </dsp:nvSpPr>
      <dsp:spPr>
        <a:xfrm>
          <a:off x="0" y="149940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High UAI - rule-oriented society, trust in experts</a:t>
          </a:r>
          <a:endParaRPr lang="en-US" sz="3400" kern="1200"/>
        </a:p>
      </dsp:txBody>
      <dsp:txXfrm>
        <a:off x="66025" y="1565434"/>
        <a:ext cx="10383550" cy="1220470"/>
      </dsp:txXfrm>
    </dsp:sp>
    <dsp:sp modelId="{108C8D7A-3712-354C-B337-019A647A2F81}">
      <dsp:nvSpPr>
        <dsp:cNvPr id="0" name=""/>
        <dsp:cNvSpPr/>
      </dsp:nvSpPr>
      <dsp:spPr>
        <a:xfrm>
          <a:off x="0" y="2949848"/>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Low UAI - less rule-oriented, accept changes </a:t>
          </a:r>
          <a:endParaRPr lang="en-US" sz="3400" kern="1200"/>
        </a:p>
      </dsp:txBody>
      <dsp:txXfrm>
        <a:off x="66025" y="3015873"/>
        <a:ext cx="10383550" cy="122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80C0-D57F-384F-9D7F-61A6355DAA0D}">
      <dsp:nvSpPr>
        <dsp:cNvPr id="0" name=""/>
        <dsp:cNvSpPr/>
      </dsp:nvSpPr>
      <dsp:spPr>
        <a:xfrm>
          <a:off x="0" y="424269"/>
          <a:ext cx="10515600"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i="0" u="none" kern="1200" dirty="0" err="1"/>
            <a:t>the</a:t>
          </a:r>
          <a:r>
            <a:rPr lang="cs-CZ" sz="2800" b="0" i="0" u="none" kern="1200" dirty="0"/>
            <a:t> </a:t>
          </a:r>
          <a:r>
            <a:rPr lang="cs-CZ" sz="2800" b="0" i="0" u="none" kern="1200" dirty="0" err="1"/>
            <a:t>extent</a:t>
          </a:r>
          <a:r>
            <a:rPr lang="cs-CZ" sz="2800" b="0" i="0" u="none" kern="1200" dirty="0"/>
            <a:t> to </a:t>
          </a:r>
          <a:r>
            <a:rPr lang="cs-CZ" sz="2800" b="0" i="0" u="none" kern="1200" dirty="0" err="1"/>
            <a:t>which</a:t>
          </a:r>
          <a:r>
            <a:rPr lang="cs-CZ" sz="2800" b="0" i="0" u="none" kern="1200" dirty="0"/>
            <a:t> </a:t>
          </a:r>
          <a:r>
            <a:rPr lang="cs-CZ" sz="2800" b="0" i="0" u="none" kern="1200" dirty="0" err="1"/>
            <a:t>members</a:t>
          </a:r>
          <a:r>
            <a:rPr lang="cs-CZ" sz="2800" b="0" i="0" u="none" kern="1200" dirty="0"/>
            <a:t> </a:t>
          </a:r>
          <a:r>
            <a:rPr lang="cs-CZ" sz="2800" b="0" i="0" u="none" kern="1200" dirty="0" err="1"/>
            <a:t>of</a:t>
          </a:r>
          <a:r>
            <a:rPr lang="cs-CZ" sz="2800" b="0" i="0" u="none" kern="1200" dirty="0"/>
            <a:t> a society </a:t>
          </a:r>
          <a:r>
            <a:rPr lang="cs-CZ" sz="2800" b="0" i="0" u="none" kern="1200" dirty="0" err="1"/>
            <a:t>perceive</a:t>
          </a:r>
          <a:r>
            <a:rPr lang="cs-CZ" sz="2800" b="0" i="0" u="none" kern="1200" dirty="0"/>
            <a:t> a </a:t>
          </a:r>
          <a:r>
            <a:rPr lang="cs-CZ" sz="2800" b="0" i="0" u="none" kern="1200" dirty="0" err="1"/>
            <a:t>consistent</a:t>
          </a:r>
          <a:r>
            <a:rPr lang="cs-CZ" sz="2800" b="0" i="0" u="none" kern="1200" dirty="0"/>
            <a:t>, </a:t>
          </a:r>
          <a:r>
            <a:rPr lang="cs-CZ" sz="2800" b="0" i="0" u="none" kern="1200" dirty="0" err="1"/>
            <a:t>interconnected</a:t>
          </a:r>
          <a:r>
            <a:rPr lang="cs-CZ" sz="2800" b="0" i="0" u="none" kern="1200" dirty="0"/>
            <a:t> </a:t>
          </a:r>
          <a:r>
            <a:rPr lang="cs-CZ" sz="2800" b="0" i="0" u="none" kern="1200" dirty="0" err="1"/>
            <a:t>thread</a:t>
          </a:r>
          <a:r>
            <a:rPr lang="cs-CZ" sz="2800" b="0" i="0" u="none" kern="1200" dirty="0"/>
            <a:t> </a:t>
          </a:r>
          <a:r>
            <a:rPr lang="cs-CZ" sz="2800" b="0" i="0" u="none" kern="1200" dirty="0" err="1"/>
            <a:t>running</a:t>
          </a:r>
          <a:r>
            <a:rPr lang="cs-CZ" sz="2800" b="0" i="0" u="none" kern="1200" dirty="0"/>
            <a:t> </a:t>
          </a:r>
          <a:r>
            <a:rPr lang="cs-CZ" sz="2800" b="0" i="0" u="none" kern="1200" dirty="0" err="1"/>
            <a:t>through</a:t>
          </a:r>
          <a:r>
            <a:rPr lang="cs-CZ" sz="2800" b="0" i="0" u="none" kern="1200" dirty="0"/>
            <a:t> </a:t>
          </a:r>
          <a:r>
            <a:rPr lang="cs-CZ" sz="2800" b="0" i="0" u="none" kern="1200" dirty="0" err="1"/>
            <a:t>the</a:t>
          </a:r>
          <a:r>
            <a:rPr lang="cs-CZ" sz="2800" b="0" i="0" u="none" kern="1200" dirty="0"/>
            <a:t> past, </a:t>
          </a:r>
          <a:r>
            <a:rPr lang="cs-CZ" sz="2800" b="0" i="0" u="none" kern="1200" dirty="0" err="1"/>
            <a:t>present</a:t>
          </a:r>
          <a:r>
            <a:rPr lang="cs-CZ" sz="2800" b="0" i="0" u="none" kern="1200" dirty="0"/>
            <a:t>, and </a:t>
          </a:r>
          <a:r>
            <a:rPr lang="cs-CZ" sz="2800" b="0" i="0" u="none" kern="1200" dirty="0" err="1"/>
            <a:t>future</a:t>
          </a:r>
          <a:endParaRPr lang="en-US" sz="2800" kern="1200" dirty="0"/>
        </a:p>
      </dsp:txBody>
      <dsp:txXfrm>
        <a:off x="54373" y="478642"/>
        <a:ext cx="10406854" cy="1005094"/>
      </dsp:txXfrm>
    </dsp:sp>
    <dsp:sp modelId="{DF316E8C-1609-2C40-A7C6-BAF37CA0A605}">
      <dsp:nvSpPr>
        <dsp:cNvPr id="0" name=""/>
        <dsp:cNvSpPr/>
      </dsp:nvSpPr>
      <dsp:spPr>
        <a:xfrm>
          <a:off x="0" y="1618749"/>
          <a:ext cx="10515600"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i="0" u="none" kern="1200" dirty="0" err="1"/>
            <a:t>countries</a:t>
          </a:r>
          <a:r>
            <a:rPr lang="cs-CZ" sz="2800" b="0" i="0" u="none" kern="1200" dirty="0"/>
            <a:t> </a:t>
          </a:r>
          <a:r>
            <a:rPr lang="cs-CZ" sz="2800" b="0" i="0" u="none" kern="1200" dirty="0" err="1"/>
            <a:t>with</a:t>
          </a:r>
          <a:r>
            <a:rPr lang="cs-CZ" sz="2800" b="0" i="0" u="none" kern="1200" dirty="0"/>
            <a:t> a long-term </a:t>
          </a:r>
          <a:r>
            <a:rPr lang="cs-CZ" sz="2800" b="0" i="0" u="none" kern="1200" dirty="0" err="1"/>
            <a:t>orientation</a:t>
          </a:r>
          <a:r>
            <a:rPr lang="cs-CZ" sz="2800" b="0" i="0" u="none" kern="1200" dirty="0"/>
            <a:t> </a:t>
          </a:r>
          <a:r>
            <a:rPr lang="cs-CZ" sz="2800" b="0" i="0" u="none" kern="1200" dirty="0" err="1"/>
            <a:t>tend</a:t>
          </a:r>
          <a:r>
            <a:rPr lang="cs-CZ" sz="2800" b="0" i="0" u="none" kern="1200" dirty="0"/>
            <a:t> to </a:t>
          </a:r>
          <a:r>
            <a:rPr lang="cs-CZ" sz="2800" b="0" i="0" u="none" kern="1200" dirty="0" err="1"/>
            <a:t>be</a:t>
          </a:r>
          <a:r>
            <a:rPr lang="cs-CZ" sz="2800" b="0" i="0" u="none" kern="1200" dirty="0"/>
            <a:t> </a:t>
          </a:r>
          <a:r>
            <a:rPr lang="cs-CZ" sz="2800" b="0" i="0" u="none" kern="1200" dirty="0" err="1"/>
            <a:t>pragmatic</a:t>
          </a:r>
          <a:r>
            <a:rPr lang="cs-CZ" sz="2800" b="0" i="0" u="none" kern="1200" dirty="0"/>
            <a:t>, </a:t>
          </a:r>
          <a:r>
            <a:rPr lang="cs-CZ" sz="2800" b="0" i="0" u="none" kern="1200" dirty="0" err="1"/>
            <a:t>modest</a:t>
          </a:r>
          <a:r>
            <a:rPr lang="cs-CZ" sz="2800" b="0" i="0" u="none" kern="1200" dirty="0"/>
            <a:t>, and more </a:t>
          </a:r>
          <a:r>
            <a:rPr lang="cs-CZ" sz="2800" b="0" i="0" u="none" kern="1200" dirty="0" err="1"/>
            <a:t>thrifty</a:t>
          </a:r>
          <a:endParaRPr lang="en-US" sz="2800" kern="1200" dirty="0"/>
        </a:p>
      </dsp:txBody>
      <dsp:txXfrm>
        <a:off x="54373" y="1673122"/>
        <a:ext cx="10406854" cy="1005094"/>
      </dsp:txXfrm>
    </dsp:sp>
    <dsp:sp modelId="{EF06BA98-69A0-6B46-A9F0-52DAC79CC7B3}">
      <dsp:nvSpPr>
        <dsp:cNvPr id="0" name=""/>
        <dsp:cNvSpPr/>
      </dsp:nvSpPr>
      <dsp:spPr>
        <a:xfrm>
          <a:off x="0" y="2813229"/>
          <a:ext cx="10515600"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i="0" u="none" kern="1200" dirty="0"/>
            <a:t>in </a:t>
          </a:r>
          <a:r>
            <a:rPr lang="cs-CZ" sz="2800" b="0" i="0" u="none" kern="1200" dirty="0" err="1"/>
            <a:t>short</a:t>
          </a:r>
          <a:r>
            <a:rPr lang="cs-CZ" sz="2800" b="0" i="0" u="none" kern="1200" dirty="0"/>
            <a:t>-term </a:t>
          </a:r>
          <a:r>
            <a:rPr lang="cs-CZ" sz="2800" b="0" i="0" u="none" kern="1200" dirty="0" err="1"/>
            <a:t>oriented</a:t>
          </a:r>
          <a:r>
            <a:rPr lang="cs-CZ" sz="2800" b="0" i="0" u="none" kern="1200" dirty="0"/>
            <a:t> </a:t>
          </a:r>
          <a:r>
            <a:rPr lang="cs-CZ" sz="2800" b="0" i="0" u="none" kern="1200" dirty="0" err="1"/>
            <a:t>countries</a:t>
          </a:r>
          <a:r>
            <a:rPr lang="cs-CZ" sz="2800" b="0" i="0" u="none" kern="1200" dirty="0"/>
            <a:t>, </a:t>
          </a:r>
          <a:r>
            <a:rPr lang="cs-CZ" sz="2800" b="0" i="0" u="none" kern="1200" dirty="0" err="1"/>
            <a:t>people</a:t>
          </a:r>
          <a:r>
            <a:rPr lang="cs-CZ" sz="2800" b="0" i="0" u="none" kern="1200" dirty="0"/>
            <a:t> </a:t>
          </a:r>
          <a:r>
            <a:rPr lang="cs-CZ" sz="2800" b="0" i="0" u="none" kern="1200" dirty="0" err="1"/>
            <a:t>tend</a:t>
          </a:r>
          <a:r>
            <a:rPr lang="cs-CZ" sz="2800" b="0" i="0" u="none" kern="1200" dirty="0"/>
            <a:t> to place more </a:t>
          </a:r>
          <a:r>
            <a:rPr lang="cs-CZ" sz="2800" b="0" i="0" u="none" kern="1200" dirty="0" err="1"/>
            <a:t>emphasis</a:t>
          </a:r>
          <a:r>
            <a:rPr lang="cs-CZ" sz="2800" b="0" i="0" u="none" kern="1200" dirty="0"/>
            <a:t> on instant </a:t>
          </a:r>
          <a:r>
            <a:rPr lang="cs-CZ" sz="2800" b="0" i="0" u="none" kern="1200" dirty="0" err="1"/>
            <a:t>results</a:t>
          </a:r>
          <a:r>
            <a:rPr lang="cs-CZ" sz="2800" b="0" i="0" u="none" kern="1200" dirty="0"/>
            <a:t>, </a:t>
          </a:r>
          <a:r>
            <a:rPr lang="cs-CZ" sz="2800" b="0" i="0" u="none" kern="1200" dirty="0" err="1"/>
            <a:t>immediate</a:t>
          </a:r>
          <a:r>
            <a:rPr lang="cs-CZ" sz="2800" b="0" i="0" u="none" kern="1200" dirty="0"/>
            <a:t> </a:t>
          </a:r>
          <a:r>
            <a:rPr lang="cs-CZ" sz="2800" b="0" i="0" u="none" kern="1200" dirty="0" err="1"/>
            <a:t>gratification</a:t>
          </a:r>
          <a:endParaRPr lang="en-US" sz="2800" kern="1200" dirty="0"/>
        </a:p>
      </dsp:txBody>
      <dsp:txXfrm>
        <a:off x="54373" y="2867602"/>
        <a:ext cx="10406854" cy="100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D57DB-5235-7448-BC99-05FE5513DCC9}">
      <dsp:nvSpPr>
        <dsp:cNvPr id="0" name=""/>
        <dsp:cNvSpPr/>
      </dsp:nvSpPr>
      <dsp:spPr>
        <a:xfrm>
          <a:off x="0" y="8787"/>
          <a:ext cx="10515600"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err="1"/>
            <a:t>extent</a:t>
          </a:r>
          <a:r>
            <a:rPr lang="cs-CZ" sz="2500" kern="1200" dirty="0"/>
            <a:t> to </a:t>
          </a:r>
          <a:r>
            <a:rPr lang="cs-CZ" sz="2500" kern="1200" dirty="0" err="1"/>
            <a:t>which</a:t>
          </a:r>
          <a:r>
            <a:rPr lang="cs-CZ" sz="2500" kern="1200" dirty="0"/>
            <a:t> </a:t>
          </a:r>
          <a:r>
            <a:rPr lang="cs-CZ" sz="2500" kern="1200" dirty="0" err="1"/>
            <a:t>people</a:t>
          </a:r>
          <a:r>
            <a:rPr lang="cs-CZ" sz="2500" kern="1200" dirty="0"/>
            <a:t> </a:t>
          </a:r>
          <a:r>
            <a:rPr lang="cs-CZ" sz="2500" kern="1200" dirty="0" err="1"/>
            <a:t>try</a:t>
          </a:r>
          <a:r>
            <a:rPr lang="cs-CZ" sz="2500" kern="1200" dirty="0"/>
            <a:t> to </a:t>
          </a:r>
          <a:r>
            <a:rPr lang="cs-CZ" sz="2500" kern="1200" dirty="0" err="1"/>
            <a:t>control</a:t>
          </a:r>
          <a:r>
            <a:rPr lang="cs-CZ" sz="2500" kern="1200" dirty="0"/>
            <a:t> </a:t>
          </a:r>
          <a:r>
            <a:rPr lang="cs-CZ" sz="2500" kern="1200" dirty="0" err="1"/>
            <a:t>their</a:t>
          </a:r>
          <a:r>
            <a:rPr lang="cs-CZ" sz="2500" kern="1200" dirty="0"/>
            <a:t> </a:t>
          </a:r>
          <a:r>
            <a:rPr lang="cs-CZ" sz="2500" kern="1200" dirty="0" err="1"/>
            <a:t>desires</a:t>
          </a:r>
          <a:r>
            <a:rPr lang="cs-CZ" sz="2500" kern="1200" dirty="0"/>
            <a:t> and </a:t>
          </a:r>
          <a:r>
            <a:rPr lang="cs-CZ" sz="2500" kern="1200" dirty="0" err="1"/>
            <a:t>impulses</a:t>
          </a:r>
          <a:endParaRPr lang="en-US" sz="2500" kern="1200" dirty="0"/>
        </a:p>
      </dsp:txBody>
      <dsp:txXfrm>
        <a:off x="68176" y="76963"/>
        <a:ext cx="10379248" cy="1260235"/>
      </dsp:txXfrm>
    </dsp:sp>
    <dsp:sp modelId="{0FF81ABB-A59F-8940-B392-2AA968678A96}">
      <dsp:nvSpPr>
        <dsp:cNvPr id="0" name=""/>
        <dsp:cNvSpPr/>
      </dsp:nvSpPr>
      <dsp:spPr>
        <a:xfrm>
          <a:off x="0" y="1477375"/>
          <a:ext cx="10515600"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i="0" u="none" kern="1200" dirty="0" err="1"/>
            <a:t>countries</a:t>
          </a:r>
          <a:r>
            <a:rPr lang="cs-CZ" sz="2500" b="0" i="0" u="none" kern="1200" dirty="0"/>
            <a:t> </a:t>
          </a:r>
          <a:r>
            <a:rPr lang="cs-CZ" sz="2500" b="0" i="0" u="none" kern="1200" dirty="0" err="1"/>
            <a:t>with</a:t>
          </a:r>
          <a:r>
            <a:rPr lang="cs-CZ" sz="2500" b="0" i="0" u="none" kern="1200" dirty="0"/>
            <a:t> a </a:t>
          </a:r>
          <a:r>
            <a:rPr lang="cs-CZ" sz="2500" b="0" i="0" u="none" kern="1200" dirty="0" err="1"/>
            <a:t>high</a:t>
          </a:r>
          <a:r>
            <a:rPr lang="cs-CZ" sz="2500" b="0" i="0" u="none" kern="1200" dirty="0"/>
            <a:t> IVR </a:t>
          </a:r>
          <a:r>
            <a:rPr lang="cs-CZ" sz="2500" b="0" i="0" u="none" kern="1200" dirty="0" err="1"/>
            <a:t>score</a:t>
          </a:r>
          <a:r>
            <a:rPr lang="cs-CZ" sz="2500" b="0" i="0" u="none" kern="1200" dirty="0"/>
            <a:t> </a:t>
          </a:r>
          <a:r>
            <a:rPr lang="cs-CZ" sz="2500" b="0" i="0" u="none" kern="1200" dirty="0" err="1"/>
            <a:t>allow</a:t>
          </a:r>
          <a:r>
            <a:rPr lang="cs-CZ" sz="2500" b="0" i="0" u="none" kern="1200" dirty="0"/>
            <a:t> </a:t>
          </a:r>
          <a:r>
            <a:rPr lang="cs-CZ" sz="2500" b="0" i="0" u="none" kern="1200" dirty="0" err="1"/>
            <a:t>or</a:t>
          </a:r>
          <a:r>
            <a:rPr lang="cs-CZ" sz="2500" b="0" i="0" u="none" kern="1200" dirty="0"/>
            <a:t> </a:t>
          </a:r>
          <a:r>
            <a:rPr lang="cs-CZ" sz="2500" b="0" i="0" u="none" kern="1200" dirty="0" err="1"/>
            <a:t>encourage</a:t>
          </a:r>
          <a:r>
            <a:rPr lang="cs-CZ" sz="2500" b="0" i="0" u="none" kern="1200" dirty="0"/>
            <a:t> </a:t>
          </a:r>
          <a:r>
            <a:rPr lang="cs-CZ" sz="2500" b="0" i="0" u="none" kern="1200" dirty="0" err="1"/>
            <a:t>relatively</a:t>
          </a:r>
          <a:r>
            <a:rPr lang="cs-CZ" sz="2500" b="0" i="0" u="none" kern="1200" dirty="0"/>
            <a:t> free </a:t>
          </a:r>
          <a:r>
            <a:rPr lang="cs-CZ" sz="2500" b="0" i="0" u="none" kern="1200" dirty="0" err="1"/>
            <a:t>gratification</a:t>
          </a:r>
          <a:r>
            <a:rPr lang="cs-CZ" sz="2500" b="0" i="0" u="none" kern="1200" dirty="0"/>
            <a:t> </a:t>
          </a:r>
          <a:r>
            <a:rPr lang="cs-CZ" sz="2500" b="0" i="0" u="none" kern="1200" dirty="0" err="1"/>
            <a:t>of</a:t>
          </a:r>
          <a:r>
            <a:rPr lang="cs-CZ" sz="2500" b="0" i="0" u="none" kern="1200" dirty="0"/>
            <a:t> </a:t>
          </a:r>
          <a:r>
            <a:rPr lang="cs-CZ" sz="2500" b="0" i="0" u="none" kern="1200" dirty="0" err="1"/>
            <a:t>people's</a:t>
          </a:r>
          <a:r>
            <a:rPr lang="cs-CZ" sz="2500" b="0" i="0" u="none" kern="1200" dirty="0"/>
            <a:t> </a:t>
          </a:r>
          <a:r>
            <a:rPr lang="cs-CZ" sz="2500" b="0" i="0" u="none" kern="1200" dirty="0" err="1"/>
            <a:t>own</a:t>
          </a:r>
          <a:r>
            <a:rPr lang="cs-CZ" sz="2500" b="0" i="0" u="none" kern="1200" dirty="0"/>
            <a:t> </a:t>
          </a:r>
          <a:r>
            <a:rPr lang="cs-CZ" sz="2500" b="0" i="0" u="none" kern="1200" dirty="0" err="1"/>
            <a:t>drives</a:t>
          </a:r>
          <a:r>
            <a:rPr lang="cs-CZ" sz="2500" b="0" i="0" u="none" kern="1200" dirty="0"/>
            <a:t> and </a:t>
          </a:r>
          <a:r>
            <a:rPr lang="cs-CZ" sz="2500" b="0" i="0" u="none" kern="1200" dirty="0" err="1"/>
            <a:t>emotions</a:t>
          </a:r>
          <a:r>
            <a:rPr lang="cs-CZ" sz="2500" b="0" i="0" u="none" kern="1200" dirty="0"/>
            <a:t>, such as </a:t>
          </a:r>
          <a:r>
            <a:rPr lang="cs-CZ" sz="2500" b="0" i="0" u="none" kern="1200" dirty="0" err="1"/>
            <a:t>enjoying</a:t>
          </a:r>
          <a:r>
            <a:rPr lang="cs-CZ" sz="2500" b="0" i="0" u="none" kern="1200" dirty="0"/>
            <a:t> </a:t>
          </a:r>
          <a:r>
            <a:rPr lang="cs-CZ" sz="2500" b="0" i="0" u="none" kern="1200" dirty="0" err="1"/>
            <a:t>life</a:t>
          </a:r>
          <a:r>
            <a:rPr lang="cs-CZ" sz="2500" b="0" i="0" u="none" kern="1200" dirty="0"/>
            <a:t> and </a:t>
          </a:r>
          <a:r>
            <a:rPr lang="cs-CZ" sz="2500" b="0" i="0" u="none" kern="1200" dirty="0" err="1"/>
            <a:t>having</a:t>
          </a:r>
          <a:r>
            <a:rPr lang="cs-CZ" sz="2500" b="0" i="0" u="none" kern="1200" dirty="0"/>
            <a:t> </a:t>
          </a:r>
          <a:r>
            <a:rPr lang="cs-CZ" sz="2500" b="0" i="0" u="none" kern="1200" dirty="0" err="1"/>
            <a:t>fun</a:t>
          </a:r>
          <a:endParaRPr lang="en-US" sz="2500" kern="1200" dirty="0"/>
        </a:p>
      </dsp:txBody>
      <dsp:txXfrm>
        <a:off x="68176" y="1545551"/>
        <a:ext cx="10379248" cy="1260235"/>
      </dsp:txXfrm>
    </dsp:sp>
    <dsp:sp modelId="{DCC29996-D8CE-5A41-A102-BFA932BA28FA}">
      <dsp:nvSpPr>
        <dsp:cNvPr id="0" name=""/>
        <dsp:cNvSpPr/>
      </dsp:nvSpPr>
      <dsp:spPr>
        <a:xfrm>
          <a:off x="0" y="2945962"/>
          <a:ext cx="10515600" cy="13965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0" i="0" u="none" kern="1200" dirty="0"/>
            <a:t>in a society </a:t>
          </a:r>
          <a:r>
            <a:rPr lang="cs-CZ" sz="2500" b="0" i="0" u="none" kern="1200" dirty="0" err="1"/>
            <a:t>with</a:t>
          </a:r>
          <a:r>
            <a:rPr lang="cs-CZ" sz="2500" b="0" i="0" u="none" kern="1200" dirty="0"/>
            <a:t> a </a:t>
          </a:r>
          <a:r>
            <a:rPr lang="cs-CZ" sz="2500" b="0" i="0" u="none" kern="1200" dirty="0" err="1"/>
            <a:t>low</a:t>
          </a:r>
          <a:r>
            <a:rPr lang="cs-CZ" sz="2500" b="0" i="0" u="none" kern="1200" dirty="0"/>
            <a:t> IVR </a:t>
          </a:r>
          <a:r>
            <a:rPr lang="cs-CZ" sz="2500" b="0" i="0" u="none" kern="1200" dirty="0" err="1"/>
            <a:t>score</a:t>
          </a:r>
          <a:r>
            <a:rPr lang="cs-CZ" sz="2500" b="0" i="0" u="none" kern="1200" dirty="0"/>
            <a:t>, </a:t>
          </a:r>
          <a:r>
            <a:rPr lang="cs-CZ" sz="2500" b="0" i="0" u="none" kern="1200" dirty="0" err="1"/>
            <a:t>there</a:t>
          </a:r>
          <a:r>
            <a:rPr lang="cs-CZ" sz="2500" b="0" i="0" u="none" kern="1200" dirty="0"/>
            <a:t> </a:t>
          </a:r>
          <a:r>
            <a:rPr lang="cs-CZ" sz="2500" b="0" i="0" u="none" kern="1200" dirty="0" err="1"/>
            <a:t>is</a:t>
          </a:r>
          <a:r>
            <a:rPr lang="cs-CZ" sz="2500" b="0" i="0" u="none" kern="1200" dirty="0"/>
            <a:t> more </a:t>
          </a:r>
          <a:r>
            <a:rPr lang="cs-CZ" sz="2500" b="0" i="0" u="none" kern="1200" dirty="0" err="1"/>
            <a:t>emphasis</a:t>
          </a:r>
          <a:r>
            <a:rPr lang="cs-CZ" sz="2500" b="0" i="0" u="none" kern="1200" dirty="0"/>
            <a:t> on </a:t>
          </a:r>
          <a:r>
            <a:rPr lang="cs-CZ" sz="2500" b="0" i="0" u="none" kern="1200" dirty="0" err="1"/>
            <a:t>suppressing</a:t>
          </a:r>
          <a:r>
            <a:rPr lang="cs-CZ" sz="2500" b="0" i="0" u="none" kern="1200" dirty="0"/>
            <a:t> </a:t>
          </a:r>
          <a:r>
            <a:rPr lang="cs-CZ" sz="2500" b="0" i="0" u="none" kern="1200" dirty="0" err="1"/>
            <a:t>gratification</a:t>
          </a:r>
          <a:r>
            <a:rPr lang="cs-CZ" sz="2500" b="0" i="0" u="none" kern="1200" dirty="0"/>
            <a:t> and more </a:t>
          </a:r>
          <a:r>
            <a:rPr lang="cs-CZ" sz="2500" b="0" i="0" u="none" kern="1200" dirty="0" err="1"/>
            <a:t>regulation</a:t>
          </a:r>
          <a:r>
            <a:rPr lang="cs-CZ" sz="2500" b="0" i="0" u="none" kern="1200" dirty="0"/>
            <a:t> </a:t>
          </a:r>
          <a:r>
            <a:rPr lang="cs-CZ" sz="2500" b="0" i="0" u="none" kern="1200" dirty="0" err="1"/>
            <a:t>of</a:t>
          </a:r>
          <a:r>
            <a:rPr lang="cs-CZ" sz="2500" b="0" i="0" u="none" kern="1200" dirty="0"/>
            <a:t> </a:t>
          </a:r>
          <a:r>
            <a:rPr lang="cs-CZ" sz="2500" b="0" i="0" u="none" kern="1200" dirty="0" err="1"/>
            <a:t>people's</a:t>
          </a:r>
          <a:r>
            <a:rPr lang="cs-CZ" sz="2500" b="0" i="0" u="none" kern="1200" dirty="0"/>
            <a:t> </a:t>
          </a:r>
          <a:r>
            <a:rPr lang="cs-CZ" sz="2500" b="0" i="0" u="none" kern="1200" dirty="0" err="1"/>
            <a:t>conduct</a:t>
          </a:r>
          <a:r>
            <a:rPr lang="cs-CZ" sz="2500" b="0" i="0" u="none" kern="1200" dirty="0"/>
            <a:t> and </a:t>
          </a:r>
          <a:r>
            <a:rPr lang="cs-CZ" sz="2500" b="0" i="0" u="none" kern="1200" dirty="0" err="1"/>
            <a:t>behavior</a:t>
          </a:r>
          <a:r>
            <a:rPr lang="cs-CZ" sz="2500" b="0" i="0" u="none" kern="1200" dirty="0"/>
            <a:t>, and </a:t>
          </a:r>
          <a:r>
            <a:rPr lang="cs-CZ" sz="2500" b="0" i="0" u="none" kern="1200" dirty="0" err="1"/>
            <a:t>there</a:t>
          </a:r>
          <a:r>
            <a:rPr lang="cs-CZ" sz="2500" b="0" i="0" u="none" kern="1200" dirty="0"/>
            <a:t> are </a:t>
          </a:r>
          <a:r>
            <a:rPr lang="cs-CZ" sz="2500" b="0" i="0" u="none" kern="1200" dirty="0" err="1"/>
            <a:t>stricter</a:t>
          </a:r>
          <a:r>
            <a:rPr lang="cs-CZ" sz="2500" b="0" i="0" u="none" kern="1200" dirty="0"/>
            <a:t> </a:t>
          </a:r>
          <a:r>
            <a:rPr lang="cs-CZ" sz="2500" b="0" i="0" u="none" kern="1200" dirty="0" err="1"/>
            <a:t>social</a:t>
          </a:r>
          <a:r>
            <a:rPr lang="cs-CZ" sz="2500" b="0" i="0" u="none" kern="1200" dirty="0"/>
            <a:t> </a:t>
          </a:r>
          <a:r>
            <a:rPr lang="cs-CZ" sz="2500" b="0" i="0" u="none" kern="1200" dirty="0" err="1"/>
            <a:t>norms</a:t>
          </a:r>
          <a:endParaRPr lang="en-US" sz="2500" kern="1200" dirty="0"/>
        </a:p>
      </dsp:txBody>
      <dsp:txXfrm>
        <a:off x="68176" y="3014138"/>
        <a:ext cx="10379248" cy="1260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45F4C-D4C2-7C41-9D92-0A62C7A40C2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6D8183A-DBE0-0042-AB21-09B05C5F3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0F82D3F-A107-D344-8F19-02D5D49344CE}"/>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ED589727-8806-DE4B-9464-A5122765CEC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44EC75-254C-0A45-8288-9B7604C4457B}"/>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80329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11743-6C6F-B343-BB87-B611E4DC2E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9B86C32-38D7-4E4A-90C3-DCC377AA1CF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360457-33EA-7D47-A273-D09FDFF85C49}"/>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496A81CF-181C-D743-AA21-7195E0613A0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93C8EA0-C478-974F-8BF6-78AC4B966154}"/>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40162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97C1F2E-AAF0-284E-B70D-10227E5E705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DF9AC3D-58BB-744E-9694-E0AE04827AB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01BE0C-3209-934F-81F5-72F84F870CB2}"/>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8417EB16-EC86-0A44-9886-DABAD2B4D3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929DCBF-6206-414E-AE7E-B47EC058CE13}"/>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6054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ADEA11-8808-F848-AFB8-8262B584AB6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52A1DA1-8611-4340-915A-D69C4166929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C333AC-4737-4A42-BB7D-B500DDDF5F19}"/>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BD95DFE8-0FDC-664A-AA32-24D45647A18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D79109-ACEF-864B-A29A-5FAB9715B593}"/>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94183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907E85-6E53-C146-8A98-32557C0D5AB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34AA161-7711-8A4D-ADEB-027D80F285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ED585DC-B833-9A4E-BB89-EC7523758A08}"/>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5FB04865-833B-534F-91CF-A1955853E5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7BEDF8-0BAA-364B-AC94-32788F20707E}"/>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39684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D22794-1798-114F-99D5-5F7A2E78B9C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3F14146-A077-D047-8075-218DA521E52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F5DE398-C73B-2448-8CAA-932B6C0FC0D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425F65F-AF4B-5B45-8033-C3B8530A1E2C}"/>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6" name="Zástupný symbol pro zápatí 5">
            <a:extLst>
              <a:ext uri="{FF2B5EF4-FFF2-40B4-BE49-F238E27FC236}">
                <a16:creationId xmlns:a16="http://schemas.microsoft.com/office/drawing/2014/main" id="{6978113B-C95C-F749-AE55-1974C2FC4DE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62612A4-C0A6-AA47-A498-F80DD882AB53}"/>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338811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6F336-FDE9-B54E-B4EE-9428DBAEEAB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E4F93F4-0668-2649-83E5-A4BBFFCF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7637E5C-8C6F-C947-993B-CF53736B7A8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3EAFE61-A3E3-9749-9ECD-AFC8BDBE5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5EA2361-57F9-264F-A85D-40AAAF3EFF8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DF1A268-1770-0D45-A528-4B48D23B7981}"/>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8" name="Zástupný symbol pro zápatí 7">
            <a:extLst>
              <a:ext uri="{FF2B5EF4-FFF2-40B4-BE49-F238E27FC236}">
                <a16:creationId xmlns:a16="http://schemas.microsoft.com/office/drawing/2014/main" id="{406F283E-AEC1-2B4F-B53B-69E6FB11D17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208071E-CBAB-874E-86F3-45203B9E6343}"/>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86351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A7D6F-3468-5045-8C99-0D969F8773F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701AB7E-7511-794A-8423-234E8E771F2A}"/>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4" name="Zástupný symbol pro zápatí 3">
            <a:extLst>
              <a:ext uri="{FF2B5EF4-FFF2-40B4-BE49-F238E27FC236}">
                <a16:creationId xmlns:a16="http://schemas.microsoft.com/office/drawing/2014/main" id="{9A2179E7-662B-9648-AAA0-49317FE9D7E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0219380-EBE5-3749-9539-D7DF8321DF73}"/>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277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39E7E1E-60D6-7A41-886E-5BFE0DE74198}"/>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3" name="Zástupný symbol pro zápatí 2">
            <a:extLst>
              <a:ext uri="{FF2B5EF4-FFF2-40B4-BE49-F238E27FC236}">
                <a16:creationId xmlns:a16="http://schemas.microsoft.com/office/drawing/2014/main" id="{60334CE5-A6E3-3540-8494-AF67B5C0289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588E6A0-4018-A648-890D-BD61CC9ACE0C}"/>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368339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C05E3-7EF2-E84D-BDC1-5B33FCE76FA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41CD1CA-72CE-A84E-AA28-55204DFBC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CCACE01-D22B-1140-9262-D701DE7B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644F71A-94DF-0A44-915A-A5558D86F216}"/>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6" name="Zástupný symbol pro zápatí 5">
            <a:extLst>
              <a:ext uri="{FF2B5EF4-FFF2-40B4-BE49-F238E27FC236}">
                <a16:creationId xmlns:a16="http://schemas.microsoft.com/office/drawing/2014/main" id="{80A01620-5EF8-BB4E-8AD0-0920F4FB3C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3B0BC47-EF56-2D4C-BDF8-F72B476623F4}"/>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102491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32D7E9-4E4B-CF49-8B26-1E49588A5A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07D6A2B-B1B9-244C-A239-3EE85040F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058F65F-F474-8A48-B41C-142B44D64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12B53A6-2B50-CA4F-9A0B-E614508C2BD2}"/>
              </a:ext>
            </a:extLst>
          </p:cNvPr>
          <p:cNvSpPr>
            <a:spLocks noGrp="1"/>
          </p:cNvSpPr>
          <p:nvPr>
            <p:ph type="dt" sz="half" idx="10"/>
          </p:nvPr>
        </p:nvSpPr>
        <p:spPr/>
        <p:txBody>
          <a:bodyPr/>
          <a:lstStyle/>
          <a:p>
            <a:fld id="{D764ACCC-EDC2-5E46-B879-0CE483C5801C}" type="datetimeFigureOut">
              <a:rPr lang="cs-CZ" smtClean="0"/>
              <a:t>14.11.2024</a:t>
            </a:fld>
            <a:endParaRPr lang="cs-CZ"/>
          </a:p>
        </p:txBody>
      </p:sp>
      <p:sp>
        <p:nvSpPr>
          <p:cNvPr id="6" name="Zástupný symbol pro zápatí 5">
            <a:extLst>
              <a:ext uri="{FF2B5EF4-FFF2-40B4-BE49-F238E27FC236}">
                <a16:creationId xmlns:a16="http://schemas.microsoft.com/office/drawing/2014/main" id="{1DBB0BB3-F13A-0949-B267-E4766752443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B7EE467-22D0-514B-B6B5-100812C64ABF}"/>
              </a:ext>
            </a:extLst>
          </p:cNvPr>
          <p:cNvSpPr>
            <a:spLocks noGrp="1"/>
          </p:cNvSpPr>
          <p:nvPr>
            <p:ph type="sldNum" sz="quarter" idx="12"/>
          </p:nvPr>
        </p:nvSpPr>
        <p:spPr/>
        <p:txBody>
          <a:bodyPr/>
          <a:lstStyle/>
          <a:p>
            <a:fld id="{6EFD492E-D04F-FD42-903A-73FBFFD66DF4}" type="slidenum">
              <a:rPr lang="cs-CZ" smtClean="0"/>
              <a:t>‹#›</a:t>
            </a:fld>
            <a:endParaRPr lang="cs-CZ"/>
          </a:p>
        </p:txBody>
      </p:sp>
    </p:spTree>
    <p:extLst>
      <p:ext uri="{BB962C8B-B14F-4D97-AF65-F5344CB8AC3E}">
        <p14:creationId xmlns:p14="http://schemas.microsoft.com/office/powerpoint/2010/main" val="320727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5528B1A-F7DB-F34B-BBBE-2418F759C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BE7A45E-C41D-E84E-ACC4-BE2330847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2CEA795-2610-4B45-B44A-09CAFF8B7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ACCC-EDC2-5E46-B879-0CE483C5801C}" type="datetimeFigureOut">
              <a:rPr lang="cs-CZ" smtClean="0"/>
              <a:t>14.11.2024</a:t>
            </a:fld>
            <a:endParaRPr lang="cs-CZ"/>
          </a:p>
        </p:txBody>
      </p:sp>
      <p:sp>
        <p:nvSpPr>
          <p:cNvPr id="5" name="Zástupný symbol pro zápatí 4">
            <a:extLst>
              <a:ext uri="{FF2B5EF4-FFF2-40B4-BE49-F238E27FC236}">
                <a16:creationId xmlns:a16="http://schemas.microsoft.com/office/drawing/2014/main" id="{3ECEC1FC-97C7-834D-9719-01DD4E466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AE7977-7057-D84A-B78A-157ACF884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D492E-D04F-FD42-903A-73FBFFD66DF4}" type="slidenum">
              <a:rPr lang="cs-CZ" smtClean="0"/>
              <a:t>‹#›</a:t>
            </a:fld>
            <a:endParaRPr lang="cs-CZ"/>
          </a:p>
        </p:txBody>
      </p:sp>
    </p:spTree>
    <p:extLst>
      <p:ext uri="{BB962C8B-B14F-4D97-AF65-F5344CB8AC3E}">
        <p14:creationId xmlns:p14="http://schemas.microsoft.com/office/powerpoint/2010/main" val="188336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US" sz="7200" dirty="0"/>
              <a:t>Intercultural marketing</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3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Intercultural aspects of nonverbal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7"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7407" y="3225339"/>
            <a:ext cx="11000233" cy="2981152"/>
          </a:xfrm>
        </p:spPr>
        <p:txBody>
          <a:bodyPr anchor="ctr">
            <a:normAutofit/>
          </a:bodyPr>
          <a:lstStyle/>
          <a:p>
            <a:pPr marL="0" indent="0">
              <a:buNone/>
            </a:pPr>
            <a:endParaRPr lang="cs-CZ" sz="2000" dirty="0"/>
          </a:p>
          <a:p>
            <a:r>
              <a:rPr lang="cs-CZ" sz="2000" dirty="0" err="1"/>
              <a:t>some</a:t>
            </a:r>
            <a:r>
              <a:rPr lang="cs-CZ" sz="2000" dirty="0"/>
              <a:t> </a:t>
            </a:r>
            <a:r>
              <a:rPr lang="cs-CZ" sz="2000" dirty="0" err="1"/>
              <a:t>gestures</a:t>
            </a:r>
            <a:r>
              <a:rPr lang="cs-CZ" sz="2000" dirty="0"/>
              <a:t> are universal </a:t>
            </a:r>
            <a:r>
              <a:rPr lang="cs-CZ" sz="2000" dirty="0" err="1"/>
              <a:t>across</a:t>
            </a:r>
            <a:r>
              <a:rPr lang="cs-CZ" sz="2000" dirty="0"/>
              <a:t> </a:t>
            </a:r>
            <a:r>
              <a:rPr lang="cs-CZ" sz="2000" dirty="0" err="1"/>
              <a:t>cultures</a:t>
            </a:r>
            <a:r>
              <a:rPr lang="cs-CZ" sz="2000" dirty="0"/>
              <a:t> – </a:t>
            </a:r>
            <a:r>
              <a:rPr lang="cs-CZ" sz="2000" dirty="0" err="1"/>
              <a:t>pointing</a:t>
            </a:r>
            <a:r>
              <a:rPr lang="cs-CZ" sz="2000" dirty="0"/>
              <a:t>, </a:t>
            </a:r>
            <a:r>
              <a:rPr lang="cs-CZ" sz="2000" dirty="0" err="1"/>
              <a:t>shrugging</a:t>
            </a:r>
            <a:r>
              <a:rPr lang="cs-CZ" sz="2000" dirty="0"/>
              <a:t>, </a:t>
            </a:r>
            <a:r>
              <a:rPr lang="cs-CZ" sz="2000" dirty="0" err="1"/>
              <a:t>head</a:t>
            </a:r>
            <a:r>
              <a:rPr lang="cs-CZ" sz="2000" dirty="0"/>
              <a:t>-nod, </a:t>
            </a:r>
            <a:r>
              <a:rPr lang="cs-CZ" sz="2000" dirty="0" err="1"/>
              <a:t>clap</a:t>
            </a:r>
            <a:r>
              <a:rPr lang="cs-CZ" sz="2000" dirty="0"/>
              <a:t>, </a:t>
            </a:r>
            <a:r>
              <a:rPr lang="cs-CZ" sz="2000" dirty="0" err="1"/>
              <a:t>backon</a:t>
            </a:r>
            <a:r>
              <a:rPr lang="cs-CZ" sz="2000" dirty="0"/>
              <a:t>, </a:t>
            </a:r>
            <a:r>
              <a:rPr lang="cs-CZ" sz="2000" dirty="0" err="1"/>
              <a:t>wave</a:t>
            </a:r>
            <a:r>
              <a:rPr lang="cs-CZ" sz="2000" dirty="0"/>
              <a:t>, </a:t>
            </a:r>
            <a:r>
              <a:rPr lang="cs-CZ" sz="2000" dirty="0" err="1"/>
              <a:t>halt</a:t>
            </a:r>
            <a:r>
              <a:rPr lang="cs-CZ" sz="2000" dirty="0"/>
              <a:t> sign, </a:t>
            </a:r>
            <a:r>
              <a:rPr lang="cs-CZ" sz="2000" dirty="0" err="1"/>
              <a:t>tap</a:t>
            </a:r>
            <a:r>
              <a:rPr lang="cs-CZ" sz="2000" dirty="0"/>
              <a:t> on </a:t>
            </a:r>
            <a:r>
              <a:rPr lang="cs-CZ" sz="2000" dirty="0" err="1"/>
              <a:t>the</a:t>
            </a:r>
            <a:r>
              <a:rPr lang="cs-CZ" sz="2000" dirty="0"/>
              <a:t> </a:t>
            </a:r>
            <a:r>
              <a:rPr lang="cs-CZ" sz="2000" dirty="0" err="1"/>
              <a:t>back</a:t>
            </a:r>
            <a:r>
              <a:rPr lang="cs-CZ" sz="2000" dirty="0"/>
              <a:t>, </a:t>
            </a:r>
            <a:r>
              <a:rPr lang="cs-CZ" sz="2000" dirty="0" err="1"/>
              <a:t>thumbs</a:t>
            </a:r>
            <a:r>
              <a:rPr lang="cs-CZ" sz="2000" dirty="0"/>
              <a:t> </a:t>
            </a:r>
            <a:r>
              <a:rPr lang="cs-CZ" sz="2000" dirty="0" err="1"/>
              <a:t>down</a:t>
            </a:r>
            <a:r>
              <a:rPr lang="cs-CZ" sz="2000" dirty="0"/>
              <a:t>, </a:t>
            </a:r>
            <a:r>
              <a:rPr lang="cs-CZ" sz="2000" dirty="0" err="1"/>
              <a:t>female</a:t>
            </a:r>
            <a:r>
              <a:rPr lang="cs-CZ" sz="2000" dirty="0"/>
              <a:t> body </a:t>
            </a:r>
            <a:r>
              <a:rPr lang="cs-CZ" sz="2000" dirty="0" err="1"/>
              <a:t>gesture</a:t>
            </a:r>
            <a:r>
              <a:rPr lang="cs-CZ" sz="2000" dirty="0"/>
              <a:t>. </a:t>
            </a:r>
          </a:p>
          <a:p>
            <a:r>
              <a:rPr lang="cs-CZ" sz="2000" i="1" dirty="0" err="1"/>
              <a:t>come</a:t>
            </a:r>
            <a:r>
              <a:rPr lang="cs-CZ" sz="2000" i="1" dirty="0"/>
              <a:t> to </a:t>
            </a:r>
            <a:r>
              <a:rPr lang="cs-CZ" sz="2000" i="1" dirty="0" err="1"/>
              <a:t>me</a:t>
            </a:r>
            <a:r>
              <a:rPr lang="cs-CZ" sz="2000" dirty="0"/>
              <a:t> </a:t>
            </a:r>
            <a:r>
              <a:rPr lang="cs-CZ" sz="2000" dirty="0" err="1"/>
              <a:t>gesture</a:t>
            </a:r>
            <a:r>
              <a:rPr lang="cs-CZ" sz="2000" dirty="0"/>
              <a:t> </a:t>
            </a:r>
            <a:r>
              <a:rPr lang="cs-CZ" sz="2000" dirty="0" err="1"/>
              <a:t>is</a:t>
            </a:r>
            <a:r>
              <a:rPr lang="cs-CZ" sz="2000" dirty="0"/>
              <a:t> </a:t>
            </a:r>
            <a:r>
              <a:rPr lang="cs-CZ" sz="2000" dirty="0" err="1"/>
              <a:t>also</a:t>
            </a:r>
            <a:r>
              <a:rPr lang="cs-CZ" sz="2000" dirty="0"/>
              <a:t> </a:t>
            </a:r>
            <a:r>
              <a:rPr lang="cs-CZ" sz="2000" dirty="0" err="1"/>
              <a:t>considered</a:t>
            </a:r>
            <a:r>
              <a:rPr lang="cs-CZ" sz="2000" dirty="0"/>
              <a:t> universal; </a:t>
            </a:r>
            <a:r>
              <a:rPr lang="cs-CZ" sz="2000" dirty="0" err="1"/>
              <a:t>Some</a:t>
            </a:r>
            <a:r>
              <a:rPr lang="cs-CZ" sz="2000" dirty="0"/>
              <a:t> </a:t>
            </a:r>
            <a:r>
              <a:rPr lang="cs-CZ" sz="2000" dirty="0" err="1"/>
              <a:t>gestures</a:t>
            </a:r>
            <a:r>
              <a:rPr lang="cs-CZ" sz="2000" dirty="0"/>
              <a:t> are </a:t>
            </a:r>
            <a:r>
              <a:rPr lang="cs-CZ" sz="2000" dirty="0" err="1"/>
              <a:t>considered</a:t>
            </a:r>
            <a:r>
              <a:rPr lang="cs-CZ" sz="2000" dirty="0"/>
              <a:t> </a:t>
            </a:r>
            <a:r>
              <a:rPr lang="cs-CZ" sz="2000" dirty="0" err="1"/>
              <a:t>inborn</a:t>
            </a:r>
            <a:r>
              <a:rPr lang="cs-CZ" sz="2000" dirty="0"/>
              <a:t> (</a:t>
            </a:r>
            <a:r>
              <a:rPr lang="cs-CZ" sz="2000" dirty="0" err="1"/>
              <a:t>shrugging</a:t>
            </a:r>
            <a:r>
              <a:rPr lang="cs-CZ" sz="2000" dirty="0"/>
              <a:t>).</a:t>
            </a:r>
          </a:p>
          <a:p>
            <a:pPr marL="0" indent="0">
              <a:buNone/>
            </a:pPr>
            <a:endParaRPr lang="cs-CZ" sz="2000" dirty="0"/>
          </a:p>
          <a:p>
            <a:pPr marL="0" indent="0">
              <a:buNone/>
            </a:pPr>
            <a:r>
              <a:rPr lang="cs-CZ" sz="2000" baseline="30000" dirty="0"/>
              <a:t> </a:t>
            </a:r>
          </a:p>
        </p:txBody>
      </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09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Intercultural aspects of nonverbal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5"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7407" y="3225339"/>
            <a:ext cx="11000233" cy="2981152"/>
          </a:xfrm>
        </p:spPr>
        <p:txBody>
          <a:bodyPr anchor="ctr">
            <a:normAutofit/>
          </a:bodyPr>
          <a:lstStyle/>
          <a:p>
            <a:pPr marL="0" indent="0">
              <a:buNone/>
            </a:pPr>
            <a:endParaRPr lang="cs-CZ" sz="2400" dirty="0"/>
          </a:p>
          <a:p>
            <a:r>
              <a:rPr lang="cs-CZ" sz="2400" dirty="0" err="1"/>
              <a:t>several</a:t>
            </a:r>
            <a:r>
              <a:rPr lang="cs-CZ" sz="2400" dirty="0"/>
              <a:t> </a:t>
            </a:r>
            <a:r>
              <a:rPr lang="cs-CZ" sz="2400" dirty="0" err="1"/>
              <a:t>areas</a:t>
            </a:r>
            <a:r>
              <a:rPr lang="cs-CZ" sz="2400" dirty="0"/>
              <a:t> </a:t>
            </a:r>
            <a:r>
              <a:rPr lang="cs-CZ" sz="2400" dirty="0" err="1"/>
              <a:t>of</a:t>
            </a:r>
            <a:r>
              <a:rPr lang="cs-CZ" sz="2400" dirty="0"/>
              <a:t> </a:t>
            </a:r>
            <a:r>
              <a:rPr lang="cs-CZ" sz="2400" dirty="0" err="1"/>
              <a:t>nonverbal</a:t>
            </a:r>
            <a:r>
              <a:rPr lang="cs-CZ" sz="2400" dirty="0"/>
              <a:t> </a:t>
            </a:r>
            <a:r>
              <a:rPr lang="cs-CZ" sz="2400" dirty="0" err="1"/>
              <a:t>communication</a:t>
            </a:r>
            <a:r>
              <a:rPr lang="cs-CZ" sz="2400" dirty="0"/>
              <a:t> are </a:t>
            </a:r>
            <a:r>
              <a:rPr lang="cs-CZ" sz="2400" dirty="0" err="1"/>
              <a:t>directly</a:t>
            </a:r>
            <a:r>
              <a:rPr lang="cs-CZ" sz="2400" dirty="0"/>
              <a:t> </a:t>
            </a:r>
            <a:r>
              <a:rPr lang="cs-CZ" sz="2400" dirty="0" err="1"/>
              <a:t>culturally</a:t>
            </a:r>
            <a:r>
              <a:rPr lang="cs-CZ" sz="2400" dirty="0"/>
              <a:t> </a:t>
            </a:r>
            <a:r>
              <a:rPr lang="cs-CZ" sz="2400" dirty="0" err="1"/>
              <a:t>conditioned</a:t>
            </a:r>
            <a:r>
              <a:rPr lang="cs-CZ" sz="2400" dirty="0"/>
              <a:t>.</a:t>
            </a:r>
            <a:br>
              <a:rPr lang="cs-CZ" sz="2400" dirty="0"/>
            </a:br>
            <a:r>
              <a:rPr lang="cs-CZ" sz="2400" dirty="0"/>
              <a:t>- </a:t>
            </a:r>
            <a:r>
              <a:rPr lang="cs-CZ" sz="2400" dirty="0" err="1"/>
              <a:t>gestures</a:t>
            </a:r>
            <a:r>
              <a:rPr lang="cs-CZ" sz="2400" dirty="0"/>
              <a:t>, </a:t>
            </a:r>
            <a:r>
              <a:rPr lang="cs-CZ" sz="2400" dirty="0" err="1"/>
              <a:t>eye</a:t>
            </a:r>
            <a:r>
              <a:rPr lang="cs-CZ" sz="2400" dirty="0"/>
              <a:t> </a:t>
            </a:r>
            <a:r>
              <a:rPr lang="cs-CZ" sz="2400" dirty="0" err="1"/>
              <a:t>contact</a:t>
            </a:r>
            <a:r>
              <a:rPr lang="cs-CZ" sz="2400" dirty="0"/>
              <a:t>, </a:t>
            </a:r>
            <a:r>
              <a:rPr lang="cs-CZ" sz="2400" dirty="0" err="1"/>
              <a:t>interpersonal</a:t>
            </a:r>
            <a:r>
              <a:rPr lang="cs-CZ" sz="2400" dirty="0"/>
              <a:t> </a:t>
            </a:r>
            <a:r>
              <a:rPr lang="cs-CZ" sz="2400" dirty="0" err="1"/>
              <a:t>space</a:t>
            </a:r>
            <a:r>
              <a:rPr lang="cs-CZ" sz="2400" dirty="0"/>
              <a:t>, </a:t>
            </a:r>
            <a:r>
              <a:rPr lang="cs-CZ" sz="2400" dirty="0" err="1"/>
              <a:t>posturics</a:t>
            </a:r>
            <a:r>
              <a:rPr lang="cs-CZ" sz="2400" dirty="0"/>
              <a:t>, </a:t>
            </a:r>
            <a:r>
              <a:rPr lang="cs-CZ" sz="2400" dirty="0" err="1"/>
              <a:t>differences</a:t>
            </a:r>
            <a:r>
              <a:rPr lang="cs-CZ" sz="2400" dirty="0"/>
              <a:t> in </a:t>
            </a:r>
            <a:r>
              <a:rPr lang="cs-CZ" sz="2400" dirty="0" err="1"/>
              <a:t>color</a:t>
            </a:r>
            <a:r>
              <a:rPr lang="cs-CZ" sz="2400" dirty="0"/>
              <a:t> </a:t>
            </a:r>
            <a:r>
              <a:rPr lang="cs-CZ" sz="2400" dirty="0" err="1"/>
              <a:t>perception</a:t>
            </a:r>
            <a:r>
              <a:rPr lang="cs-CZ" sz="2400" dirty="0"/>
              <a:t>, </a:t>
            </a:r>
            <a:r>
              <a:rPr lang="cs-CZ" sz="2400" dirty="0" err="1"/>
              <a:t>chronemics</a:t>
            </a:r>
            <a:r>
              <a:rPr lang="cs-CZ" sz="2400" dirty="0"/>
              <a:t>. </a:t>
            </a:r>
          </a:p>
          <a:p>
            <a:r>
              <a:rPr lang="cs-CZ" sz="2400" u="sng" dirty="0" err="1"/>
              <a:t>the</a:t>
            </a:r>
            <a:r>
              <a:rPr lang="cs-CZ" sz="2400" u="sng" dirty="0"/>
              <a:t> </a:t>
            </a:r>
            <a:r>
              <a:rPr lang="cs-CZ" sz="2400" u="sng" dirty="0" err="1"/>
              <a:t>biggest</a:t>
            </a:r>
            <a:r>
              <a:rPr lang="cs-CZ" sz="2400" u="sng" dirty="0"/>
              <a:t> </a:t>
            </a:r>
            <a:r>
              <a:rPr lang="cs-CZ" sz="2400" u="sng" dirty="0" err="1"/>
              <a:t>difference</a:t>
            </a:r>
            <a:r>
              <a:rPr lang="cs-CZ" sz="2400" u="sng" dirty="0"/>
              <a:t> </a:t>
            </a:r>
            <a:r>
              <a:rPr lang="cs-CZ" sz="2400" u="sng" dirty="0" err="1"/>
              <a:t>within</a:t>
            </a:r>
            <a:r>
              <a:rPr lang="cs-CZ" sz="2400" u="sng" dirty="0"/>
              <a:t> </a:t>
            </a:r>
            <a:r>
              <a:rPr lang="cs-CZ" sz="2400" u="sng" dirty="0" err="1"/>
              <a:t>cultures</a:t>
            </a:r>
            <a:r>
              <a:rPr lang="cs-CZ" sz="2400" u="sng" dirty="0"/>
              <a:t> </a:t>
            </a:r>
            <a:r>
              <a:rPr lang="cs-CZ" sz="2400" u="sng" dirty="0" err="1"/>
              <a:t>is</a:t>
            </a:r>
            <a:r>
              <a:rPr lang="cs-CZ" sz="2400" u="sng" dirty="0"/>
              <a:t> </a:t>
            </a:r>
            <a:r>
              <a:rPr lang="cs-CZ" sz="2400" u="sng" dirty="0" err="1"/>
              <a:t>the</a:t>
            </a:r>
            <a:r>
              <a:rPr lang="cs-CZ" sz="2400" u="sng" dirty="0"/>
              <a:t> </a:t>
            </a:r>
            <a:r>
              <a:rPr lang="cs-CZ" sz="2400" u="sng" dirty="0" err="1"/>
              <a:t>degree</a:t>
            </a:r>
            <a:r>
              <a:rPr lang="cs-CZ" sz="2400" u="sng" dirty="0"/>
              <a:t> </a:t>
            </a:r>
            <a:r>
              <a:rPr lang="cs-CZ" sz="2400" u="sng" dirty="0" err="1"/>
              <a:t>of</a:t>
            </a:r>
            <a:r>
              <a:rPr lang="cs-CZ" sz="2400" u="sng" dirty="0"/>
              <a:t> </a:t>
            </a:r>
            <a:r>
              <a:rPr lang="cs-CZ" sz="2400" u="sng" dirty="0" err="1"/>
              <a:t>overall</a:t>
            </a:r>
            <a:r>
              <a:rPr lang="cs-CZ" sz="2400" u="sng" dirty="0"/>
              <a:t> </a:t>
            </a:r>
            <a:r>
              <a:rPr lang="cs-CZ" sz="2400" u="sng" dirty="0" err="1"/>
              <a:t>expressiveness</a:t>
            </a:r>
            <a:endParaRPr lang="cs-CZ" sz="2400" baseline="30000" dirty="0"/>
          </a:p>
        </p:txBody>
      </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98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E2728FA2-45D2-4F46-B7FA-590542A1C294}"/>
              </a:ext>
            </a:extLst>
          </p:cNvPr>
          <p:cNvSpPr txBox="1">
            <a:spLocks/>
          </p:cNvSpPr>
          <p:nvPr/>
        </p:nvSpPr>
        <p:spPr>
          <a:xfrm>
            <a:off x="808638" y="386930"/>
            <a:ext cx="9236700"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kern="1200">
                <a:solidFill>
                  <a:schemeClr val="tx1"/>
                </a:solidFill>
                <a:latin typeface="+mj-lt"/>
                <a:ea typeface="+mj-ea"/>
                <a:cs typeface="+mj-cs"/>
              </a:rPr>
              <a:t>Intercultural aspects of nonverbal communication</a:t>
            </a:r>
          </a:p>
        </p:txBody>
      </p:sp>
      <p:grpSp>
        <p:nvGrpSpPr>
          <p:cNvPr id="55" name="Group 5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6" name="Rectangle 5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vert="horz" lIns="91440" tIns="45720" rIns="91440" bIns="45720" rtlCol="0" anchor="ctr">
            <a:normAutofit/>
          </a:bodyPr>
          <a:lstStyle/>
          <a:p>
            <a:pPr marL="0"/>
            <a:r>
              <a:rPr lang="en-US" sz="1700" dirty="0"/>
              <a:t>Areas of non-verbal communication that are directly culturally conditioned: symbolic gestures (emblems)</a:t>
            </a:r>
          </a:p>
          <a:p>
            <a:pPr marL="0"/>
            <a:endParaRPr lang="en-US" sz="1700" dirty="0"/>
          </a:p>
          <a:p>
            <a:pPr marL="0"/>
            <a:r>
              <a:rPr lang="en-US" sz="1700" b="1" dirty="0"/>
              <a:t>1.  A difference in the form of an emblem across cultures in relation to the same verbal message.  </a:t>
            </a:r>
            <a:r>
              <a:rPr lang="en-US" sz="1700" dirty="0"/>
              <a:t>Insults, for instance, occurred in all regions and likely serve the same function, conveying offensive or aggressive messages to another.</a:t>
            </a:r>
          </a:p>
          <a:p>
            <a:pPr marL="0"/>
            <a:r>
              <a:rPr lang="en-US" sz="1700" b="1" dirty="0"/>
              <a:t>2.  A difference in meaning to the same forms</a:t>
            </a:r>
            <a:r>
              <a:rPr lang="en-US" sz="1700" dirty="0"/>
              <a:t>. The ‘‘ring,’’ for instance, in which a circle is made with the thumb and index finger and the other three fingers are open, can mean ‘‘A-OK,’’ ‘‘money,’’ or a variety of other messages.</a:t>
            </a:r>
          </a:p>
          <a:p>
            <a:pPr marL="0"/>
            <a:r>
              <a:rPr lang="en-US" sz="1700" b="1" dirty="0"/>
              <a:t>3.  Culturally unique emblems.</a:t>
            </a:r>
            <a:r>
              <a:rPr lang="en-US" sz="1700" dirty="0"/>
              <a:t> The emblem for ‘‘apology,’’ for instance, occurred only in South Asia; the emblem for ‘‘hunger’’ occurred only in East Asia; and the emblem for ‘‘day after tomorrow’’ occurred only in the Middle East, despite the fact that these are clearly universal concerns.</a:t>
            </a:r>
            <a:br>
              <a:rPr lang="en-US" sz="1700" dirty="0"/>
            </a:br>
            <a:endParaRPr lang="en-US" sz="1700" dirty="0"/>
          </a:p>
        </p:txBody>
      </p:sp>
    </p:spTree>
    <p:extLst>
      <p:ext uri="{BB962C8B-B14F-4D97-AF65-F5344CB8AC3E}">
        <p14:creationId xmlns:p14="http://schemas.microsoft.com/office/powerpoint/2010/main" val="120336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2B87B"/>
            </a:solidFill>
          </a:ln>
        </p:spPr>
        <p:style>
          <a:lnRef idx="1">
            <a:schemeClr val="accent1"/>
          </a:lnRef>
          <a:fillRef idx="0">
            <a:schemeClr val="accent1"/>
          </a:fillRef>
          <a:effectRef idx="0">
            <a:schemeClr val="accent1"/>
          </a:effectRef>
          <a:fontRef idx="minor">
            <a:schemeClr val="tx1"/>
          </a:fontRef>
        </p:style>
      </p:cxnSp>
      <p:pic>
        <p:nvPicPr>
          <p:cNvPr id="7" name="Picture 6" descr="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860" y="1123527"/>
            <a:ext cx="4604800" cy="4604800"/>
          </a:xfrm>
          <a:prstGeom prst="rect">
            <a:avLst/>
          </a:prstGeom>
        </p:spPr>
      </p:pic>
    </p:spTree>
    <p:extLst>
      <p:ext uri="{BB962C8B-B14F-4D97-AF65-F5344CB8AC3E}">
        <p14:creationId xmlns:p14="http://schemas.microsoft.com/office/powerpoint/2010/main" val="423652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pal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78" y="1241661"/>
            <a:ext cx="7009396" cy="4368532"/>
          </a:xfrm>
          <a:prstGeom prst="rect">
            <a:avLst/>
          </a:prstGeom>
        </p:spPr>
      </p:pic>
      <p:cxnSp>
        <p:nvCxnSpPr>
          <p:cNvPr id="12" name="Straight Connector 11">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DCA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A7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Freeform: Shape 2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victory.jpg"/>
          <p:cNvPicPr>
            <a:picLocks noChangeAspect="1"/>
          </p:cNvPicPr>
          <p:nvPr/>
        </p:nvPicPr>
        <p:blipFill rotWithShape="1">
          <a:blip r:embed="rId3">
            <a:extLst>
              <a:ext uri="{28A0092B-C50C-407E-A947-70E740481C1C}">
                <a14:useLocalDpi xmlns:a14="http://schemas.microsoft.com/office/drawing/2010/main" val="0"/>
              </a:ext>
            </a:extLst>
          </a:blip>
          <a:srcRect r="9490"/>
          <a:stretch/>
        </p:blipFill>
        <p:spPr>
          <a:xfrm>
            <a:off x="4252235" y="1176793"/>
            <a:ext cx="3430437" cy="4548146"/>
          </a:xfrm>
          <a:prstGeom prst="rect">
            <a:avLst/>
          </a:prstGeom>
        </p:spPr>
      </p:pic>
    </p:spTree>
    <p:extLst>
      <p:ext uri="{BB962C8B-B14F-4D97-AF65-F5344CB8AC3E}">
        <p14:creationId xmlns:p14="http://schemas.microsoft.com/office/powerpoint/2010/main" val="110325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F1FA657-2E22-754A-B1EF-1E426F80FEC3}"/>
              </a:ext>
            </a:extLst>
          </p:cNvPr>
          <p:cNvSpPr>
            <a:spLocks noGrp="1"/>
          </p:cNvSpPr>
          <p:nvPr>
            <p:ph type="title"/>
          </p:nvPr>
        </p:nvSpPr>
        <p:spPr>
          <a:xfrm>
            <a:off x="808638" y="386930"/>
            <a:ext cx="9236700" cy="1188950"/>
          </a:xfrm>
        </p:spPr>
        <p:txBody>
          <a:bodyPr anchor="b">
            <a:normAutofit/>
          </a:bodyPr>
          <a:lstStyle/>
          <a:p>
            <a:r>
              <a:rPr lang="en-US" sz="3800"/>
              <a:t>Intercultural aspects of nonverbal communication</a:t>
            </a: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endParaRPr lang="cs-CZ" sz="2000" dirty="0"/>
          </a:p>
          <a:p>
            <a:r>
              <a:rPr lang="en-US" sz="2000" dirty="0"/>
              <a:t>Areas of non-verbal communication that are directly culturally conditioned: </a:t>
            </a:r>
            <a:r>
              <a:rPr lang="cs-CZ" sz="2000" b="1" dirty="0" err="1"/>
              <a:t>differences</a:t>
            </a:r>
            <a:r>
              <a:rPr lang="cs-CZ" sz="2000" b="1" dirty="0"/>
              <a:t> in </a:t>
            </a:r>
            <a:r>
              <a:rPr lang="cs-CZ" sz="2000" b="1" dirty="0" err="1"/>
              <a:t>eye</a:t>
            </a:r>
            <a:r>
              <a:rPr lang="cs-CZ" sz="2000" b="1" dirty="0"/>
              <a:t> </a:t>
            </a:r>
            <a:r>
              <a:rPr lang="cs-CZ" sz="2000" b="1" dirty="0" err="1"/>
              <a:t>contact</a:t>
            </a:r>
            <a:br>
              <a:rPr lang="cs-CZ" sz="2000" dirty="0"/>
            </a:br>
            <a:br>
              <a:rPr lang="cs-CZ" sz="2000" dirty="0"/>
            </a:br>
            <a:r>
              <a:rPr lang="cs-CZ" sz="2000" dirty="0"/>
              <a:t>- </a:t>
            </a:r>
            <a:r>
              <a:rPr lang="cs-CZ" sz="2000" dirty="0" err="1"/>
              <a:t>some</a:t>
            </a:r>
            <a:r>
              <a:rPr lang="cs-CZ" sz="2000" dirty="0"/>
              <a:t> </a:t>
            </a:r>
            <a:r>
              <a:rPr lang="cs-CZ" sz="2000" dirty="0" err="1"/>
              <a:t>cultures</a:t>
            </a:r>
            <a:r>
              <a:rPr lang="cs-CZ" sz="2000" dirty="0"/>
              <a:t> </a:t>
            </a:r>
            <a:r>
              <a:rPr lang="cs-CZ" sz="2000" dirty="0" err="1"/>
              <a:t>consider</a:t>
            </a:r>
            <a:r>
              <a:rPr lang="cs-CZ" sz="2000" dirty="0"/>
              <a:t> </a:t>
            </a:r>
            <a:r>
              <a:rPr lang="cs-CZ" sz="2000" dirty="0" err="1"/>
              <a:t>making</a:t>
            </a:r>
            <a:r>
              <a:rPr lang="cs-CZ" sz="2000" dirty="0"/>
              <a:t> direct </a:t>
            </a:r>
            <a:r>
              <a:rPr lang="cs-CZ" sz="2000" dirty="0" err="1"/>
              <a:t>eye</a:t>
            </a:r>
            <a:r>
              <a:rPr lang="cs-CZ" sz="2000" dirty="0"/>
              <a:t> </a:t>
            </a:r>
            <a:r>
              <a:rPr lang="cs-CZ" sz="2000" dirty="0" err="1"/>
              <a:t>contact</a:t>
            </a:r>
            <a:r>
              <a:rPr lang="cs-CZ" sz="2000" dirty="0"/>
              <a:t> </a:t>
            </a:r>
            <a:r>
              <a:rPr lang="cs-CZ" sz="2000" dirty="0" err="1"/>
              <a:t>aggressive</a:t>
            </a:r>
            <a:r>
              <a:rPr lang="cs-CZ" sz="2000" dirty="0"/>
              <a:t>, </a:t>
            </a:r>
            <a:r>
              <a:rPr lang="cs-CZ" sz="2000" dirty="0" err="1"/>
              <a:t>rude</a:t>
            </a:r>
            <a:r>
              <a:rPr lang="cs-CZ" sz="2000" dirty="0"/>
              <a:t>, </a:t>
            </a:r>
            <a:r>
              <a:rPr lang="cs-CZ" sz="2000" dirty="0" err="1"/>
              <a:t>or</a:t>
            </a:r>
            <a:r>
              <a:rPr lang="cs-CZ" sz="2000" dirty="0"/>
              <a:t> a show </a:t>
            </a:r>
            <a:r>
              <a:rPr lang="cs-CZ" sz="2000" dirty="0" err="1"/>
              <a:t>of</a:t>
            </a:r>
            <a:r>
              <a:rPr lang="cs-CZ" sz="2000" dirty="0"/>
              <a:t> </a:t>
            </a:r>
            <a:r>
              <a:rPr lang="cs-CZ" sz="2000" dirty="0" err="1"/>
              <a:t>disrespect</a:t>
            </a:r>
            <a:br>
              <a:rPr lang="cs-CZ" sz="2000" dirty="0"/>
            </a:br>
            <a:r>
              <a:rPr lang="cs-CZ" sz="2000" dirty="0"/>
              <a:t>- </a:t>
            </a:r>
            <a:r>
              <a:rPr lang="cs-CZ" sz="2000" dirty="0" err="1"/>
              <a:t>other</a:t>
            </a:r>
            <a:r>
              <a:rPr lang="cs-CZ" sz="2000" dirty="0"/>
              <a:t> </a:t>
            </a:r>
            <a:r>
              <a:rPr lang="cs-CZ" sz="2000" dirty="0" err="1"/>
              <a:t>cultures</a:t>
            </a:r>
            <a:r>
              <a:rPr lang="cs-CZ" sz="2000" dirty="0"/>
              <a:t> and </a:t>
            </a:r>
            <a:r>
              <a:rPr lang="cs-CZ" sz="2000" dirty="0" err="1"/>
              <a:t>some</a:t>
            </a:r>
            <a:r>
              <a:rPr lang="cs-CZ" sz="2000" dirty="0"/>
              <a:t> </a:t>
            </a:r>
            <a:r>
              <a:rPr lang="cs-CZ" sz="2000" dirty="0" err="1"/>
              <a:t>religious</a:t>
            </a:r>
            <a:r>
              <a:rPr lang="cs-CZ" sz="2000" dirty="0"/>
              <a:t> </a:t>
            </a:r>
            <a:r>
              <a:rPr lang="cs-CZ" sz="2000" dirty="0" err="1"/>
              <a:t>groups</a:t>
            </a:r>
            <a:r>
              <a:rPr lang="cs-CZ" sz="2000" dirty="0"/>
              <a:t> </a:t>
            </a:r>
            <a:r>
              <a:rPr lang="cs-CZ" sz="2000" dirty="0" err="1"/>
              <a:t>consider</a:t>
            </a:r>
            <a:r>
              <a:rPr lang="cs-CZ" sz="2000" dirty="0"/>
              <a:t> </a:t>
            </a:r>
            <a:r>
              <a:rPr lang="cs-CZ" sz="2000" dirty="0" err="1"/>
              <a:t>eye</a:t>
            </a:r>
            <a:r>
              <a:rPr lang="cs-CZ" sz="2000" dirty="0"/>
              <a:t> </a:t>
            </a:r>
            <a:r>
              <a:rPr lang="cs-CZ" sz="2000" dirty="0" err="1"/>
              <a:t>contact</a:t>
            </a:r>
            <a:r>
              <a:rPr lang="cs-CZ" sz="2000" dirty="0"/>
              <a:t> </a:t>
            </a:r>
            <a:r>
              <a:rPr lang="cs-CZ" sz="2000" dirty="0" err="1"/>
              <a:t>between</a:t>
            </a:r>
            <a:r>
              <a:rPr lang="cs-CZ" sz="2000" dirty="0"/>
              <a:t> </a:t>
            </a:r>
            <a:r>
              <a:rPr lang="cs-CZ" sz="2000" dirty="0" err="1"/>
              <a:t>men</a:t>
            </a:r>
            <a:r>
              <a:rPr lang="cs-CZ" sz="2000" dirty="0"/>
              <a:t> and </a:t>
            </a:r>
            <a:r>
              <a:rPr lang="cs-CZ" sz="2000" dirty="0" err="1"/>
              <a:t>women</a:t>
            </a:r>
            <a:r>
              <a:rPr lang="cs-CZ" sz="2000" dirty="0"/>
              <a:t> </a:t>
            </a:r>
            <a:r>
              <a:rPr lang="cs-CZ" sz="2000" dirty="0" err="1"/>
              <a:t>inappropriate</a:t>
            </a:r>
            <a:r>
              <a:rPr lang="cs-CZ" sz="2000" dirty="0"/>
              <a:t> and </a:t>
            </a:r>
            <a:r>
              <a:rPr lang="cs-CZ" sz="2000" dirty="0" err="1"/>
              <a:t>either</a:t>
            </a:r>
            <a:r>
              <a:rPr lang="cs-CZ" sz="2000" dirty="0"/>
              <a:t> as </a:t>
            </a:r>
            <a:r>
              <a:rPr lang="cs-CZ" sz="2000" dirty="0" err="1"/>
              <a:t>threatening</a:t>
            </a:r>
            <a:r>
              <a:rPr lang="cs-CZ" sz="2000" dirty="0"/>
              <a:t> </a:t>
            </a:r>
            <a:r>
              <a:rPr lang="cs-CZ" sz="2000" dirty="0" err="1"/>
              <a:t>or</a:t>
            </a:r>
            <a:r>
              <a:rPr lang="cs-CZ" sz="2000" dirty="0"/>
              <a:t> </a:t>
            </a:r>
            <a:r>
              <a:rPr lang="cs-CZ" sz="2000" dirty="0" err="1"/>
              <a:t>flirtatious</a:t>
            </a:r>
            <a:br>
              <a:rPr lang="cs-CZ" sz="2000" dirty="0"/>
            </a:br>
            <a:r>
              <a:rPr lang="cs-CZ" sz="2000" dirty="0"/>
              <a:t>- in many </a:t>
            </a:r>
            <a:r>
              <a:rPr lang="cs-CZ" sz="2000" dirty="0" err="1"/>
              <a:t>Asian</a:t>
            </a:r>
            <a:r>
              <a:rPr lang="cs-CZ" sz="2000" dirty="0"/>
              <a:t> </a:t>
            </a:r>
            <a:r>
              <a:rPr lang="cs-CZ" sz="2000" dirty="0" err="1"/>
              <a:t>cultures</a:t>
            </a:r>
            <a:r>
              <a:rPr lang="cs-CZ" sz="2000" dirty="0"/>
              <a:t>, </a:t>
            </a:r>
            <a:r>
              <a:rPr lang="cs-CZ" sz="2000" dirty="0" err="1"/>
              <a:t>avoiding</a:t>
            </a:r>
            <a:r>
              <a:rPr lang="cs-CZ" sz="2000" dirty="0"/>
              <a:t> </a:t>
            </a:r>
            <a:r>
              <a:rPr lang="cs-CZ" sz="2000" dirty="0" err="1"/>
              <a:t>eye</a:t>
            </a:r>
            <a:r>
              <a:rPr lang="cs-CZ" sz="2000" dirty="0"/>
              <a:t> </a:t>
            </a:r>
            <a:r>
              <a:rPr lang="cs-CZ" sz="2000" dirty="0" err="1"/>
              <a:t>contact</a:t>
            </a:r>
            <a:r>
              <a:rPr lang="cs-CZ" sz="2000" dirty="0"/>
              <a:t> </a:t>
            </a:r>
            <a:r>
              <a:rPr lang="cs-CZ" sz="2000" dirty="0" err="1"/>
              <a:t>with</a:t>
            </a:r>
            <a:r>
              <a:rPr lang="cs-CZ" sz="2000" dirty="0"/>
              <a:t> a </a:t>
            </a:r>
            <a:r>
              <a:rPr lang="cs-CZ" sz="2000" dirty="0" err="1"/>
              <a:t>member</a:t>
            </a:r>
            <a:r>
              <a:rPr lang="cs-CZ" sz="2000" dirty="0"/>
              <a:t> </a:t>
            </a:r>
            <a:r>
              <a:rPr lang="cs-CZ" sz="2000" dirty="0" err="1"/>
              <a:t>of</a:t>
            </a:r>
            <a:r>
              <a:rPr lang="cs-CZ" sz="2000" dirty="0"/>
              <a:t> </a:t>
            </a:r>
            <a:r>
              <a:rPr lang="cs-CZ" sz="2000" dirty="0" err="1"/>
              <a:t>the</a:t>
            </a:r>
            <a:r>
              <a:rPr lang="cs-CZ" sz="2000" dirty="0"/>
              <a:t> </a:t>
            </a:r>
            <a:r>
              <a:rPr lang="cs-CZ" sz="2000" dirty="0" err="1"/>
              <a:t>opposite</a:t>
            </a:r>
            <a:r>
              <a:rPr lang="cs-CZ" sz="2000" dirty="0"/>
              <a:t> sex </a:t>
            </a:r>
            <a:r>
              <a:rPr lang="cs-CZ" sz="2000" dirty="0" err="1"/>
              <a:t>or</a:t>
            </a:r>
            <a:r>
              <a:rPr lang="cs-CZ" sz="2000" dirty="0"/>
              <a:t> a superior </a:t>
            </a:r>
            <a:r>
              <a:rPr lang="cs-CZ" sz="2000" dirty="0" err="1"/>
              <a:t>is</a:t>
            </a:r>
            <a:r>
              <a:rPr lang="cs-CZ" sz="2000" dirty="0"/>
              <a:t> </a:t>
            </a:r>
            <a:r>
              <a:rPr lang="cs-CZ" sz="2000" dirty="0" err="1"/>
              <a:t>seen</a:t>
            </a:r>
            <a:r>
              <a:rPr lang="cs-CZ" sz="2000" dirty="0"/>
              <a:t> as a show </a:t>
            </a:r>
            <a:r>
              <a:rPr lang="cs-CZ" sz="2000" dirty="0" err="1"/>
              <a:t>of</a:t>
            </a:r>
            <a:r>
              <a:rPr lang="cs-CZ" sz="2000" dirty="0"/>
              <a:t> </a:t>
            </a:r>
            <a:r>
              <a:rPr lang="cs-CZ" sz="2000" dirty="0" err="1"/>
              <a:t>respect</a:t>
            </a:r>
            <a:br>
              <a:rPr lang="cs-CZ" sz="2000" dirty="0"/>
            </a:br>
            <a:r>
              <a:rPr lang="cs-CZ" sz="2000" dirty="0"/>
              <a:t>- </a:t>
            </a:r>
            <a:r>
              <a:rPr lang="cs-CZ" sz="2000" dirty="0" err="1"/>
              <a:t>however</a:t>
            </a:r>
            <a:r>
              <a:rPr lang="cs-CZ" sz="2000" dirty="0"/>
              <a:t>, in </a:t>
            </a:r>
            <a:r>
              <a:rPr lang="cs-CZ" sz="2000" dirty="0" err="1"/>
              <a:t>the</a:t>
            </a:r>
            <a:r>
              <a:rPr lang="cs-CZ" sz="2000" dirty="0"/>
              <a:t> United </a:t>
            </a:r>
            <a:r>
              <a:rPr lang="cs-CZ" sz="2000" dirty="0" err="1"/>
              <a:t>States</a:t>
            </a:r>
            <a:r>
              <a:rPr lang="cs-CZ" sz="2000" dirty="0"/>
              <a:t> and most </a:t>
            </a:r>
            <a:r>
              <a:rPr lang="cs-CZ" sz="2000" dirty="0" err="1"/>
              <a:t>of</a:t>
            </a:r>
            <a:r>
              <a:rPr lang="cs-CZ" sz="2000" dirty="0"/>
              <a:t> </a:t>
            </a:r>
            <a:r>
              <a:rPr lang="cs-CZ" sz="2000" dirty="0" err="1"/>
              <a:t>Europe</a:t>
            </a:r>
            <a:r>
              <a:rPr lang="cs-CZ" sz="2000" dirty="0"/>
              <a:t>, </a:t>
            </a:r>
            <a:r>
              <a:rPr lang="cs-CZ" sz="2000" dirty="0" err="1"/>
              <a:t>making</a:t>
            </a:r>
            <a:r>
              <a:rPr lang="cs-CZ" sz="2000" dirty="0"/>
              <a:t> </a:t>
            </a:r>
            <a:r>
              <a:rPr lang="cs-CZ" sz="2000" dirty="0" err="1"/>
              <a:t>eye</a:t>
            </a:r>
            <a:r>
              <a:rPr lang="cs-CZ" sz="2000" dirty="0"/>
              <a:t> </a:t>
            </a:r>
            <a:r>
              <a:rPr lang="cs-CZ" sz="2000" dirty="0" err="1"/>
              <a:t>contact</a:t>
            </a:r>
            <a:r>
              <a:rPr lang="cs-CZ" sz="2000" dirty="0"/>
              <a:t> </a:t>
            </a:r>
            <a:r>
              <a:rPr lang="cs-CZ" sz="2000" dirty="0" err="1"/>
              <a:t>is</a:t>
            </a:r>
            <a:r>
              <a:rPr lang="cs-CZ" sz="2000" dirty="0"/>
              <a:t> not </a:t>
            </a:r>
            <a:r>
              <a:rPr lang="cs-CZ" sz="2000" dirty="0" err="1"/>
              <a:t>only</a:t>
            </a:r>
            <a:r>
              <a:rPr lang="cs-CZ" sz="2000" dirty="0"/>
              <a:t> </a:t>
            </a:r>
            <a:r>
              <a:rPr lang="cs-CZ" sz="2000" dirty="0" err="1"/>
              <a:t>seen</a:t>
            </a:r>
            <a:r>
              <a:rPr lang="cs-CZ" sz="2000" dirty="0"/>
              <a:t> as </a:t>
            </a:r>
            <a:r>
              <a:rPr lang="cs-CZ" sz="2000" dirty="0" err="1"/>
              <a:t>appropriate</a:t>
            </a:r>
            <a:r>
              <a:rPr lang="cs-CZ" sz="2000" dirty="0"/>
              <a:t> but </a:t>
            </a:r>
            <a:r>
              <a:rPr lang="cs-CZ" sz="2000" dirty="0" err="1"/>
              <a:t>is</a:t>
            </a:r>
            <a:r>
              <a:rPr lang="cs-CZ" sz="2000" dirty="0"/>
              <a:t> </a:t>
            </a:r>
            <a:r>
              <a:rPr lang="cs-CZ" sz="2000" dirty="0" err="1"/>
              <a:t>necessary</a:t>
            </a:r>
            <a:r>
              <a:rPr lang="cs-CZ" sz="2000" dirty="0"/>
              <a:t> </a:t>
            </a:r>
            <a:r>
              <a:rPr lang="cs-CZ" sz="2000" dirty="0" err="1"/>
              <a:t>for</a:t>
            </a:r>
            <a:r>
              <a:rPr lang="cs-CZ" sz="2000" dirty="0"/>
              <a:t> </a:t>
            </a:r>
            <a:r>
              <a:rPr lang="cs-CZ" sz="2000" dirty="0" err="1"/>
              <a:t>establishing</a:t>
            </a:r>
            <a:r>
              <a:rPr lang="cs-CZ" sz="2000" dirty="0"/>
              <a:t> </a:t>
            </a:r>
            <a:r>
              <a:rPr lang="cs-CZ" sz="2000" dirty="0" err="1"/>
              <a:t>yourself</a:t>
            </a:r>
            <a:r>
              <a:rPr lang="cs-CZ" sz="2000" dirty="0"/>
              <a:t> as a </a:t>
            </a:r>
            <a:r>
              <a:rPr lang="cs-CZ" sz="2000" dirty="0" err="1"/>
              <a:t>powerful</a:t>
            </a:r>
            <a:r>
              <a:rPr lang="cs-CZ" sz="2000" dirty="0"/>
              <a:t> business </a:t>
            </a:r>
            <a:r>
              <a:rPr lang="cs-CZ" sz="2000" dirty="0" err="1"/>
              <a:t>professional</a:t>
            </a:r>
            <a:endParaRPr lang="cs-CZ" sz="2000" dirty="0"/>
          </a:p>
          <a:p>
            <a:pPr marL="0" indent="0">
              <a:buNone/>
            </a:pPr>
            <a:endParaRPr lang="cs-CZ" sz="2000" dirty="0"/>
          </a:p>
          <a:p>
            <a:endParaRPr lang="en-US" sz="2000" dirty="0"/>
          </a:p>
        </p:txBody>
      </p:sp>
    </p:spTree>
    <p:extLst>
      <p:ext uri="{BB962C8B-B14F-4D97-AF65-F5344CB8AC3E}">
        <p14:creationId xmlns:p14="http://schemas.microsoft.com/office/powerpoint/2010/main" val="371067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99E37E5-AC92-0749-9B16-E626158D981A}"/>
              </a:ext>
            </a:extLst>
          </p:cNvPr>
          <p:cNvSpPr>
            <a:spLocks noGrp="1"/>
          </p:cNvSpPr>
          <p:nvPr>
            <p:ph type="title"/>
          </p:nvPr>
        </p:nvSpPr>
        <p:spPr>
          <a:xfrm>
            <a:off x="795528" y="386930"/>
            <a:ext cx="10141799" cy="1300554"/>
          </a:xfrm>
        </p:spPr>
        <p:txBody>
          <a:bodyPr anchor="b">
            <a:normAutofit/>
          </a:bodyPr>
          <a:lstStyle/>
          <a:p>
            <a:r>
              <a:rPr lang="en-US" dirty="0"/>
              <a:t>Intercultural aspects of nonverbal communication</a:t>
            </a:r>
          </a:p>
        </p:txBody>
      </p:sp>
      <p:sp>
        <p:nvSpPr>
          <p:cNvPr id="25" name="Rectangle 2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descr="Obsah obrázku kreslení&#10;&#10;Popis byl vytvořen automaticky">
            <a:extLst>
              <a:ext uri="{FF2B5EF4-FFF2-40B4-BE49-F238E27FC236}">
                <a16:creationId xmlns:a16="http://schemas.microsoft.com/office/drawing/2014/main" id="{C93DE8BA-7AD2-1549-B5BD-94CD8495860A}"/>
              </a:ext>
            </a:extLst>
          </p:cNvPr>
          <p:cNvPicPr>
            <a:picLocks noChangeAspect="1"/>
          </p:cNvPicPr>
          <p:nvPr/>
        </p:nvPicPr>
        <p:blipFill rotWithShape="1">
          <a:blip r:embed="rId2"/>
          <a:srcRect r="15448" b="-1"/>
          <a:stretch/>
        </p:blipFill>
        <p:spPr>
          <a:xfrm>
            <a:off x="635295" y="2524715"/>
            <a:ext cx="5150277" cy="3714244"/>
          </a:xfrm>
          <a:prstGeom prst="rect">
            <a:avLst/>
          </a:prstGeom>
        </p:spPr>
      </p:pic>
      <p:sp>
        <p:nvSpPr>
          <p:cNvPr id="5" name="Content Placeholder 4"/>
          <p:cNvSpPr>
            <a:spLocks noGrp="1"/>
          </p:cNvSpPr>
          <p:nvPr>
            <p:ph idx="1"/>
          </p:nvPr>
        </p:nvSpPr>
        <p:spPr>
          <a:xfrm>
            <a:off x="6406429" y="2599509"/>
            <a:ext cx="4530898" cy="3639450"/>
          </a:xfrm>
        </p:spPr>
        <p:txBody>
          <a:bodyPr anchor="ctr">
            <a:noAutofit/>
          </a:bodyPr>
          <a:lstStyle/>
          <a:p>
            <a:pPr marL="0" indent="0">
              <a:buNone/>
            </a:pPr>
            <a:endParaRPr lang="cs-CZ" sz="1800" dirty="0"/>
          </a:p>
          <a:p>
            <a:pPr fontAlgn="base"/>
            <a:r>
              <a:rPr lang="en-US" sz="1800" dirty="0"/>
              <a:t>Areas of non-verbal communication that are directly culturally conditioned: </a:t>
            </a:r>
            <a:r>
              <a:rPr lang="cs-CZ" sz="1800" b="1" dirty="0" err="1"/>
              <a:t>proxemics</a:t>
            </a:r>
            <a:br>
              <a:rPr lang="cs-CZ" sz="1800" b="1" dirty="0"/>
            </a:br>
            <a:br>
              <a:rPr lang="cs-CZ" sz="1800" b="1" dirty="0"/>
            </a:br>
            <a:r>
              <a:rPr lang="cs-CZ" sz="1800" b="1" dirty="0"/>
              <a:t>- </a:t>
            </a:r>
            <a:r>
              <a:rPr lang="cs-CZ" sz="1800" dirty="0" err="1"/>
              <a:t>personal</a:t>
            </a:r>
            <a:r>
              <a:rPr lang="cs-CZ" sz="1800" dirty="0"/>
              <a:t> </a:t>
            </a:r>
            <a:r>
              <a:rPr lang="cs-CZ" sz="1800" dirty="0" err="1"/>
              <a:t>space</a:t>
            </a:r>
            <a:r>
              <a:rPr lang="cs-CZ" sz="1800" dirty="0"/>
              <a:t> </a:t>
            </a:r>
            <a:r>
              <a:rPr lang="cs-CZ" sz="1800" dirty="0" err="1"/>
              <a:t>varies</a:t>
            </a:r>
            <a:r>
              <a:rPr lang="cs-CZ" sz="1800" dirty="0"/>
              <a:t> </a:t>
            </a:r>
            <a:r>
              <a:rPr lang="cs-CZ" sz="1800" dirty="0" err="1"/>
              <a:t>from</a:t>
            </a:r>
            <a:r>
              <a:rPr lang="cs-CZ" sz="1800" dirty="0"/>
              <a:t> </a:t>
            </a:r>
            <a:r>
              <a:rPr lang="cs-CZ" sz="1800" dirty="0" err="1"/>
              <a:t>culture</a:t>
            </a:r>
            <a:r>
              <a:rPr lang="cs-CZ" sz="1800" dirty="0"/>
              <a:t> to </a:t>
            </a:r>
            <a:r>
              <a:rPr lang="cs-CZ" sz="1800" dirty="0" err="1"/>
              <a:t>culture</a:t>
            </a:r>
            <a:br>
              <a:rPr lang="cs-CZ" sz="1800" dirty="0"/>
            </a:br>
            <a:r>
              <a:rPr lang="cs-CZ" sz="1800" dirty="0"/>
              <a:t>- in </a:t>
            </a:r>
            <a:r>
              <a:rPr lang="cs-CZ" sz="1800" dirty="0" err="1"/>
              <a:t>the</a:t>
            </a:r>
            <a:r>
              <a:rPr lang="cs-CZ" sz="1800" dirty="0"/>
              <a:t> </a:t>
            </a:r>
            <a:r>
              <a:rPr lang="cs-CZ" sz="1800" dirty="0" err="1"/>
              <a:t>Middle</a:t>
            </a:r>
            <a:r>
              <a:rPr lang="cs-CZ" sz="1800" dirty="0"/>
              <a:t> East, </a:t>
            </a:r>
            <a:r>
              <a:rPr lang="cs-CZ" sz="1800" dirty="0" err="1"/>
              <a:t>social</a:t>
            </a:r>
            <a:r>
              <a:rPr lang="cs-CZ" sz="1800" dirty="0"/>
              <a:t> distance </a:t>
            </a:r>
            <a:r>
              <a:rPr lang="cs-CZ" sz="1800" dirty="0" err="1"/>
              <a:t>is</a:t>
            </a:r>
            <a:r>
              <a:rPr lang="cs-CZ" sz="1800" dirty="0"/>
              <a:t> </a:t>
            </a:r>
            <a:r>
              <a:rPr lang="cs-CZ" sz="1800" dirty="0" err="1"/>
              <a:t>closer</a:t>
            </a:r>
            <a:r>
              <a:rPr lang="cs-CZ" sz="1800" dirty="0"/>
              <a:t> </a:t>
            </a:r>
            <a:r>
              <a:rPr lang="cs-CZ" sz="1800" dirty="0" err="1"/>
              <a:t>than</a:t>
            </a:r>
            <a:r>
              <a:rPr lang="cs-CZ" sz="1800" dirty="0"/>
              <a:t> </a:t>
            </a:r>
            <a:r>
              <a:rPr lang="cs-CZ" sz="1800" dirty="0" err="1"/>
              <a:t>it</a:t>
            </a:r>
            <a:r>
              <a:rPr lang="cs-CZ" sz="1800" dirty="0"/>
              <a:t> </a:t>
            </a:r>
            <a:r>
              <a:rPr lang="cs-CZ" sz="1800" dirty="0" err="1"/>
              <a:t>is</a:t>
            </a:r>
            <a:r>
              <a:rPr lang="cs-CZ" sz="1800" dirty="0"/>
              <a:t> in </a:t>
            </a:r>
            <a:r>
              <a:rPr lang="cs-CZ" sz="1800" dirty="0" err="1"/>
              <a:t>the</a:t>
            </a:r>
            <a:r>
              <a:rPr lang="cs-CZ" sz="1800" dirty="0"/>
              <a:t> United </a:t>
            </a:r>
            <a:r>
              <a:rPr lang="cs-CZ" sz="1800" dirty="0" err="1"/>
              <a:t>States</a:t>
            </a:r>
            <a:r>
              <a:rPr lang="cs-CZ" sz="1800" dirty="0"/>
              <a:t>, so as </a:t>
            </a:r>
            <a:r>
              <a:rPr lang="cs-CZ" sz="1800" dirty="0" err="1"/>
              <a:t>you</a:t>
            </a:r>
            <a:r>
              <a:rPr lang="cs-CZ" sz="1800" dirty="0"/>
              <a:t> </a:t>
            </a:r>
            <a:r>
              <a:rPr lang="cs-CZ" sz="1800" dirty="0" err="1"/>
              <a:t>back</a:t>
            </a:r>
            <a:r>
              <a:rPr lang="cs-CZ" sz="1800" dirty="0"/>
              <a:t> up, </a:t>
            </a:r>
            <a:r>
              <a:rPr lang="cs-CZ" sz="1800" dirty="0" err="1"/>
              <a:t>your</a:t>
            </a:r>
            <a:r>
              <a:rPr lang="cs-CZ" sz="1800" dirty="0"/>
              <a:t> </a:t>
            </a:r>
            <a:r>
              <a:rPr lang="cs-CZ" sz="1800" dirty="0" err="1"/>
              <a:t>conversational</a:t>
            </a:r>
            <a:r>
              <a:rPr lang="cs-CZ" sz="1800" dirty="0"/>
              <a:t> partner </a:t>
            </a:r>
            <a:r>
              <a:rPr lang="cs-CZ" sz="1800" dirty="0" err="1"/>
              <a:t>may</a:t>
            </a:r>
            <a:r>
              <a:rPr lang="cs-CZ" sz="1800" dirty="0"/>
              <a:t> </a:t>
            </a:r>
            <a:r>
              <a:rPr lang="cs-CZ" sz="1800" dirty="0" err="1"/>
              <a:t>attempt</a:t>
            </a:r>
            <a:r>
              <a:rPr lang="cs-CZ" sz="1800" dirty="0"/>
              <a:t> to </a:t>
            </a:r>
            <a:r>
              <a:rPr lang="cs-CZ" sz="1800" dirty="0" err="1"/>
              <a:t>close</a:t>
            </a:r>
            <a:r>
              <a:rPr lang="cs-CZ" sz="1800" dirty="0"/>
              <a:t> </a:t>
            </a:r>
            <a:r>
              <a:rPr lang="cs-CZ" sz="1800" dirty="0" err="1"/>
              <a:t>the</a:t>
            </a:r>
            <a:r>
              <a:rPr lang="cs-CZ" sz="1800" dirty="0"/>
              <a:t> gap </a:t>
            </a:r>
            <a:r>
              <a:rPr lang="cs-CZ" sz="1800" dirty="0" err="1"/>
              <a:t>once</a:t>
            </a:r>
            <a:r>
              <a:rPr lang="cs-CZ" sz="1800" dirty="0"/>
              <a:t> </a:t>
            </a:r>
            <a:r>
              <a:rPr lang="cs-CZ" sz="1800" dirty="0" err="1"/>
              <a:t>again</a:t>
            </a:r>
            <a:r>
              <a:rPr lang="cs-CZ" sz="1800" dirty="0"/>
              <a:t>. </a:t>
            </a:r>
            <a:r>
              <a:rPr lang="cs-CZ" sz="1800" dirty="0" err="1"/>
              <a:t>It’s</a:t>
            </a:r>
            <a:r>
              <a:rPr lang="cs-CZ" sz="1800" dirty="0"/>
              <a:t> </a:t>
            </a:r>
            <a:r>
              <a:rPr lang="cs-CZ" sz="1800" dirty="0" err="1"/>
              <a:t>easy</a:t>
            </a:r>
            <a:r>
              <a:rPr lang="cs-CZ" sz="1800" dirty="0"/>
              <a:t> to </a:t>
            </a:r>
            <a:r>
              <a:rPr lang="cs-CZ" sz="1800" dirty="0" err="1"/>
              <a:t>imagine</a:t>
            </a:r>
            <a:r>
              <a:rPr lang="cs-CZ" sz="1800" dirty="0"/>
              <a:t> </a:t>
            </a:r>
            <a:r>
              <a:rPr lang="cs-CZ" sz="1800" dirty="0" err="1"/>
              <a:t>an</a:t>
            </a:r>
            <a:r>
              <a:rPr lang="cs-CZ" sz="1800" dirty="0"/>
              <a:t> </a:t>
            </a:r>
            <a:r>
              <a:rPr lang="cs-CZ" sz="1800" dirty="0" err="1"/>
              <a:t>awkward</a:t>
            </a:r>
            <a:r>
              <a:rPr lang="cs-CZ" sz="1800" dirty="0"/>
              <a:t> </a:t>
            </a:r>
            <a:r>
              <a:rPr lang="cs-CZ" sz="1800" dirty="0" err="1"/>
              <a:t>dance</a:t>
            </a:r>
            <a:r>
              <a:rPr lang="cs-CZ" sz="1800" dirty="0"/>
              <a:t> </a:t>
            </a:r>
            <a:r>
              <a:rPr lang="cs-CZ" sz="1800" dirty="0" err="1"/>
              <a:t>down</a:t>
            </a:r>
            <a:r>
              <a:rPr lang="cs-CZ" sz="1800" dirty="0"/>
              <a:t> a </a:t>
            </a:r>
            <a:r>
              <a:rPr lang="cs-CZ" sz="1800" dirty="0" err="1"/>
              <a:t>sidewalk</a:t>
            </a:r>
            <a:r>
              <a:rPr lang="cs-CZ" sz="1800" dirty="0"/>
              <a:t>, </a:t>
            </a:r>
            <a:r>
              <a:rPr lang="cs-CZ" sz="1800" dirty="0" err="1"/>
              <a:t>with</a:t>
            </a:r>
            <a:r>
              <a:rPr lang="cs-CZ" sz="1800" dirty="0"/>
              <a:t> </a:t>
            </a:r>
            <a:r>
              <a:rPr lang="cs-CZ" sz="1800" dirty="0" err="1"/>
              <a:t>one</a:t>
            </a:r>
            <a:r>
              <a:rPr lang="cs-CZ" sz="1800" dirty="0"/>
              <a:t> party </a:t>
            </a:r>
            <a:r>
              <a:rPr lang="cs-CZ" sz="1800" dirty="0" err="1"/>
              <a:t>retreating</a:t>
            </a:r>
            <a:r>
              <a:rPr lang="cs-CZ" sz="1800" dirty="0"/>
              <a:t> and </a:t>
            </a:r>
            <a:r>
              <a:rPr lang="cs-CZ" sz="1800" dirty="0" err="1"/>
              <a:t>the</a:t>
            </a:r>
            <a:r>
              <a:rPr lang="cs-CZ" sz="1800" dirty="0"/>
              <a:t> </a:t>
            </a:r>
            <a:r>
              <a:rPr lang="cs-CZ" sz="1800" dirty="0" err="1"/>
              <a:t>other</a:t>
            </a:r>
            <a:r>
              <a:rPr lang="cs-CZ" sz="1800" dirty="0"/>
              <a:t> </a:t>
            </a:r>
            <a:r>
              <a:rPr lang="cs-CZ" sz="1800" dirty="0" err="1"/>
              <a:t>advancing</a:t>
            </a:r>
            <a:r>
              <a:rPr lang="cs-CZ" sz="1800" dirty="0"/>
              <a:t> as </a:t>
            </a:r>
            <a:r>
              <a:rPr lang="cs-CZ" sz="1800" dirty="0" err="1"/>
              <a:t>the</a:t>
            </a:r>
            <a:r>
              <a:rPr lang="cs-CZ" sz="1800" dirty="0"/>
              <a:t> </a:t>
            </a:r>
            <a:r>
              <a:rPr lang="cs-CZ" sz="1800" dirty="0" err="1"/>
              <a:t>conversation</a:t>
            </a:r>
            <a:r>
              <a:rPr lang="cs-CZ" sz="1800" dirty="0"/>
              <a:t> </a:t>
            </a:r>
            <a:r>
              <a:rPr lang="cs-CZ" sz="1800" dirty="0" err="1"/>
              <a:t>progresses</a:t>
            </a:r>
            <a:r>
              <a:rPr lang="cs-CZ" sz="1800" dirty="0"/>
              <a:t>.</a:t>
            </a:r>
          </a:p>
          <a:p>
            <a:pPr marL="0" indent="0">
              <a:buNone/>
            </a:pPr>
            <a:br>
              <a:rPr lang="cs-CZ" sz="1800" dirty="0"/>
            </a:br>
            <a:endParaRPr lang="cs-CZ" sz="1800" dirty="0"/>
          </a:p>
          <a:p>
            <a:pPr marL="0" indent="0">
              <a:buNone/>
            </a:pPr>
            <a:endParaRPr lang="en-US" sz="1800" dirty="0"/>
          </a:p>
        </p:txBody>
      </p:sp>
      <p:sp>
        <p:nvSpPr>
          <p:cNvPr id="29" name="Rectangle 2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79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descr="podani rukou.jpg"/>
          <p:cNvPicPr>
            <a:picLocks noChangeAspect="1"/>
          </p:cNvPicPr>
          <p:nvPr/>
        </p:nvPicPr>
        <p:blipFill rotWithShape="1">
          <a:blip r:embed="rId2">
            <a:extLst>
              <a:ext uri="{28A0092B-C50C-407E-A947-70E740481C1C}">
                <a14:useLocalDpi xmlns:a14="http://schemas.microsoft.com/office/drawing/2010/main" val="0"/>
              </a:ext>
            </a:extLst>
          </a:blip>
          <a:srcRect r="3328"/>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93485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Freeform: Shape 9">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na tvar.jpg"/>
          <p:cNvPicPr>
            <a:picLocks noChangeAspect="1"/>
          </p:cNvPicPr>
          <p:nvPr/>
        </p:nvPicPr>
        <p:blipFill rotWithShape="1">
          <a:blip r:embed="rId2">
            <a:extLst>
              <a:ext uri="{28A0092B-C50C-407E-A947-70E740481C1C}">
                <a14:useLocalDpi xmlns:a14="http://schemas.microsoft.com/office/drawing/2010/main" val="0"/>
              </a:ext>
            </a:extLst>
          </a:blip>
          <a:srcRect l="10118" r="795" b="-1"/>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2244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Rectangle 1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podavani ruky.jpg"/>
          <p:cNvPicPr>
            <a:picLocks noChangeAspect="1"/>
          </p:cNvPicPr>
          <p:nvPr/>
        </p:nvPicPr>
        <p:blipFill rotWithShape="1">
          <a:blip r:embed="rId2">
            <a:extLst>
              <a:ext uri="{28A0092B-C50C-407E-A947-70E740481C1C}">
                <a14:useLocalDpi xmlns:a14="http://schemas.microsoft.com/office/drawing/2010/main" val="0"/>
              </a:ext>
            </a:extLst>
          </a:blip>
          <a:srcRect l="18729" r="15509" b="3"/>
          <a:stretch/>
        </p:blipFill>
        <p:spPr>
          <a:xfrm>
            <a:off x="20" y="10"/>
            <a:ext cx="2970445" cy="3383269"/>
          </a:xfrm>
          <a:prstGeom prst="rect">
            <a:avLst/>
          </a:prstGeom>
        </p:spPr>
      </p:pic>
      <p:pic>
        <p:nvPicPr>
          <p:cNvPr id="8" name="Picture 7" descr="ocko.jpg"/>
          <p:cNvPicPr>
            <a:picLocks noChangeAspect="1"/>
          </p:cNvPicPr>
          <p:nvPr/>
        </p:nvPicPr>
        <p:blipFill rotWithShape="1">
          <a:blip r:embed="rId3">
            <a:extLst>
              <a:ext uri="{28A0092B-C50C-407E-A947-70E740481C1C}">
                <a14:useLocalDpi xmlns:a14="http://schemas.microsoft.com/office/drawing/2010/main" val="0"/>
              </a:ext>
            </a:extLst>
          </a:blip>
          <a:srcRect r="12203" b="2"/>
          <a:stretch/>
        </p:blipFill>
        <p:spPr>
          <a:xfrm>
            <a:off x="3072956" y="10"/>
            <a:ext cx="2970465" cy="3383268"/>
          </a:xfrm>
          <a:prstGeom prst="rect">
            <a:avLst/>
          </a:prstGeom>
        </p:spPr>
      </p:pic>
      <p:pic>
        <p:nvPicPr>
          <p:cNvPr id="13" name="Picture 12" descr="komunikce .jpg"/>
          <p:cNvPicPr>
            <a:picLocks noChangeAspect="1"/>
          </p:cNvPicPr>
          <p:nvPr/>
        </p:nvPicPr>
        <p:blipFill rotWithShape="1">
          <a:blip r:embed="rId4">
            <a:extLst>
              <a:ext uri="{28A0092B-C50C-407E-A947-70E740481C1C}">
                <a14:useLocalDpi xmlns:a14="http://schemas.microsoft.com/office/drawing/2010/main" val="0"/>
              </a:ext>
            </a:extLst>
          </a:blip>
          <a:srcRect l="19449" r="44866" b="-1"/>
          <a:stretch/>
        </p:blipFill>
        <p:spPr>
          <a:xfrm>
            <a:off x="6145909" y="10"/>
            <a:ext cx="2971800" cy="3383268"/>
          </a:xfrm>
          <a:prstGeom prst="rect">
            <a:avLst/>
          </a:prstGeom>
        </p:spPr>
      </p:pic>
      <p:pic>
        <p:nvPicPr>
          <p:cNvPr id="9" name="Picture 8" descr="gesta2.jpg"/>
          <p:cNvPicPr>
            <a:picLocks noChangeAspect="1"/>
          </p:cNvPicPr>
          <p:nvPr/>
        </p:nvPicPr>
        <p:blipFill rotWithShape="1">
          <a:blip r:embed="rId5">
            <a:extLst>
              <a:ext uri="{28A0092B-C50C-407E-A947-70E740481C1C}">
                <a14:useLocalDpi xmlns:a14="http://schemas.microsoft.com/office/drawing/2010/main" val="0"/>
              </a:ext>
            </a:extLst>
          </a:blip>
          <a:srcRect l="30278" r="20534" b="2"/>
          <a:stretch/>
        </p:blipFill>
        <p:spPr>
          <a:xfrm>
            <a:off x="9220200" y="10"/>
            <a:ext cx="2971800" cy="3383268"/>
          </a:xfrm>
          <a:prstGeom prst="rect">
            <a:avLst/>
          </a:prstGeom>
        </p:spPr>
      </p:pic>
      <p:pic>
        <p:nvPicPr>
          <p:cNvPr id="10" name="Picture 9" descr="mrkani.jpg"/>
          <p:cNvPicPr>
            <a:picLocks noChangeAspect="1"/>
          </p:cNvPicPr>
          <p:nvPr/>
        </p:nvPicPr>
        <p:blipFill rotWithShape="1">
          <a:blip r:embed="rId6">
            <a:extLst>
              <a:ext uri="{28A0092B-C50C-407E-A947-70E740481C1C}">
                <a14:useLocalDpi xmlns:a14="http://schemas.microsoft.com/office/drawing/2010/main" val="0"/>
              </a:ext>
            </a:extLst>
          </a:blip>
          <a:srcRect r="1" b="15888"/>
          <a:stretch/>
        </p:blipFill>
        <p:spPr>
          <a:xfrm>
            <a:off x="-1018" y="3474720"/>
            <a:ext cx="6044438" cy="3383280"/>
          </a:xfrm>
          <a:prstGeom prst="rect">
            <a:avLst/>
          </a:prstGeom>
        </p:spPr>
      </p:pic>
      <p:sp>
        <p:nvSpPr>
          <p:cNvPr id="44" name="Rectangle 19">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8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79648" y="4510585"/>
            <a:ext cx="5366610" cy="1758732"/>
          </a:xfrm>
        </p:spPr>
        <p:txBody>
          <a:bodyPr>
            <a:normAutofit/>
          </a:bodyPr>
          <a:lstStyle/>
          <a:p>
            <a:endParaRPr lang="en-US" sz="1800">
              <a:solidFill>
                <a:srgbClr val="FFFFFF"/>
              </a:solidFill>
            </a:endParaRPr>
          </a:p>
          <a:p>
            <a:endParaRPr lang="en-US" sz="1800">
              <a:solidFill>
                <a:srgbClr val="FFFFFF"/>
              </a:solidFill>
            </a:endParaRPr>
          </a:p>
        </p:txBody>
      </p:sp>
    </p:spTree>
    <p:extLst>
      <p:ext uri="{BB962C8B-B14F-4D97-AF65-F5344CB8AC3E}">
        <p14:creationId xmlns:p14="http://schemas.microsoft.com/office/powerpoint/2010/main" val="5611452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BF7A224-200B-B042-9606-2FCD409091BE}"/>
              </a:ext>
            </a:extLst>
          </p:cNvPr>
          <p:cNvSpPr>
            <a:spLocks noGrp="1"/>
          </p:cNvSpPr>
          <p:nvPr>
            <p:ph type="title"/>
          </p:nvPr>
        </p:nvSpPr>
        <p:spPr>
          <a:xfrm>
            <a:off x="808638" y="386930"/>
            <a:ext cx="9236700" cy="1188950"/>
          </a:xfrm>
        </p:spPr>
        <p:txBody>
          <a:bodyPr anchor="b">
            <a:normAutofit/>
          </a:bodyPr>
          <a:lstStyle/>
          <a:p>
            <a:r>
              <a:rPr lang="en-US" sz="3800" dirty="0"/>
              <a:t>Intercultural aspects of nonverbal communication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endParaRPr lang="cs-CZ" sz="2400" dirty="0"/>
          </a:p>
          <a:p>
            <a:pPr marL="0" indent="0">
              <a:buNone/>
            </a:pPr>
            <a:r>
              <a:rPr lang="en-US" sz="2400" dirty="0"/>
              <a:t>Areas of non-verbal communication that are directly culturally conditioned: </a:t>
            </a:r>
            <a:r>
              <a:rPr lang="en-US" sz="2400" b="1" dirty="0"/>
              <a:t>differences in the rules of expressing emotions</a:t>
            </a:r>
            <a:endParaRPr lang="cs-CZ" sz="2400" dirty="0"/>
          </a:p>
          <a:p>
            <a:pPr marL="0" indent="0">
              <a:buNone/>
            </a:pPr>
            <a:r>
              <a:rPr lang="cs-CZ" sz="2400" dirty="0"/>
              <a:t>- </a:t>
            </a:r>
            <a:r>
              <a:rPr lang="cs-CZ" sz="2400" dirty="0" err="1"/>
              <a:t>frequency</a:t>
            </a:r>
            <a:r>
              <a:rPr lang="cs-CZ" sz="2400" dirty="0"/>
              <a:t> and intensity</a:t>
            </a:r>
            <a:br>
              <a:rPr lang="cs-CZ" sz="2400" dirty="0"/>
            </a:br>
            <a:r>
              <a:rPr lang="cs-CZ" sz="2400" dirty="0"/>
              <a:t>- display </a:t>
            </a:r>
            <a:r>
              <a:rPr lang="cs-CZ" sz="2400" dirty="0" err="1"/>
              <a:t>rules</a:t>
            </a:r>
            <a:r>
              <a:rPr lang="cs-CZ" sz="2400" dirty="0"/>
              <a:t> (</a:t>
            </a:r>
            <a:r>
              <a:rPr lang="cs-CZ" sz="2400" dirty="0" err="1"/>
              <a:t>Ekman</a:t>
            </a:r>
            <a:r>
              <a:rPr lang="cs-CZ" sz="2400" dirty="0"/>
              <a:t>) - </a:t>
            </a:r>
            <a:r>
              <a:rPr lang="cs-CZ" sz="2400" dirty="0" err="1"/>
              <a:t>who</a:t>
            </a:r>
            <a:r>
              <a:rPr lang="cs-CZ" sz="2400" dirty="0"/>
              <a:t> </a:t>
            </a:r>
            <a:r>
              <a:rPr lang="cs-CZ" sz="2400" dirty="0" err="1"/>
              <a:t>can</a:t>
            </a:r>
            <a:r>
              <a:rPr lang="cs-CZ" sz="2400" dirty="0"/>
              <a:t> show </a:t>
            </a:r>
            <a:r>
              <a:rPr lang="cs-CZ" sz="2400" dirty="0" err="1"/>
              <a:t>their</a:t>
            </a:r>
            <a:r>
              <a:rPr lang="cs-CZ" sz="2400" dirty="0"/>
              <a:t> </a:t>
            </a:r>
            <a:r>
              <a:rPr lang="cs-CZ" sz="2400" dirty="0" err="1"/>
              <a:t>emotions</a:t>
            </a:r>
            <a:r>
              <a:rPr lang="cs-CZ" sz="2400" dirty="0"/>
              <a:t> to </a:t>
            </a:r>
            <a:r>
              <a:rPr lang="cs-CZ" sz="2400" dirty="0" err="1"/>
              <a:t>whom</a:t>
            </a:r>
            <a:r>
              <a:rPr lang="cs-CZ" sz="2400" dirty="0"/>
              <a:t> and </a:t>
            </a:r>
            <a:r>
              <a:rPr lang="cs-CZ" sz="2400" dirty="0" err="1"/>
              <a:t>when</a:t>
            </a:r>
            <a:r>
              <a:rPr lang="cs-CZ" sz="2400" dirty="0"/>
              <a:t> </a:t>
            </a:r>
            <a:br>
              <a:rPr lang="cs-CZ" sz="2400" dirty="0"/>
            </a:br>
            <a:r>
              <a:rPr lang="cs-CZ" sz="2400" dirty="0"/>
              <a:t>- </a:t>
            </a:r>
            <a:r>
              <a:rPr lang="cs-CZ" sz="2400" dirty="0" err="1"/>
              <a:t>interpretation</a:t>
            </a:r>
            <a:r>
              <a:rPr lang="cs-CZ" sz="2400" dirty="0"/>
              <a:t> </a:t>
            </a:r>
            <a:r>
              <a:rPr lang="cs-CZ" sz="2400" dirty="0" err="1"/>
              <a:t>of</a:t>
            </a:r>
            <a:r>
              <a:rPr lang="cs-CZ" sz="2400" dirty="0"/>
              <a:t> </a:t>
            </a:r>
            <a:r>
              <a:rPr lang="cs-CZ" sz="2400" dirty="0" err="1"/>
              <a:t>expressions</a:t>
            </a:r>
            <a:r>
              <a:rPr lang="cs-CZ" sz="2400" dirty="0"/>
              <a:t> - </a:t>
            </a:r>
            <a:r>
              <a:rPr lang="cs-CZ" sz="2400" dirty="0" err="1"/>
              <a:t>individualistic</a:t>
            </a:r>
            <a:r>
              <a:rPr lang="cs-CZ" sz="2400" dirty="0"/>
              <a:t> </a:t>
            </a:r>
            <a:r>
              <a:rPr lang="cs-CZ" sz="2400" dirty="0" err="1"/>
              <a:t>cultures</a:t>
            </a:r>
            <a:r>
              <a:rPr lang="cs-CZ" sz="2400" dirty="0"/>
              <a:t> </a:t>
            </a:r>
            <a:r>
              <a:rPr lang="cs-CZ" sz="2400" dirty="0" err="1"/>
              <a:t>encourage</a:t>
            </a:r>
            <a:r>
              <a:rPr lang="cs-CZ" sz="2400" dirty="0"/>
              <a:t> </a:t>
            </a:r>
            <a:r>
              <a:rPr lang="cs-CZ" sz="2400" dirty="0" err="1"/>
              <a:t>the</a:t>
            </a:r>
            <a:r>
              <a:rPr lang="cs-CZ" sz="2400" dirty="0"/>
              <a:t> </a:t>
            </a:r>
            <a:r>
              <a:rPr lang="cs-CZ" sz="2400" dirty="0" err="1"/>
              <a:t>expression</a:t>
            </a:r>
            <a:r>
              <a:rPr lang="cs-CZ" sz="2400" dirty="0"/>
              <a:t> </a:t>
            </a:r>
            <a:r>
              <a:rPr lang="cs-CZ" sz="2400" dirty="0" err="1"/>
              <a:t>of</a:t>
            </a:r>
            <a:r>
              <a:rPr lang="cs-CZ" sz="2400" dirty="0"/>
              <a:t> </a:t>
            </a:r>
            <a:r>
              <a:rPr lang="cs-CZ" sz="2400" dirty="0" err="1"/>
              <a:t>happiness</a:t>
            </a:r>
            <a:r>
              <a:rPr lang="cs-CZ" sz="2400" dirty="0"/>
              <a:t>, but limit </a:t>
            </a:r>
            <a:r>
              <a:rPr lang="cs-CZ" sz="2400" dirty="0" err="1"/>
              <a:t>the</a:t>
            </a:r>
            <a:r>
              <a:rPr lang="cs-CZ" sz="2400" dirty="0"/>
              <a:t> </a:t>
            </a:r>
            <a:r>
              <a:rPr lang="cs-CZ" sz="2400" dirty="0" err="1"/>
              <a:t>sharing</a:t>
            </a:r>
            <a:r>
              <a:rPr lang="cs-CZ" sz="2400" dirty="0"/>
              <a:t> </a:t>
            </a:r>
            <a:r>
              <a:rPr lang="cs-CZ" sz="2400" dirty="0" err="1"/>
              <a:t>of</a:t>
            </a:r>
            <a:r>
              <a:rPr lang="cs-CZ" sz="2400" dirty="0"/>
              <a:t> </a:t>
            </a:r>
            <a:r>
              <a:rPr lang="cs-CZ" sz="2400" dirty="0" err="1"/>
              <a:t>sorrow</a:t>
            </a:r>
            <a:r>
              <a:rPr lang="cs-CZ" sz="2400" dirty="0"/>
              <a:t>. In </a:t>
            </a:r>
            <a:r>
              <a:rPr lang="cs-CZ" sz="2400" dirty="0" err="1"/>
              <a:t>collectivist</a:t>
            </a:r>
            <a:r>
              <a:rPr lang="cs-CZ" sz="2400" dirty="0"/>
              <a:t> </a:t>
            </a:r>
            <a:r>
              <a:rPr lang="cs-CZ" sz="2400" dirty="0" err="1"/>
              <a:t>cultures</a:t>
            </a:r>
            <a:r>
              <a:rPr lang="cs-CZ" sz="2400" dirty="0"/>
              <a:t>, </a:t>
            </a:r>
            <a:r>
              <a:rPr lang="cs-CZ" sz="2400" dirty="0" err="1"/>
              <a:t>the</a:t>
            </a:r>
            <a:r>
              <a:rPr lang="cs-CZ" sz="2400" dirty="0"/>
              <a:t> </a:t>
            </a:r>
            <a:r>
              <a:rPr lang="cs-CZ" sz="2400" dirty="0" err="1"/>
              <a:t>opposite</a:t>
            </a:r>
            <a:r>
              <a:rPr lang="cs-CZ" sz="2400" dirty="0"/>
              <a:t> </a:t>
            </a:r>
            <a:r>
              <a:rPr lang="cs-CZ" sz="2400" dirty="0" err="1"/>
              <a:t>phenomenon</a:t>
            </a:r>
            <a:r>
              <a:rPr lang="cs-CZ" sz="2400" dirty="0"/>
              <a:t> </a:t>
            </a:r>
            <a:r>
              <a:rPr lang="cs-CZ" sz="2400" dirty="0" err="1"/>
              <a:t>occurs</a:t>
            </a:r>
            <a:r>
              <a:rPr lang="cs-CZ" sz="2400" dirty="0"/>
              <a:t>.</a:t>
            </a:r>
          </a:p>
          <a:p>
            <a:pPr marL="0" indent="0">
              <a:buNone/>
            </a:pPr>
            <a:endParaRPr lang="cs-CZ" sz="2400" dirty="0"/>
          </a:p>
          <a:p>
            <a:endParaRPr lang="en-US" sz="2400" dirty="0"/>
          </a:p>
        </p:txBody>
      </p:sp>
    </p:spTree>
    <p:extLst>
      <p:ext uri="{BB962C8B-B14F-4D97-AF65-F5344CB8AC3E}">
        <p14:creationId xmlns:p14="http://schemas.microsoft.com/office/powerpoint/2010/main" val="339242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DE3474C-F67F-E64B-BDF7-E40045C15E0A}"/>
              </a:ext>
            </a:extLst>
          </p:cNvPr>
          <p:cNvSpPr>
            <a:spLocks noGrp="1"/>
          </p:cNvSpPr>
          <p:nvPr>
            <p:ph type="title"/>
          </p:nvPr>
        </p:nvSpPr>
        <p:spPr>
          <a:xfrm>
            <a:off x="838200" y="4435052"/>
            <a:ext cx="3093720" cy="1645920"/>
          </a:xfrm>
        </p:spPr>
        <p:txBody>
          <a:bodyPr>
            <a:normAutofit/>
          </a:bodyPr>
          <a:lstStyle/>
          <a:p>
            <a:r>
              <a:rPr lang="en-US" sz="2600"/>
              <a:t>Intercultural aspects of nonverbal communication</a:t>
            </a:r>
          </a:p>
        </p:txBody>
      </p:sp>
      <p:pic>
        <p:nvPicPr>
          <p:cNvPr id="2" name="Picture 1" descr="sauna.jpg"/>
          <p:cNvPicPr>
            <a:picLocks noChangeAspect="1"/>
          </p:cNvPicPr>
          <p:nvPr/>
        </p:nvPicPr>
        <p:blipFill rotWithShape="1">
          <a:blip r:embed="rId2">
            <a:extLst>
              <a:ext uri="{28A0092B-C50C-407E-A947-70E740481C1C}">
                <a14:useLocalDpi xmlns:a14="http://schemas.microsoft.com/office/drawing/2010/main" val="0"/>
              </a:ext>
            </a:extLst>
          </a:blip>
          <a:srcRect l="22929" r="11742" b="2"/>
          <a:stretch/>
        </p:blipFill>
        <p:spPr>
          <a:xfrm>
            <a:off x="20" y="-6"/>
            <a:ext cx="3931900" cy="4005072"/>
          </a:xfrm>
          <a:prstGeom prst="rect">
            <a:avLst/>
          </a:prstGeom>
        </p:spPr>
      </p:pic>
      <p:pic>
        <p:nvPicPr>
          <p:cNvPr id="4" name="Picture 3" descr="smarkání.jpg"/>
          <p:cNvPicPr>
            <a:picLocks noChangeAspect="1"/>
          </p:cNvPicPr>
          <p:nvPr/>
        </p:nvPicPr>
        <p:blipFill rotWithShape="1">
          <a:blip r:embed="rId3">
            <a:extLst>
              <a:ext uri="{28A0092B-C50C-407E-A947-70E740481C1C}">
                <a14:useLocalDpi xmlns:a14="http://schemas.microsoft.com/office/drawing/2010/main" val="0"/>
              </a:ext>
            </a:extLst>
          </a:blip>
          <a:srcRect l="12510" r="22162" b="2"/>
          <a:stretch/>
        </p:blipFill>
        <p:spPr>
          <a:xfrm>
            <a:off x="4130040" y="6"/>
            <a:ext cx="3931920" cy="4005071"/>
          </a:xfrm>
          <a:prstGeom prst="rect">
            <a:avLst/>
          </a:prstGeom>
        </p:spPr>
      </p:pic>
      <p:pic>
        <p:nvPicPr>
          <p:cNvPr id="3" name="Picture 2" descr="alkohol.jpg"/>
          <p:cNvPicPr>
            <a:picLocks noChangeAspect="1"/>
          </p:cNvPicPr>
          <p:nvPr/>
        </p:nvPicPr>
        <p:blipFill rotWithShape="1">
          <a:blip r:embed="rId4">
            <a:extLst>
              <a:ext uri="{28A0092B-C50C-407E-A947-70E740481C1C}">
                <a14:useLocalDpi xmlns:a14="http://schemas.microsoft.com/office/drawing/2010/main" val="0"/>
              </a:ext>
            </a:extLst>
          </a:blip>
          <a:srcRect l="16011" r="18660" b="2"/>
          <a:stretch/>
        </p:blipFill>
        <p:spPr>
          <a:xfrm>
            <a:off x="8260080" y="-1"/>
            <a:ext cx="3931920" cy="4005072"/>
          </a:xfrm>
          <a:prstGeom prst="rect">
            <a:avLst/>
          </a:prstGeom>
        </p:spPr>
      </p:pic>
      <p:sp>
        <p:nvSpPr>
          <p:cNvPr id="18" name="Rectangle 17">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4380266" y="4435052"/>
            <a:ext cx="7104188" cy="1645920"/>
          </a:xfrm>
        </p:spPr>
        <p:txBody>
          <a:bodyPr anchor="ctr">
            <a:normAutofit/>
          </a:bodyPr>
          <a:lstStyle/>
          <a:p>
            <a:pPr marL="0" indent="0">
              <a:buNone/>
            </a:pPr>
            <a:endParaRPr lang="cs-CZ" sz="1400" dirty="0"/>
          </a:p>
          <a:p>
            <a:pPr marL="0" indent="0">
              <a:buNone/>
            </a:pPr>
            <a:r>
              <a:rPr lang="en-US" sz="1400" dirty="0"/>
              <a:t>Areas of non-verbal communication that are directly culturally conditioned: </a:t>
            </a:r>
            <a:r>
              <a:rPr lang="en-US" sz="1400" b="1" dirty="0"/>
              <a:t>other</a:t>
            </a:r>
            <a:r>
              <a:rPr lang="en-US" sz="1400" dirty="0"/>
              <a:t> </a:t>
            </a:r>
            <a:r>
              <a:rPr lang="en-US" sz="1400" b="1" dirty="0"/>
              <a:t>differences</a:t>
            </a:r>
            <a:br>
              <a:rPr lang="en-US" sz="1400" b="1" dirty="0"/>
            </a:br>
            <a:br>
              <a:rPr lang="en-US" sz="1400" dirty="0"/>
            </a:br>
            <a:r>
              <a:rPr lang="cs-CZ" sz="1400" dirty="0"/>
              <a:t>- </a:t>
            </a:r>
            <a:r>
              <a:rPr lang="cs-CZ" sz="1400" dirty="0" err="1"/>
              <a:t>colors</a:t>
            </a:r>
            <a:r>
              <a:rPr lang="cs-CZ" sz="1400" dirty="0"/>
              <a:t> </a:t>
            </a:r>
            <a:r>
              <a:rPr lang="cs-CZ" sz="1400" dirty="0" err="1"/>
              <a:t>perception</a:t>
            </a:r>
            <a:br>
              <a:rPr lang="cs-CZ" sz="1400" dirty="0"/>
            </a:br>
            <a:r>
              <a:rPr lang="cs-CZ" sz="1400" dirty="0"/>
              <a:t>- </a:t>
            </a:r>
            <a:r>
              <a:rPr lang="cs-CZ" sz="1400" dirty="0" err="1"/>
              <a:t>perception</a:t>
            </a:r>
            <a:r>
              <a:rPr lang="cs-CZ" sz="1400" dirty="0"/>
              <a:t> </a:t>
            </a:r>
            <a:r>
              <a:rPr lang="cs-CZ" sz="1400" dirty="0" err="1"/>
              <a:t>of</a:t>
            </a:r>
            <a:r>
              <a:rPr lang="cs-CZ" sz="1400" dirty="0"/>
              <a:t> </a:t>
            </a:r>
            <a:r>
              <a:rPr lang="cs-CZ" sz="1400" dirty="0" err="1"/>
              <a:t>time</a:t>
            </a:r>
            <a:br>
              <a:rPr lang="cs-CZ" sz="1400" dirty="0"/>
            </a:br>
            <a:endParaRPr lang="en-US" sz="1400" dirty="0"/>
          </a:p>
        </p:txBody>
      </p:sp>
    </p:spTree>
    <p:extLst>
      <p:ext uri="{BB962C8B-B14F-4D97-AF65-F5344CB8AC3E}">
        <p14:creationId xmlns:p14="http://schemas.microsoft.com/office/powerpoint/2010/main" val="268880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24BD35B-C749-6E44-9977-AF19C64A50C7}"/>
              </a:ext>
            </a:extLst>
          </p:cNvPr>
          <p:cNvSpPr>
            <a:spLocks noGrp="1"/>
          </p:cNvSpPr>
          <p:nvPr>
            <p:ph type="title"/>
          </p:nvPr>
        </p:nvSpPr>
        <p:spPr>
          <a:xfrm>
            <a:off x="6657715" y="467271"/>
            <a:ext cx="4195674" cy="2052522"/>
          </a:xfrm>
        </p:spPr>
        <p:txBody>
          <a:bodyPr anchor="b">
            <a:normAutofit/>
          </a:bodyPr>
          <a:lstStyle/>
          <a:p>
            <a:r>
              <a:rPr lang="cs-CZ" sz="5600"/>
              <a:t>Geert Hofstede</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muž, osoba, brýle, starší&#10;&#10;Popis byl vytvořen automaticky">
            <a:extLst>
              <a:ext uri="{FF2B5EF4-FFF2-40B4-BE49-F238E27FC236}">
                <a16:creationId xmlns:a16="http://schemas.microsoft.com/office/drawing/2014/main" id="{F159EDAE-C9D8-4E4F-8FFA-8D0278612D35}"/>
              </a:ext>
            </a:extLst>
          </p:cNvPr>
          <p:cNvPicPr>
            <a:picLocks noChangeAspect="1"/>
          </p:cNvPicPr>
          <p:nvPr/>
        </p:nvPicPr>
        <p:blipFill rotWithShape="1">
          <a:blip r:embed="rId2"/>
          <a:srcRect l="11155" r="14230"/>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Zástupný obsah 2">
            <a:extLst>
              <a:ext uri="{FF2B5EF4-FFF2-40B4-BE49-F238E27FC236}">
                <a16:creationId xmlns:a16="http://schemas.microsoft.com/office/drawing/2014/main" id="{ACA63AD6-CDF3-044C-8042-A63BF2815910}"/>
              </a:ext>
            </a:extLst>
          </p:cNvPr>
          <p:cNvSpPr>
            <a:spLocks noGrp="1"/>
          </p:cNvSpPr>
          <p:nvPr>
            <p:ph idx="1"/>
          </p:nvPr>
        </p:nvSpPr>
        <p:spPr>
          <a:xfrm>
            <a:off x="6657715" y="2990818"/>
            <a:ext cx="4195673" cy="2913872"/>
          </a:xfrm>
        </p:spPr>
        <p:txBody>
          <a:bodyPr anchor="t">
            <a:normAutofit/>
          </a:bodyPr>
          <a:lstStyle/>
          <a:p>
            <a:pPr marL="0" indent="0">
              <a:buNone/>
            </a:pPr>
            <a:r>
              <a:rPr lang="cs-CZ" sz="2000" i="1">
                <a:solidFill>
                  <a:schemeClr val="tx1">
                    <a:alpha val="80000"/>
                  </a:schemeClr>
                </a:solidFill>
              </a:rPr>
              <a:t>"Culture is more often a source of conflict than of synergy. Cultural differences are a nuisance at best and often a disaster"</a:t>
            </a:r>
            <a:r>
              <a:rPr lang="cs-CZ" sz="2000">
                <a:solidFill>
                  <a:schemeClr val="tx1">
                    <a:alpha val="80000"/>
                  </a:schemeClr>
                </a:solidFill>
              </a:rPr>
              <a:t> (Geert Hofstede).</a:t>
            </a:r>
            <a:br>
              <a:rPr lang="cs-CZ" sz="2000">
                <a:solidFill>
                  <a:schemeClr val="tx1">
                    <a:alpha val="80000"/>
                  </a:schemeClr>
                </a:solidFill>
              </a:rPr>
            </a:br>
            <a:endParaRPr lang="cs-CZ" sz="2000">
              <a:solidFill>
                <a:schemeClr val="tx1">
                  <a:alpha val="80000"/>
                </a:schemeClr>
              </a:solidFill>
            </a:endParaRPr>
          </a:p>
          <a:p>
            <a:pPr marL="0" indent="0">
              <a:buNone/>
            </a:pPr>
            <a:r>
              <a:rPr lang="cs-CZ" sz="2000" i="1">
                <a:solidFill>
                  <a:schemeClr val="tx1">
                    <a:alpha val="80000"/>
                  </a:schemeClr>
                </a:solidFill>
              </a:rPr>
              <a:t>Culture’s Consequences: Comparing Values, Behaviors, Institutions and Organizations Across Nations</a:t>
            </a:r>
            <a:r>
              <a:rPr lang="cs-CZ" sz="2000">
                <a:solidFill>
                  <a:schemeClr val="tx1">
                    <a:alpha val="80000"/>
                  </a:schemeClr>
                </a:solidFill>
              </a:rPr>
              <a:t> (1980) </a:t>
            </a:r>
          </a:p>
          <a:p>
            <a:pPr marL="0" indent="0">
              <a:buNone/>
            </a:pPr>
            <a:endParaRPr lang="cs-CZ" sz="200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90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3811609-7861-C249-BAB7-36518D9B0276}"/>
              </a:ext>
            </a:extLst>
          </p:cNvPr>
          <p:cNvSpPr>
            <a:spLocks noGrp="1"/>
          </p:cNvSpPr>
          <p:nvPr>
            <p:ph type="title"/>
          </p:nvPr>
        </p:nvSpPr>
        <p:spPr>
          <a:xfrm>
            <a:off x="803775" y="1106007"/>
            <a:ext cx="10550025" cy="1182927"/>
          </a:xfrm>
        </p:spPr>
        <p:txBody>
          <a:bodyPr anchor="b">
            <a:normAutofit/>
          </a:bodyPr>
          <a:lstStyle/>
          <a:p>
            <a:r>
              <a:rPr lang="cs-CZ" sz="5600"/>
              <a:t>Dimensions of National Culture </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23FA1B9-949D-3B48-AFA4-C5BB0C0DD446}"/>
              </a:ext>
            </a:extLst>
          </p:cNvPr>
          <p:cNvSpPr>
            <a:spLocks noGrp="1"/>
          </p:cNvSpPr>
          <p:nvPr>
            <p:ph idx="1"/>
          </p:nvPr>
        </p:nvSpPr>
        <p:spPr>
          <a:xfrm>
            <a:off x="803775" y="2598947"/>
            <a:ext cx="10550025" cy="3677348"/>
          </a:xfrm>
        </p:spPr>
        <p:txBody>
          <a:bodyPr anchor="t">
            <a:normAutofit/>
          </a:bodyPr>
          <a:lstStyle/>
          <a:p>
            <a:r>
              <a:rPr lang="cs-CZ" sz="2000">
                <a:solidFill>
                  <a:schemeClr val="tx1">
                    <a:alpha val="80000"/>
                  </a:schemeClr>
                </a:solidFill>
              </a:rPr>
              <a:t>how values in the workplace are influenced by culture </a:t>
            </a:r>
          </a:p>
          <a:p>
            <a:r>
              <a:rPr lang="cs-CZ" sz="2000">
                <a:solidFill>
                  <a:schemeClr val="tx1">
                    <a:alpha val="80000"/>
                  </a:schemeClr>
                </a:solidFill>
              </a:rPr>
              <a:t>because of intrinsic cultural differences between nations, no universal management method exists </a:t>
            </a:r>
          </a:p>
          <a:p>
            <a:r>
              <a:rPr lang="cs-CZ" sz="2000">
                <a:solidFill>
                  <a:schemeClr val="tx1">
                    <a:alpha val="80000"/>
                  </a:schemeClr>
                </a:solidFill>
              </a:rPr>
              <a:t>for each dimension, the value is set on a scale from 0 to 100 for each country </a:t>
            </a:r>
          </a:p>
          <a:p>
            <a:endParaRPr lang="cs-CZ" sz="200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59866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65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8C1CEAB-7A7E-FF44-BAF7-9E823F0A2C4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Six dimensions of national culture</a:t>
            </a:r>
          </a:p>
        </p:txBody>
      </p:sp>
      <p:pic>
        <p:nvPicPr>
          <p:cNvPr id="5" name="Zástupný obsah 4">
            <a:extLst>
              <a:ext uri="{FF2B5EF4-FFF2-40B4-BE49-F238E27FC236}">
                <a16:creationId xmlns:a16="http://schemas.microsoft.com/office/drawing/2014/main" id="{06E9CFC2-A8BD-5549-A877-AC1CB9E3FD14}"/>
              </a:ext>
            </a:extLst>
          </p:cNvPr>
          <p:cNvPicPr>
            <a:picLocks noGrp="1" noChangeAspect="1"/>
          </p:cNvPicPr>
          <p:nvPr>
            <p:ph idx="1"/>
          </p:nvPr>
        </p:nvPicPr>
        <p:blipFill>
          <a:blip r:embed="rId2"/>
          <a:stretch>
            <a:fillRect/>
          </a:stretch>
        </p:blipFill>
        <p:spPr>
          <a:xfrm>
            <a:off x="4038600" y="1405625"/>
            <a:ext cx="7188199" cy="4043361"/>
          </a:xfrm>
          <a:prstGeom prst="rect">
            <a:avLst/>
          </a:prstGeom>
        </p:spPr>
      </p:pic>
    </p:spTree>
    <p:extLst>
      <p:ext uri="{BB962C8B-B14F-4D97-AF65-F5344CB8AC3E}">
        <p14:creationId xmlns:p14="http://schemas.microsoft.com/office/powerpoint/2010/main" val="94639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B966F-DE5E-024F-8566-37487CEDE199}"/>
              </a:ext>
            </a:extLst>
          </p:cNvPr>
          <p:cNvSpPr>
            <a:spLocks noGrp="1"/>
          </p:cNvSpPr>
          <p:nvPr>
            <p:ph type="title"/>
          </p:nvPr>
        </p:nvSpPr>
        <p:spPr>
          <a:xfrm>
            <a:off x="838200" y="557188"/>
            <a:ext cx="10515600" cy="1133499"/>
          </a:xfrm>
        </p:spPr>
        <p:txBody>
          <a:bodyPr>
            <a:normAutofit/>
          </a:bodyPr>
          <a:lstStyle/>
          <a:p>
            <a:r>
              <a:rPr lang="cs-CZ" sz="5200"/>
              <a:t>Power distance index (PDI)</a:t>
            </a:r>
          </a:p>
        </p:txBody>
      </p:sp>
      <p:graphicFrame>
        <p:nvGraphicFramePr>
          <p:cNvPr id="15" name="Zástupný obsah 2">
            <a:extLst>
              <a:ext uri="{FF2B5EF4-FFF2-40B4-BE49-F238E27FC236}">
                <a16:creationId xmlns:a16="http://schemas.microsoft.com/office/drawing/2014/main" id="{5AF6F42E-665C-47A2-84C3-915F874924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21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PDI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4810259" y="649480"/>
            <a:ext cx="6555347" cy="5546047"/>
          </a:xfrm>
        </p:spPr>
        <p:txBody>
          <a:bodyPr anchor="ctr">
            <a:normAutofit/>
          </a:bodyPr>
          <a:lstStyle/>
          <a:p>
            <a:r>
              <a:rPr lang="cs-CZ" sz="2000" i="1"/>
              <a:t>people</a:t>
            </a:r>
            <a:r>
              <a:rPr lang="cs-CZ" sz="2000" i="1" dirty="0"/>
              <a:t> </a:t>
            </a:r>
            <a:r>
              <a:rPr lang="cs-CZ" sz="2000" i="1"/>
              <a:t>belonging</a:t>
            </a:r>
            <a:r>
              <a:rPr lang="cs-CZ" sz="2000" i="1" dirty="0"/>
              <a:t> to </a:t>
            </a:r>
            <a:r>
              <a:rPr lang="cs-CZ" sz="2000" i="1"/>
              <a:t>high</a:t>
            </a:r>
            <a:r>
              <a:rPr lang="cs-CZ" sz="2000" i="1" dirty="0"/>
              <a:t> </a:t>
            </a:r>
            <a:r>
              <a:rPr lang="cs-CZ" sz="2000" i="1"/>
              <a:t>power</a:t>
            </a:r>
            <a:r>
              <a:rPr lang="cs-CZ" sz="2000" i="1" dirty="0"/>
              <a:t> distance index </a:t>
            </a:r>
            <a:r>
              <a:rPr lang="cs-CZ" sz="2000" i="1"/>
              <a:t>cultures</a:t>
            </a:r>
            <a:r>
              <a:rPr lang="cs-CZ" sz="2000" i="1" dirty="0"/>
              <a:t> </a:t>
            </a:r>
            <a:r>
              <a:rPr lang="cs-CZ" sz="2000" i="1"/>
              <a:t>tend</a:t>
            </a:r>
            <a:r>
              <a:rPr lang="cs-CZ" sz="2000" i="1" dirty="0"/>
              <a:t> to </a:t>
            </a:r>
            <a:r>
              <a:rPr lang="cs-CZ" sz="2000" i="1"/>
              <a:t>prefer</a:t>
            </a:r>
            <a:r>
              <a:rPr lang="cs-CZ" sz="2000" i="1" dirty="0"/>
              <a:t> </a:t>
            </a:r>
            <a:r>
              <a:rPr lang="cs-CZ" sz="2000" i="1"/>
              <a:t>products</a:t>
            </a:r>
            <a:r>
              <a:rPr lang="cs-CZ" sz="2000" i="1" dirty="0"/>
              <a:t> </a:t>
            </a:r>
            <a:r>
              <a:rPr lang="cs-CZ" sz="2000" i="1"/>
              <a:t>that</a:t>
            </a:r>
            <a:r>
              <a:rPr lang="cs-CZ" sz="2000" i="1" dirty="0"/>
              <a:t> </a:t>
            </a:r>
            <a:r>
              <a:rPr lang="cs-CZ" sz="2000" i="1"/>
              <a:t>provide</a:t>
            </a:r>
            <a:r>
              <a:rPr lang="cs-CZ" sz="2000" i="1" dirty="0"/>
              <a:t> </a:t>
            </a:r>
            <a:r>
              <a:rPr lang="cs-CZ" sz="2000" i="1"/>
              <a:t>them</a:t>
            </a:r>
            <a:r>
              <a:rPr lang="cs-CZ" sz="2000" i="1" dirty="0"/>
              <a:t> </a:t>
            </a:r>
            <a:r>
              <a:rPr lang="cs-CZ" sz="2000" i="1"/>
              <a:t>with</a:t>
            </a:r>
            <a:r>
              <a:rPr lang="cs-CZ" sz="2000" i="1" dirty="0"/>
              <a:t> </a:t>
            </a:r>
            <a:r>
              <a:rPr lang="cs-CZ" sz="2000" i="1"/>
              <a:t>certain</a:t>
            </a:r>
            <a:r>
              <a:rPr lang="cs-CZ" sz="2000" i="1" dirty="0"/>
              <a:t> </a:t>
            </a:r>
            <a:r>
              <a:rPr lang="cs-CZ" sz="2000" i="1"/>
              <a:t>social</a:t>
            </a:r>
            <a:r>
              <a:rPr lang="cs-CZ" sz="2000" i="1" dirty="0"/>
              <a:t> status and </a:t>
            </a:r>
            <a:r>
              <a:rPr lang="cs-CZ" sz="2000" i="1"/>
              <a:t>allow</a:t>
            </a:r>
            <a:r>
              <a:rPr lang="cs-CZ" sz="2000" i="1" dirty="0"/>
              <a:t> </a:t>
            </a:r>
            <a:r>
              <a:rPr lang="cs-CZ" sz="2000" i="1"/>
              <a:t>highlighting</a:t>
            </a:r>
            <a:r>
              <a:rPr lang="cs-CZ" sz="2000" i="1" dirty="0"/>
              <a:t> </a:t>
            </a:r>
            <a:r>
              <a:rPr lang="cs-CZ" sz="2000" i="1"/>
              <a:t>this</a:t>
            </a:r>
            <a:r>
              <a:rPr lang="cs-CZ" sz="2000" i="1" dirty="0"/>
              <a:t> status </a:t>
            </a:r>
            <a:r>
              <a:rPr lang="cs-CZ" sz="2000" i="1"/>
              <a:t>or</a:t>
            </a:r>
            <a:r>
              <a:rPr lang="cs-CZ" sz="2000" i="1" dirty="0"/>
              <a:t> </a:t>
            </a:r>
            <a:r>
              <a:rPr lang="cs-CZ" sz="2000" i="1"/>
              <a:t>prestige</a:t>
            </a:r>
            <a:r>
              <a:rPr lang="en-US" sz="2000" i="1" dirty="0">
                <a:ea typeface="ＭＳ Ｐゴシック" panose="020B0600070205080204" pitchFamily="34" charset="-128"/>
              </a:rPr>
              <a:t> (</a:t>
            </a:r>
            <a:r>
              <a:rPr lang="en-US" altLang="cs-CZ" sz="2000" dirty="0">
                <a:ea typeface="ＭＳ Ｐゴシック" panose="020B0600070205080204" pitchFamily="34" charset="-128"/>
              </a:rPr>
              <a:t>status symbols, celebrities)</a:t>
            </a:r>
          </a:p>
          <a:p>
            <a:r>
              <a:rPr lang="cs-CZ" sz="2000" i="1" dirty="0"/>
              <a:t>in </a:t>
            </a:r>
            <a:r>
              <a:rPr lang="cs-CZ" sz="2000" i="1"/>
              <a:t>low</a:t>
            </a:r>
            <a:r>
              <a:rPr lang="cs-CZ" sz="2000" i="1" dirty="0"/>
              <a:t> PDI, </a:t>
            </a:r>
            <a:r>
              <a:rPr lang="cs-CZ" sz="2000" i="1"/>
              <a:t>the</a:t>
            </a:r>
            <a:r>
              <a:rPr lang="cs-CZ" sz="2000" i="1" dirty="0"/>
              <a:t> </a:t>
            </a:r>
            <a:r>
              <a:rPr lang="cs-CZ" sz="2000" i="1"/>
              <a:t>main</a:t>
            </a:r>
            <a:r>
              <a:rPr lang="cs-CZ" sz="2000" i="1" dirty="0"/>
              <a:t> role </a:t>
            </a:r>
            <a:r>
              <a:rPr lang="cs-CZ" sz="2000" i="1"/>
              <a:t>is</a:t>
            </a:r>
            <a:r>
              <a:rPr lang="cs-CZ" sz="2000" i="1" dirty="0"/>
              <a:t> </a:t>
            </a:r>
            <a:r>
              <a:rPr lang="cs-CZ" sz="2000" i="1"/>
              <a:t>played</a:t>
            </a:r>
            <a:r>
              <a:rPr lang="cs-CZ" sz="2000" i="1" dirty="0"/>
              <a:t> by </a:t>
            </a:r>
            <a:r>
              <a:rPr lang="cs-CZ" sz="2000" i="1"/>
              <a:t>the</a:t>
            </a:r>
            <a:r>
              <a:rPr lang="cs-CZ" sz="2000" i="1" dirty="0"/>
              <a:t> </a:t>
            </a:r>
            <a:r>
              <a:rPr lang="cs-CZ" sz="2000" i="1"/>
              <a:t>actual</a:t>
            </a:r>
            <a:r>
              <a:rPr lang="cs-CZ" sz="2000" i="1" dirty="0"/>
              <a:t> </a:t>
            </a:r>
            <a:r>
              <a:rPr lang="cs-CZ" sz="2000" i="1"/>
              <a:t>consumption</a:t>
            </a:r>
            <a:r>
              <a:rPr lang="cs-CZ" sz="2000" i="1" dirty="0"/>
              <a:t> </a:t>
            </a:r>
            <a:r>
              <a:rPr lang="cs-CZ" sz="2000" i="1"/>
              <a:t>parameters</a:t>
            </a:r>
            <a:r>
              <a:rPr lang="cs-CZ" sz="2000" i="1" dirty="0"/>
              <a:t> </a:t>
            </a:r>
            <a:r>
              <a:rPr lang="cs-CZ" sz="2000" i="1"/>
              <a:t>of</a:t>
            </a:r>
            <a:r>
              <a:rPr lang="cs-CZ" sz="2000" i="1" dirty="0"/>
              <a:t> </a:t>
            </a:r>
            <a:r>
              <a:rPr lang="cs-CZ" sz="2000" i="1"/>
              <a:t>the</a:t>
            </a:r>
            <a:r>
              <a:rPr lang="cs-CZ" sz="2000" i="1" dirty="0"/>
              <a:t> </a:t>
            </a:r>
            <a:r>
              <a:rPr lang="cs-CZ" sz="2000" i="1"/>
              <a:t>products</a:t>
            </a:r>
            <a:r>
              <a:rPr lang="cs-CZ" sz="2000" i="1" dirty="0"/>
              <a:t>, </a:t>
            </a:r>
            <a:r>
              <a:rPr lang="cs-CZ" sz="2000" i="1"/>
              <a:t>their</a:t>
            </a:r>
            <a:r>
              <a:rPr lang="cs-CZ" sz="2000" i="1" dirty="0"/>
              <a:t> </a:t>
            </a:r>
            <a:r>
              <a:rPr lang="cs-CZ" sz="2000" i="1"/>
              <a:t>ability</a:t>
            </a:r>
            <a:r>
              <a:rPr lang="cs-CZ" sz="2000" i="1" dirty="0"/>
              <a:t> to appeal to </a:t>
            </a:r>
            <a:r>
              <a:rPr lang="cs-CZ" sz="2000" i="1"/>
              <a:t>all</a:t>
            </a:r>
            <a:r>
              <a:rPr lang="cs-CZ" sz="2000" i="1" dirty="0"/>
              <a:t> </a:t>
            </a:r>
            <a:r>
              <a:rPr lang="cs-CZ" sz="2000" i="1"/>
              <a:t>customers</a:t>
            </a:r>
            <a:r>
              <a:rPr lang="cs-CZ" sz="2000" i="1" dirty="0"/>
              <a:t> </a:t>
            </a:r>
            <a:r>
              <a:rPr lang="cs-CZ" sz="2000" i="1"/>
              <a:t>at</a:t>
            </a:r>
            <a:r>
              <a:rPr lang="cs-CZ" sz="2000" i="1" dirty="0"/>
              <a:t> </a:t>
            </a:r>
            <a:r>
              <a:rPr lang="cs-CZ" sz="2000" i="1"/>
              <a:t>once</a:t>
            </a:r>
            <a:r>
              <a:rPr lang="cs-CZ" sz="2000" i="1" dirty="0"/>
              <a:t> and to </a:t>
            </a:r>
            <a:r>
              <a:rPr lang="cs-CZ" sz="2000" i="1"/>
              <a:t>fulfill</a:t>
            </a:r>
            <a:r>
              <a:rPr lang="cs-CZ" sz="2000" i="1" dirty="0"/>
              <a:t> </a:t>
            </a:r>
            <a:r>
              <a:rPr lang="cs-CZ" sz="2000" i="1"/>
              <a:t>the</a:t>
            </a:r>
            <a:r>
              <a:rPr lang="cs-CZ" sz="2000" i="1" dirty="0"/>
              <a:t> </a:t>
            </a:r>
            <a:r>
              <a:rPr lang="cs-CZ" sz="2000" i="1"/>
              <a:t>widest</a:t>
            </a:r>
            <a:r>
              <a:rPr lang="cs-CZ" sz="2000" i="1" dirty="0"/>
              <a:t> </a:t>
            </a:r>
            <a:r>
              <a:rPr lang="cs-CZ" sz="2000" i="1"/>
              <a:t>range</a:t>
            </a:r>
            <a:r>
              <a:rPr lang="cs-CZ" sz="2000" i="1" dirty="0"/>
              <a:t> </a:t>
            </a:r>
            <a:r>
              <a:rPr lang="cs-CZ" sz="2000" i="1"/>
              <a:t>of</a:t>
            </a:r>
            <a:r>
              <a:rPr lang="cs-CZ" sz="2000" i="1" dirty="0"/>
              <a:t> </a:t>
            </a:r>
            <a:r>
              <a:rPr lang="cs-CZ" sz="2000" i="1"/>
              <a:t>goals</a:t>
            </a:r>
            <a:endParaRPr lang="cs-CZ" sz="2000" dirty="0"/>
          </a:p>
        </p:txBody>
      </p:sp>
    </p:spTree>
    <p:extLst>
      <p:ext uri="{BB962C8B-B14F-4D97-AF65-F5344CB8AC3E}">
        <p14:creationId xmlns:p14="http://schemas.microsoft.com/office/powerpoint/2010/main" val="1576480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5F664AA7-189B-A644-9A83-5925C0A30538}"/>
              </a:ext>
            </a:extLst>
          </p:cNvPr>
          <p:cNvPicPr>
            <a:picLocks noGrp="1" noChangeAspect="1"/>
          </p:cNvPicPr>
          <p:nvPr>
            <p:ph idx="1"/>
          </p:nvPr>
        </p:nvPicPr>
        <p:blipFill rotWithShape="1">
          <a:blip r:embed="rId2"/>
          <a:srcRect r="4846" b="3"/>
          <a:stretch/>
        </p:blipFill>
        <p:spPr>
          <a:xfrm>
            <a:off x="583656" y="499236"/>
            <a:ext cx="11024687" cy="5688918"/>
          </a:xfrm>
          <a:prstGeom prst="rect">
            <a:avLst/>
          </a:prstGeom>
        </p:spPr>
      </p:pic>
    </p:spTree>
    <p:extLst>
      <p:ext uri="{BB962C8B-B14F-4D97-AF65-F5344CB8AC3E}">
        <p14:creationId xmlns:p14="http://schemas.microsoft.com/office/powerpoint/2010/main" val="330872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2" name="Rectangle 4404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4" name="Rectangle 4404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6" name="Rectangle 4404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F3813-3814-B442-B052-1DECFA50165B}"/>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defRPr/>
            </a:pPr>
            <a:r>
              <a:rPr lang="en-US" altLang="cs-CZ" sz="3700" kern="1200">
                <a:solidFill>
                  <a:srgbClr val="FFFFFF"/>
                </a:solidFill>
                <a:effectLst>
                  <a:outerShdw blurRad="38100" dist="38100" dir="2700000" algn="tl">
                    <a:srgbClr val="C0C0C0"/>
                  </a:outerShdw>
                </a:effectLst>
                <a:latin typeface="+mj-lt"/>
                <a:ea typeface="+mj-ea"/>
                <a:cs typeface="+mj-cs"/>
              </a:rPr>
              <a:t>GEERT HOFSTEDE – cultural dimensions</a:t>
            </a:r>
          </a:p>
        </p:txBody>
      </p:sp>
      <p:sp>
        <p:nvSpPr>
          <p:cNvPr id="44034" name="Rectangle 3">
            <a:extLst>
              <a:ext uri="{FF2B5EF4-FFF2-40B4-BE49-F238E27FC236}">
                <a16:creationId xmlns:a16="http://schemas.microsoft.com/office/drawing/2014/main" id="{4DA936ED-EEC1-6048-8B77-D99893FB20FA}"/>
              </a:ext>
            </a:extLst>
          </p:cNvPr>
          <p:cNvSpPr>
            <a:spLocks noChangeArrowheads="1"/>
          </p:cNvSpPr>
          <p:nvPr/>
        </p:nvSpPr>
        <p:spPr bwMode="auto">
          <a:xfrm>
            <a:off x="8572499" y="390832"/>
            <a:ext cx="3233585" cy="8736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ts val="1000"/>
              </a:spcBef>
              <a:spcAft>
                <a:spcPts val="600"/>
              </a:spcAft>
              <a:buNone/>
            </a:pPr>
            <a:r>
              <a:rPr lang="en-US" altLang="cs-CZ" sz="2000" u="sng" kern="1200">
                <a:solidFill>
                  <a:srgbClr val="FFFFFF"/>
                </a:solidFill>
                <a:latin typeface="+mn-lt"/>
                <a:ea typeface="+mn-ea"/>
                <a:cs typeface="+mn-cs"/>
              </a:rPr>
              <a:t>Power Distance Index, PDI</a:t>
            </a:r>
          </a:p>
        </p:txBody>
      </p:sp>
      <p:pic>
        <p:nvPicPr>
          <p:cNvPr id="44035" name="Picture 3" descr="PDI-world-map-50.png">
            <a:extLst>
              <a:ext uri="{FF2B5EF4-FFF2-40B4-BE49-F238E27FC236}">
                <a16:creationId xmlns:a16="http://schemas.microsoft.com/office/drawing/2014/main" id="{414BDBB9-5CD6-F344-A25C-091CDA9B809F}"/>
              </a:ext>
            </a:extLst>
          </p:cNvPr>
          <p:cNvPicPr>
            <a:picLocks noChangeAspect="1"/>
          </p:cNvPicPr>
          <p:nvPr/>
        </p:nvPicPr>
        <p:blipFill rotWithShape="1">
          <a:blip r:embed="rId2">
            <a:extLst>
              <a:ext uri="{28A0092B-C50C-407E-A947-70E740481C1C}">
                <a14:useLocalDpi xmlns:a14="http://schemas.microsoft.com/office/drawing/2010/main" val="0"/>
              </a:ext>
            </a:extLst>
          </a:blip>
          <a:srcRect l="4721" r="1995" b="-1"/>
          <a:stretch/>
        </p:blipFill>
        <p:spPr bwMode="auto">
          <a:xfrm>
            <a:off x="2303199" y="1966293"/>
            <a:ext cx="7585601" cy="4452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CA69B-83A1-BC49-AD85-4484F6E2C130}"/>
              </a:ext>
            </a:extLst>
          </p:cNvPr>
          <p:cNvSpPr>
            <a:spLocks noGrp="1"/>
          </p:cNvSpPr>
          <p:nvPr>
            <p:ph type="title"/>
          </p:nvPr>
        </p:nvSpPr>
        <p:spPr>
          <a:xfrm>
            <a:off x="838200" y="556995"/>
            <a:ext cx="10515600" cy="1133693"/>
          </a:xfrm>
        </p:spPr>
        <p:txBody>
          <a:bodyPr>
            <a:normAutofit/>
          </a:bodyPr>
          <a:lstStyle/>
          <a:p>
            <a:r>
              <a:rPr lang="cs-CZ" sz="5200"/>
              <a:t>Individualism (IDV)</a:t>
            </a:r>
          </a:p>
        </p:txBody>
      </p:sp>
      <p:graphicFrame>
        <p:nvGraphicFramePr>
          <p:cNvPr id="5" name="Zástupný obsah 2">
            <a:extLst>
              <a:ext uri="{FF2B5EF4-FFF2-40B4-BE49-F238E27FC236}">
                <a16:creationId xmlns:a16="http://schemas.microsoft.com/office/drawing/2014/main" id="{9B08A784-C341-47AC-AF72-DDC044D389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30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Verbal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5"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7407" y="2866523"/>
            <a:ext cx="11000233" cy="2981152"/>
          </a:xfrm>
        </p:spPr>
        <p:txBody>
          <a:bodyPr anchor="ctr">
            <a:normAutofit/>
          </a:bodyPr>
          <a:lstStyle/>
          <a:p>
            <a:pPr marL="0" indent="0">
              <a:buNone/>
            </a:pPr>
            <a:endParaRPr lang="cs-CZ" sz="2400" dirty="0"/>
          </a:p>
          <a:p>
            <a:r>
              <a:rPr lang="cs-CZ" sz="2400" dirty="0"/>
              <a:t>je zapotřebí porozumění jak oběma zapojeným kulturám, tak oběma jazykům</a:t>
            </a:r>
            <a:endParaRPr lang="en-US" sz="2400" dirty="0"/>
          </a:p>
          <a:p>
            <a:r>
              <a:rPr lang="en-US" sz="2400" dirty="0"/>
              <a:t>Sapir-Whorf hypothesis</a:t>
            </a:r>
          </a:p>
          <a:p>
            <a:r>
              <a:rPr lang="en-US" sz="2400" dirty="0"/>
              <a:t>lingua Franca</a:t>
            </a:r>
          </a:p>
        </p:txBody>
      </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76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IND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4810259" y="649480"/>
            <a:ext cx="6555347" cy="5546047"/>
          </a:xfrm>
        </p:spPr>
        <p:txBody>
          <a:bodyPr anchor="ctr">
            <a:normAutofit/>
          </a:bodyPr>
          <a:lstStyle/>
          <a:p>
            <a:pPr fontAlgn="base"/>
            <a:r>
              <a:rPr lang="cs-CZ" sz="2000" i="1"/>
              <a:t>For countries with high individualism, it is recommended to target customers by emphasizing how the company’s products will benefit them. Appealing to individual freedom, saving time and personal rewards would be very effective. </a:t>
            </a:r>
          </a:p>
          <a:p>
            <a:pPr fontAlgn="base"/>
            <a:r>
              <a:rPr lang="cs-CZ" sz="2000" i="1"/>
              <a:t>For low individualism markets, marketers are advised to market to the whole community and explain which benefits the community might get if its members buy a company‟s products.</a:t>
            </a:r>
            <a:endParaRPr lang="cs-CZ" sz="2000"/>
          </a:p>
          <a:p>
            <a:endParaRPr lang="cs-CZ" sz="2000"/>
          </a:p>
        </p:txBody>
      </p:sp>
    </p:spTree>
    <p:extLst>
      <p:ext uri="{BB962C8B-B14F-4D97-AF65-F5344CB8AC3E}">
        <p14:creationId xmlns:p14="http://schemas.microsoft.com/office/powerpoint/2010/main" val="19200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B19BB532-E57E-B54E-A2B5-CFA3283BB06E}"/>
              </a:ext>
            </a:extLst>
          </p:cNvPr>
          <p:cNvPicPr>
            <a:picLocks noGrp="1" noChangeAspect="1"/>
          </p:cNvPicPr>
          <p:nvPr>
            <p:ph idx="1"/>
          </p:nvPr>
        </p:nvPicPr>
        <p:blipFill rotWithShape="1">
          <a:blip r:embed="rId2"/>
          <a:srcRect b="908"/>
          <a:stretch/>
        </p:blipFill>
        <p:spPr>
          <a:xfrm>
            <a:off x="884132" y="825086"/>
            <a:ext cx="10515600" cy="5050151"/>
          </a:xfrm>
          <a:prstGeom prst="rect">
            <a:avLst/>
          </a:prstGeom>
        </p:spPr>
      </p:pic>
    </p:spTree>
    <p:extLst>
      <p:ext uri="{BB962C8B-B14F-4D97-AF65-F5344CB8AC3E}">
        <p14:creationId xmlns:p14="http://schemas.microsoft.com/office/powerpoint/2010/main" val="164469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0" name="Rectangle 4608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2" name="Rectangle 4609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4" name="Rectangle 4609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96" name="Freeform: Shape 4609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13EFA1-D491-AF4D-B68A-CC8A9AB7E1C2}"/>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defRPr/>
            </a:pPr>
            <a:r>
              <a:rPr lang="en-US" altLang="cs-CZ" sz="4000" kern="1200">
                <a:solidFill>
                  <a:srgbClr val="FFFFFF"/>
                </a:solidFill>
                <a:effectLst>
                  <a:outerShdw blurRad="38100" dist="38100" dir="2700000" algn="tl">
                    <a:srgbClr val="C0C0C0"/>
                  </a:outerShdw>
                </a:effectLst>
                <a:latin typeface="+mj-lt"/>
                <a:ea typeface="+mj-ea"/>
                <a:cs typeface="+mj-cs"/>
              </a:rPr>
              <a:t>GEERT HOFSTEDE – cultural dimensions</a:t>
            </a:r>
          </a:p>
        </p:txBody>
      </p:sp>
      <p:sp>
        <p:nvSpPr>
          <p:cNvPr id="46082" name="Rectangle 3">
            <a:extLst>
              <a:ext uri="{FF2B5EF4-FFF2-40B4-BE49-F238E27FC236}">
                <a16:creationId xmlns:a16="http://schemas.microsoft.com/office/drawing/2014/main" id="{2D22AF30-A8A7-4543-BDDD-89AEC74039CA}"/>
              </a:ext>
            </a:extLst>
          </p:cNvPr>
          <p:cNvSpPr>
            <a:spLocks noChangeArrowheads="1"/>
          </p:cNvSpPr>
          <p:nvPr/>
        </p:nvSpPr>
        <p:spPr bwMode="auto">
          <a:xfrm>
            <a:off x="660042" y="806824"/>
            <a:ext cx="2919738" cy="1494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ts val="1000"/>
              </a:spcBef>
              <a:spcAft>
                <a:spcPts val="600"/>
              </a:spcAft>
              <a:buNone/>
            </a:pPr>
            <a:r>
              <a:rPr lang="en-US" altLang="cs-CZ" sz="2000" u="sng" kern="1200">
                <a:solidFill>
                  <a:srgbClr val="FFFFFF"/>
                </a:solidFill>
                <a:latin typeface="+mn-lt"/>
                <a:ea typeface="+mn-ea"/>
                <a:cs typeface="+mn-cs"/>
              </a:rPr>
              <a:t>Individualism Index, IDV</a:t>
            </a:r>
          </a:p>
        </p:txBody>
      </p:sp>
      <p:pic>
        <p:nvPicPr>
          <p:cNvPr id="46083" name="Picture 3" descr="IDV-world-map-50.png">
            <a:extLst>
              <a:ext uri="{FF2B5EF4-FFF2-40B4-BE49-F238E27FC236}">
                <a16:creationId xmlns:a16="http://schemas.microsoft.com/office/drawing/2014/main" id="{3C01B13F-4E0E-B34F-B4CF-E53F43DE8DF1}"/>
              </a:ext>
            </a:extLst>
          </p:cNvPr>
          <p:cNvPicPr>
            <a:picLocks noChangeAspect="1"/>
          </p:cNvPicPr>
          <p:nvPr/>
        </p:nvPicPr>
        <p:blipFill rotWithShape="1">
          <a:blip r:embed="rId2">
            <a:extLst>
              <a:ext uri="{28A0092B-C50C-407E-A947-70E740481C1C}">
                <a14:useLocalDpi xmlns:a14="http://schemas.microsoft.com/office/drawing/2010/main" val="0"/>
              </a:ext>
            </a:extLst>
          </a:blip>
          <a:srcRect l="4934" r="1357" b="-1"/>
          <a:stretch/>
        </p:blipFill>
        <p:spPr bwMode="auto">
          <a:xfrm>
            <a:off x="4502428" y="1308500"/>
            <a:ext cx="7225748" cy="424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828C6A23-94A3-BC44-A738-91DCC047A30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Example: Honda transcreation</a:t>
            </a:r>
          </a:p>
        </p:txBody>
      </p:sp>
      <p:pic>
        <p:nvPicPr>
          <p:cNvPr id="7" name="Obrázek 6" descr="Obsah obrázku exteriér, osoba, jezdectví&#10;&#10;Popis byl vytvořen automaticky">
            <a:extLst>
              <a:ext uri="{FF2B5EF4-FFF2-40B4-BE49-F238E27FC236}">
                <a16:creationId xmlns:a16="http://schemas.microsoft.com/office/drawing/2014/main" id="{A7B8CEB3-2EA6-BC4E-8EED-011A2639B0AF}"/>
              </a:ext>
            </a:extLst>
          </p:cNvPr>
          <p:cNvPicPr>
            <a:picLocks noChangeAspect="1"/>
          </p:cNvPicPr>
          <p:nvPr/>
        </p:nvPicPr>
        <p:blipFill rotWithShape="1">
          <a:blip r:embed="rId2"/>
          <a:srcRect r="7110" b="-1"/>
          <a:stretch/>
        </p:blipFill>
        <p:spPr>
          <a:xfrm>
            <a:off x="4502428" y="1396763"/>
            <a:ext cx="7225748" cy="4064474"/>
          </a:xfrm>
          <a:prstGeom prst="rect">
            <a:avLst/>
          </a:prstGeom>
        </p:spPr>
      </p:pic>
    </p:spTree>
    <p:extLst>
      <p:ext uri="{BB962C8B-B14F-4D97-AF65-F5344CB8AC3E}">
        <p14:creationId xmlns:p14="http://schemas.microsoft.com/office/powerpoint/2010/main" val="17804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821FF64-35F3-C44D-A0EE-1851D4134E61}"/>
              </a:ext>
            </a:extLst>
          </p:cNvPr>
          <p:cNvSpPr>
            <a:spLocks noGrp="1"/>
          </p:cNvSpPr>
          <p:nvPr>
            <p:ph type="title"/>
          </p:nvPr>
        </p:nvSpPr>
        <p:spPr>
          <a:xfrm>
            <a:off x="660042" y="2945176"/>
            <a:ext cx="2878688" cy="2757975"/>
          </a:xfrm>
        </p:spPr>
        <p:txBody>
          <a:bodyPr vert="horz" lIns="91440" tIns="45720" rIns="91440" bIns="45720" rtlCol="0" anchor="t">
            <a:normAutofit/>
          </a:bodyPr>
          <a:lstStyle/>
          <a:p>
            <a:r>
              <a:rPr lang="en-US" sz="3700">
                <a:solidFill>
                  <a:srgbClr val="FFFFFF"/>
                </a:solidFill>
              </a:rPr>
              <a:t>Individualistic vs. Collectivist cultures</a:t>
            </a:r>
          </a:p>
        </p:txBody>
      </p:sp>
      <p:pic>
        <p:nvPicPr>
          <p:cNvPr id="5" name="Obrázek 4" descr="Obsah obrázku text&#10;&#10;Popis byl vytvořen automaticky">
            <a:extLst>
              <a:ext uri="{FF2B5EF4-FFF2-40B4-BE49-F238E27FC236}">
                <a16:creationId xmlns:a16="http://schemas.microsoft.com/office/drawing/2014/main" id="{409062B3-737B-7945-8847-CB3DF917B7D1}"/>
              </a:ext>
            </a:extLst>
          </p:cNvPr>
          <p:cNvPicPr>
            <a:picLocks noChangeAspect="1"/>
          </p:cNvPicPr>
          <p:nvPr/>
        </p:nvPicPr>
        <p:blipFill rotWithShape="1">
          <a:blip r:embed="rId2"/>
          <a:srcRect l="26655" r="7501"/>
          <a:stretch/>
        </p:blipFill>
        <p:spPr>
          <a:xfrm>
            <a:off x="4775217" y="2275670"/>
            <a:ext cx="3147413" cy="2306400"/>
          </a:xfrm>
          <a:prstGeom prst="rect">
            <a:avLst/>
          </a:prstGeom>
        </p:spPr>
      </p:pic>
      <p:pic>
        <p:nvPicPr>
          <p:cNvPr id="7" name="Obrázek 6" descr="Obsah obrázku osoba, dav&#10;&#10;Popis byl vytvořen automaticky">
            <a:extLst>
              <a:ext uri="{FF2B5EF4-FFF2-40B4-BE49-F238E27FC236}">
                <a16:creationId xmlns:a16="http://schemas.microsoft.com/office/drawing/2014/main" id="{355DD5C1-4C60-754A-A2A6-8F57CBB68D87}"/>
              </a:ext>
            </a:extLst>
          </p:cNvPr>
          <p:cNvPicPr>
            <a:picLocks noChangeAspect="1"/>
          </p:cNvPicPr>
          <p:nvPr/>
        </p:nvPicPr>
        <p:blipFill rotWithShape="1">
          <a:blip r:embed="rId3"/>
          <a:srcRect r="33132"/>
          <a:stretch/>
        </p:blipFill>
        <p:spPr>
          <a:xfrm>
            <a:off x="8266414" y="2277802"/>
            <a:ext cx="3141973" cy="2302397"/>
          </a:xfrm>
          <a:prstGeom prst="rect">
            <a:avLst/>
          </a:prstGeom>
        </p:spPr>
      </p:pic>
    </p:spTree>
    <p:extLst>
      <p:ext uri="{BB962C8B-B14F-4D97-AF65-F5344CB8AC3E}">
        <p14:creationId xmlns:p14="http://schemas.microsoft.com/office/powerpoint/2010/main" val="18964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665E2-699E-7849-8AB9-470225FD7858}"/>
              </a:ext>
            </a:extLst>
          </p:cNvPr>
          <p:cNvSpPr>
            <a:spLocks noGrp="1"/>
          </p:cNvSpPr>
          <p:nvPr>
            <p:ph type="title"/>
          </p:nvPr>
        </p:nvSpPr>
        <p:spPr>
          <a:xfrm>
            <a:off x="838200" y="557188"/>
            <a:ext cx="10515600" cy="1133499"/>
          </a:xfrm>
        </p:spPr>
        <p:txBody>
          <a:bodyPr>
            <a:normAutofit/>
          </a:bodyPr>
          <a:lstStyle/>
          <a:p>
            <a:pPr algn="ctr"/>
            <a:r>
              <a:rPr lang="cs-CZ" sz="5200"/>
              <a:t>Masculinity (MAS)</a:t>
            </a:r>
          </a:p>
        </p:txBody>
      </p:sp>
      <p:graphicFrame>
        <p:nvGraphicFramePr>
          <p:cNvPr id="14" name="Zástupný obsah 2">
            <a:extLst>
              <a:ext uri="{FF2B5EF4-FFF2-40B4-BE49-F238E27FC236}">
                <a16:creationId xmlns:a16="http://schemas.microsoft.com/office/drawing/2014/main" id="{31BE572A-3BA1-4FC8-8FEB-A436D68C3024}"/>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3650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470292C-D560-E442-9E70-C1877462EC45}"/>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MAS in business environment</a:t>
            </a:r>
          </a:p>
        </p:txBody>
      </p:sp>
      <p:sp>
        <p:nvSpPr>
          <p:cNvPr id="3" name="Zástupný obsah 2">
            <a:extLst>
              <a:ext uri="{FF2B5EF4-FFF2-40B4-BE49-F238E27FC236}">
                <a16:creationId xmlns:a16="http://schemas.microsoft.com/office/drawing/2014/main" id="{A8A4B118-4C20-6F4A-A339-5DB4FCB08811}"/>
              </a:ext>
            </a:extLst>
          </p:cNvPr>
          <p:cNvSpPr>
            <a:spLocks noGrp="1"/>
          </p:cNvSpPr>
          <p:nvPr>
            <p:ph idx="1"/>
          </p:nvPr>
        </p:nvSpPr>
        <p:spPr>
          <a:xfrm>
            <a:off x="4810259" y="649480"/>
            <a:ext cx="6555347" cy="5546047"/>
          </a:xfrm>
        </p:spPr>
        <p:txBody>
          <a:bodyPr anchor="ctr">
            <a:normAutofit/>
          </a:bodyPr>
          <a:lstStyle/>
          <a:p>
            <a:pPr marL="0" indent="0">
              <a:buNone/>
            </a:pPr>
            <a:r>
              <a:rPr lang="cs-CZ" sz="2000"/>
              <a:t>High MAS:</a:t>
            </a:r>
          </a:p>
          <a:p>
            <a:pPr fontAlgn="base"/>
            <a:r>
              <a:rPr lang="cs-CZ" sz="2000"/>
              <a:t>Strong egos – feelings of pride and importance are attributed to status.</a:t>
            </a:r>
          </a:p>
          <a:p>
            <a:pPr fontAlgn="base"/>
            <a:r>
              <a:rPr lang="cs-CZ" sz="2000"/>
              <a:t>Money and achievement are important.</a:t>
            </a:r>
          </a:p>
          <a:p>
            <a:pPr marL="0" indent="0">
              <a:buNone/>
            </a:pPr>
            <a:endParaRPr lang="cs-CZ" sz="2000"/>
          </a:p>
          <a:p>
            <a:pPr marL="0" indent="0">
              <a:buNone/>
            </a:pPr>
            <a:r>
              <a:rPr lang="cs-CZ" sz="2000"/>
              <a:t>Low MAS:</a:t>
            </a:r>
          </a:p>
          <a:p>
            <a:pPr fontAlgn="base"/>
            <a:r>
              <a:rPr lang="cs-CZ" sz="2000"/>
              <a:t>Relationship oriented/consensual.</a:t>
            </a:r>
          </a:p>
          <a:p>
            <a:pPr fontAlgn="base"/>
            <a:r>
              <a:rPr lang="cs-CZ" sz="2000"/>
              <a:t>More focus on quality of life.</a:t>
            </a:r>
          </a:p>
          <a:p>
            <a:endParaRPr lang="cs-CZ" sz="2000"/>
          </a:p>
        </p:txBody>
      </p:sp>
    </p:spTree>
    <p:extLst>
      <p:ext uri="{BB962C8B-B14F-4D97-AF65-F5344CB8AC3E}">
        <p14:creationId xmlns:p14="http://schemas.microsoft.com/office/powerpoint/2010/main" val="271519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838200" y="557189"/>
            <a:ext cx="3374136" cy="5567891"/>
          </a:xfrm>
        </p:spPr>
        <p:txBody>
          <a:bodyPr>
            <a:normAutofit/>
          </a:bodyPr>
          <a:lstStyle/>
          <a:p>
            <a:r>
              <a:rPr lang="cs-CZ" sz="5200"/>
              <a:t>MAS in marketing</a:t>
            </a:r>
          </a:p>
        </p:txBody>
      </p:sp>
      <p:graphicFrame>
        <p:nvGraphicFramePr>
          <p:cNvPr id="5" name="Zástupný obsah 2">
            <a:extLst>
              <a:ext uri="{FF2B5EF4-FFF2-40B4-BE49-F238E27FC236}">
                <a16:creationId xmlns:a16="http://schemas.microsoft.com/office/drawing/2014/main" id="{B9283537-56C4-5116-3BC9-385A98A38992}"/>
              </a:ext>
            </a:extLst>
          </p:cNvPr>
          <p:cNvGraphicFramePr>
            <a:graphicFrameLocks noGrp="1"/>
          </p:cNvGraphicFramePr>
          <p:nvPr>
            <p:ph idx="1"/>
            <p:extLst>
              <p:ext uri="{D42A27DB-BD31-4B8C-83A1-F6EECF244321}">
                <p14:modId xmlns:p14="http://schemas.microsoft.com/office/powerpoint/2010/main" val="222752952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20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A439DBE4-95EC-4341-89C0-F9E4DF2BB9E0}"/>
              </a:ext>
            </a:extLst>
          </p:cNvPr>
          <p:cNvPicPr>
            <a:picLocks noGrp="1" noChangeAspect="1"/>
          </p:cNvPicPr>
          <p:nvPr>
            <p:ph idx="1"/>
          </p:nvPr>
        </p:nvPicPr>
        <p:blipFill rotWithShape="1">
          <a:blip r:embed="rId2"/>
          <a:srcRect l="1159" r="3209" b="3"/>
          <a:stretch/>
        </p:blipFill>
        <p:spPr>
          <a:xfrm>
            <a:off x="328486" y="319441"/>
            <a:ext cx="11530584" cy="5932503"/>
          </a:xfrm>
          <a:prstGeom prst="rect">
            <a:avLst/>
          </a:prstGeom>
        </p:spPr>
      </p:pic>
    </p:spTree>
    <p:extLst>
      <p:ext uri="{BB962C8B-B14F-4D97-AF65-F5344CB8AC3E}">
        <p14:creationId xmlns:p14="http://schemas.microsoft.com/office/powerpoint/2010/main" val="3163508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Rectangle 481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40" name="Rectangle 481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2" name="Rectangle 481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44" name="Freeform: Shape 481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4C1D61E-B178-FA4C-9D6F-F60F7F0B556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defRPr/>
            </a:pPr>
            <a:r>
              <a:rPr lang="en-US" altLang="cs-CZ" sz="4000" kern="1200">
                <a:solidFill>
                  <a:srgbClr val="FFFFFF"/>
                </a:solidFill>
                <a:effectLst>
                  <a:outerShdw blurRad="38100" dist="38100" dir="2700000" algn="tl">
                    <a:srgbClr val="C0C0C0"/>
                  </a:outerShdw>
                </a:effectLst>
                <a:latin typeface="+mj-lt"/>
                <a:ea typeface="+mj-ea"/>
                <a:cs typeface="+mj-cs"/>
              </a:rPr>
              <a:t>GEERT HOFSTEDE – cultural dimensions</a:t>
            </a:r>
          </a:p>
        </p:txBody>
      </p:sp>
      <p:sp>
        <p:nvSpPr>
          <p:cNvPr id="48130" name="Rectangle 3">
            <a:extLst>
              <a:ext uri="{FF2B5EF4-FFF2-40B4-BE49-F238E27FC236}">
                <a16:creationId xmlns:a16="http://schemas.microsoft.com/office/drawing/2014/main" id="{C7A891E8-54AE-F846-8E32-CF0F2C906A87}"/>
              </a:ext>
            </a:extLst>
          </p:cNvPr>
          <p:cNvSpPr>
            <a:spLocks noChangeArrowheads="1"/>
          </p:cNvSpPr>
          <p:nvPr/>
        </p:nvSpPr>
        <p:spPr bwMode="auto">
          <a:xfrm>
            <a:off x="660042" y="806824"/>
            <a:ext cx="2919738" cy="1494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ts val="1000"/>
              </a:spcBef>
              <a:spcAft>
                <a:spcPts val="600"/>
              </a:spcAft>
              <a:buNone/>
            </a:pPr>
            <a:r>
              <a:rPr lang="en-US" altLang="cs-CZ" sz="2000" u="sng" kern="1200">
                <a:solidFill>
                  <a:srgbClr val="FFFFFF"/>
                </a:solidFill>
                <a:latin typeface="+mn-lt"/>
                <a:ea typeface="+mn-ea"/>
                <a:cs typeface="+mn-cs"/>
              </a:rPr>
              <a:t>Masculinity, MAS</a:t>
            </a:r>
          </a:p>
        </p:txBody>
      </p:sp>
      <p:pic>
        <p:nvPicPr>
          <p:cNvPr id="48131" name="Picture 3" descr="MAS-world-map-50.png">
            <a:extLst>
              <a:ext uri="{FF2B5EF4-FFF2-40B4-BE49-F238E27FC236}">
                <a16:creationId xmlns:a16="http://schemas.microsoft.com/office/drawing/2014/main" id="{029B5FD4-2615-B440-A221-B1E75A7DD4C5}"/>
              </a:ext>
            </a:extLst>
          </p:cNvPr>
          <p:cNvPicPr>
            <a:picLocks noChangeAspect="1"/>
          </p:cNvPicPr>
          <p:nvPr/>
        </p:nvPicPr>
        <p:blipFill rotWithShape="1">
          <a:blip r:embed="rId2">
            <a:extLst>
              <a:ext uri="{28A0092B-C50C-407E-A947-70E740481C1C}">
                <a14:useLocalDpi xmlns:a14="http://schemas.microsoft.com/office/drawing/2010/main" val="0"/>
              </a:ext>
            </a:extLst>
          </a:blip>
          <a:srcRect l="1597" r="8102"/>
          <a:stretch/>
        </p:blipFill>
        <p:spPr bwMode="auto">
          <a:xfrm>
            <a:off x="4502428" y="1308511"/>
            <a:ext cx="7225748" cy="4240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24FB2C76-FD2F-A5E9-6EB1-011F009AE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890588"/>
            <a:ext cx="6059488" cy="3957638"/>
          </a:xfrm>
          <a:prstGeom prst="rect">
            <a:avLst/>
          </a:prstGeom>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1FAFA0DD-0115-7BAF-DE87-EC94598C71EC}"/>
              </a:ext>
            </a:extLst>
          </p:cNvPr>
          <p:cNvPicPr>
            <a:picLocks noChangeAspect="1"/>
          </p:cNvPicPr>
          <p:nvPr/>
        </p:nvPicPr>
        <p:blipFill>
          <a:blip r:embed="rId3"/>
          <a:stretch>
            <a:fillRect/>
          </a:stretch>
        </p:blipFill>
        <p:spPr>
          <a:xfrm>
            <a:off x="6777038" y="890588"/>
            <a:ext cx="4770438" cy="3957638"/>
          </a:xfrm>
          <a:prstGeom prst="rect">
            <a:avLst/>
          </a:prstGeom>
        </p:spPr>
      </p:pic>
      <p:sp>
        <p:nvSpPr>
          <p:cNvPr id="2" name="Title 1"/>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Verbal communication</a:t>
            </a:r>
          </a:p>
        </p:txBody>
      </p:sp>
    </p:spTree>
    <p:extLst>
      <p:ext uri="{BB962C8B-B14F-4D97-AF65-F5344CB8AC3E}">
        <p14:creationId xmlns:p14="http://schemas.microsoft.com/office/powerpoint/2010/main" val="3121760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B94945-0CC2-1646-AA32-76E5BBF7EA17}"/>
              </a:ext>
            </a:extLst>
          </p:cNvPr>
          <p:cNvSpPr>
            <a:spLocks noGrp="1"/>
          </p:cNvSpPr>
          <p:nvPr>
            <p:ph type="title"/>
          </p:nvPr>
        </p:nvSpPr>
        <p:spPr>
          <a:xfrm>
            <a:off x="838200" y="556995"/>
            <a:ext cx="10515600" cy="1133693"/>
          </a:xfrm>
        </p:spPr>
        <p:txBody>
          <a:bodyPr>
            <a:normAutofit/>
          </a:bodyPr>
          <a:lstStyle/>
          <a:p>
            <a:r>
              <a:rPr lang="cs-CZ" sz="5200"/>
              <a:t>Uncertainty Avoidance (UAI)</a:t>
            </a:r>
          </a:p>
        </p:txBody>
      </p:sp>
      <p:graphicFrame>
        <p:nvGraphicFramePr>
          <p:cNvPr id="5" name="Zástupný obsah 2">
            <a:extLst>
              <a:ext uri="{FF2B5EF4-FFF2-40B4-BE49-F238E27FC236}">
                <a16:creationId xmlns:a16="http://schemas.microsoft.com/office/drawing/2014/main" id="{C4112F16-F9F4-4DDE-9E37-A3C3FCFD4A0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237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UAI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4810259" y="649480"/>
            <a:ext cx="6555347" cy="5546047"/>
          </a:xfrm>
        </p:spPr>
        <p:txBody>
          <a:bodyPr anchor="ctr">
            <a:normAutofit/>
          </a:bodyPr>
          <a:lstStyle/>
          <a:p>
            <a:r>
              <a:rPr lang="cs-CZ" sz="2000" i="1"/>
              <a:t>it is recommended, in cultures with high uncertainty avoidance, to spell clearly product characteristics with guaranteed advantages and specific features. </a:t>
            </a:r>
          </a:p>
          <a:p>
            <a:r>
              <a:rPr lang="cs-CZ" sz="2000" i="1"/>
              <a:t>Cultures with low uncertainty avoidance prefer lifestyle promotions, generalizations about the company‘s products, suggested benefits and references to change. </a:t>
            </a:r>
            <a:endParaRPr lang="cs-CZ" sz="2000"/>
          </a:p>
        </p:txBody>
      </p:sp>
    </p:spTree>
    <p:extLst>
      <p:ext uri="{BB962C8B-B14F-4D97-AF65-F5344CB8AC3E}">
        <p14:creationId xmlns:p14="http://schemas.microsoft.com/office/powerpoint/2010/main" val="1505357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52CC4433-D521-794A-82B4-40042A7276C1}"/>
              </a:ext>
            </a:extLst>
          </p:cNvPr>
          <p:cNvPicPr>
            <a:picLocks noGrp="1" noChangeAspect="1"/>
          </p:cNvPicPr>
          <p:nvPr>
            <p:ph idx="1"/>
          </p:nvPr>
        </p:nvPicPr>
        <p:blipFill rotWithShape="1">
          <a:blip r:embed="rId2"/>
          <a:srcRect l="4528" r="3279"/>
          <a:stretch/>
        </p:blipFill>
        <p:spPr>
          <a:xfrm>
            <a:off x="352751" y="302429"/>
            <a:ext cx="11550506" cy="6053920"/>
          </a:xfrm>
          <a:prstGeom prst="rect">
            <a:avLst/>
          </a:prstGeom>
        </p:spPr>
      </p:pic>
    </p:spTree>
    <p:extLst>
      <p:ext uri="{BB962C8B-B14F-4D97-AF65-F5344CB8AC3E}">
        <p14:creationId xmlns:p14="http://schemas.microsoft.com/office/powerpoint/2010/main" val="253555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6" name="Rectangle 5018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8" name="Rectangle 5018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0" name="Rectangle 5018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92" name="Freeform: Shape 5019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F3E32B-A992-8044-830A-EB5E25AE6F45}"/>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defRPr/>
            </a:pPr>
            <a:r>
              <a:rPr lang="en-US" altLang="cs-CZ" sz="4000" kern="1200">
                <a:solidFill>
                  <a:srgbClr val="FFFFFF"/>
                </a:solidFill>
                <a:effectLst>
                  <a:outerShdw blurRad="38100" dist="38100" dir="2700000" algn="tl">
                    <a:srgbClr val="C0C0C0"/>
                  </a:outerShdw>
                </a:effectLst>
                <a:latin typeface="+mj-lt"/>
                <a:ea typeface="+mj-ea"/>
                <a:cs typeface="+mj-cs"/>
              </a:rPr>
              <a:t>GEERT HOFSTEDE – cultural dimensions</a:t>
            </a:r>
          </a:p>
        </p:txBody>
      </p:sp>
      <p:sp>
        <p:nvSpPr>
          <p:cNvPr id="50178" name="Rectangle 3">
            <a:extLst>
              <a:ext uri="{FF2B5EF4-FFF2-40B4-BE49-F238E27FC236}">
                <a16:creationId xmlns:a16="http://schemas.microsoft.com/office/drawing/2014/main" id="{CF4F76B7-6F0A-FA45-932F-0B724CFFB970}"/>
              </a:ext>
            </a:extLst>
          </p:cNvPr>
          <p:cNvSpPr>
            <a:spLocks noChangeArrowheads="1"/>
          </p:cNvSpPr>
          <p:nvPr/>
        </p:nvSpPr>
        <p:spPr bwMode="auto">
          <a:xfrm>
            <a:off x="660042" y="806824"/>
            <a:ext cx="2919738" cy="1494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ts val="1000"/>
              </a:spcBef>
              <a:spcAft>
                <a:spcPts val="600"/>
              </a:spcAft>
              <a:buNone/>
            </a:pPr>
            <a:r>
              <a:rPr lang="en-US" altLang="cs-CZ" sz="2000" u="sng" kern="1200">
                <a:solidFill>
                  <a:srgbClr val="FFFFFF"/>
                </a:solidFill>
                <a:latin typeface="+mn-lt"/>
                <a:ea typeface="+mn-ea"/>
                <a:cs typeface="+mn-cs"/>
              </a:rPr>
              <a:t>Uncertainty Avoidance , UAI</a:t>
            </a:r>
          </a:p>
        </p:txBody>
      </p:sp>
      <p:pic>
        <p:nvPicPr>
          <p:cNvPr id="50179" name="Picture 3" descr="UAI-world-map-50.png">
            <a:extLst>
              <a:ext uri="{FF2B5EF4-FFF2-40B4-BE49-F238E27FC236}">
                <a16:creationId xmlns:a16="http://schemas.microsoft.com/office/drawing/2014/main" id="{C0380CCD-EF78-C64B-A91B-F64568346F1B}"/>
              </a:ext>
            </a:extLst>
          </p:cNvPr>
          <p:cNvPicPr>
            <a:picLocks noChangeAspect="1"/>
          </p:cNvPicPr>
          <p:nvPr/>
        </p:nvPicPr>
        <p:blipFill rotWithShape="1">
          <a:blip r:embed="rId2">
            <a:extLst>
              <a:ext uri="{28A0092B-C50C-407E-A947-70E740481C1C}">
                <a14:useLocalDpi xmlns:a14="http://schemas.microsoft.com/office/drawing/2010/main" val="0"/>
              </a:ext>
            </a:extLst>
          </a:blip>
          <a:srcRect l="730" r="7263" b="-2"/>
          <a:stretch/>
        </p:blipFill>
        <p:spPr bwMode="auto">
          <a:xfrm>
            <a:off x="4502428" y="1308521"/>
            <a:ext cx="7225748" cy="4240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bloha, tráva, exteriér, příroda&#10;&#10;Popis byl vytvořen automaticky">
            <a:extLst>
              <a:ext uri="{FF2B5EF4-FFF2-40B4-BE49-F238E27FC236}">
                <a16:creationId xmlns:a16="http://schemas.microsoft.com/office/drawing/2014/main" id="{83AC8AF7-AF51-CA49-BC02-2C07F474EC64}"/>
              </a:ext>
            </a:extLst>
          </p:cNvPr>
          <p:cNvPicPr>
            <a:picLocks noChangeAspect="1"/>
          </p:cNvPicPr>
          <p:nvPr/>
        </p:nvPicPr>
        <p:blipFill rotWithShape="1">
          <a:blip r:embed="rId2"/>
          <a:srcRect l="8000" r="-1" b="-1"/>
          <a:stretch/>
        </p:blipFill>
        <p:spPr>
          <a:xfrm>
            <a:off x="-3047" y="10"/>
            <a:ext cx="12191999" cy="6857990"/>
          </a:xfrm>
          <a:prstGeom prst="rect">
            <a:avLst/>
          </a:prstGeom>
        </p:spPr>
      </p:pic>
      <p:sp>
        <p:nvSpPr>
          <p:cNvPr id="2" name="Nadpis 1">
            <a:extLst>
              <a:ext uri="{FF2B5EF4-FFF2-40B4-BE49-F238E27FC236}">
                <a16:creationId xmlns:a16="http://schemas.microsoft.com/office/drawing/2014/main" id="{603BB6C5-56F2-C540-A014-8D5263C9B359}"/>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chemeClr val="bg1"/>
                </a:solidFill>
              </a:rPr>
              <a:t>UK vs. Germany</a:t>
            </a:r>
          </a:p>
        </p:txBody>
      </p:sp>
    </p:spTree>
    <p:extLst>
      <p:ext uri="{BB962C8B-B14F-4D97-AF65-F5344CB8AC3E}">
        <p14:creationId xmlns:p14="http://schemas.microsoft.com/office/powerpoint/2010/main" val="2745534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B966F-DE5E-024F-8566-37487CEDE199}"/>
              </a:ext>
            </a:extLst>
          </p:cNvPr>
          <p:cNvSpPr>
            <a:spLocks noGrp="1"/>
          </p:cNvSpPr>
          <p:nvPr>
            <p:ph type="title"/>
          </p:nvPr>
        </p:nvSpPr>
        <p:spPr>
          <a:xfrm>
            <a:off x="838200" y="556995"/>
            <a:ext cx="10515600" cy="1133693"/>
          </a:xfrm>
        </p:spPr>
        <p:txBody>
          <a:bodyPr>
            <a:normAutofit/>
          </a:bodyPr>
          <a:lstStyle/>
          <a:p>
            <a:r>
              <a:rPr lang="cs-CZ" sz="4800"/>
              <a:t>Long- versus Short-Term Orientation (LTO)</a:t>
            </a:r>
          </a:p>
        </p:txBody>
      </p:sp>
      <p:graphicFrame>
        <p:nvGraphicFramePr>
          <p:cNvPr id="15" name="Zástupný obsah 2">
            <a:extLst>
              <a:ext uri="{FF2B5EF4-FFF2-40B4-BE49-F238E27FC236}">
                <a16:creationId xmlns:a16="http://schemas.microsoft.com/office/drawing/2014/main" id="{5AF6F42E-665C-47A2-84C3-915F874924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613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35631106-1652-734B-AA73-DB8A7F8B4D09}"/>
              </a:ext>
            </a:extLst>
          </p:cNvPr>
          <p:cNvPicPr>
            <a:picLocks noGrp="1" noChangeAspect="1"/>
          </p:cNvPicPr>
          <p:nvPr>
            <p:ph idx="1"/>
          </p:nvPr>
        </p:nvPicPr>
        <p:blipFill rotWithShape="1">
          <a:blip r:embed="rId2"/>
          <a:srcRect l="4700" r="3373" b="1"/>
          <a:stretch/>
        </p:blipFill>
        <p:spPr>
          <a:xfrm>
            <a:off x="781374" y="643466"/>
            <a:ext cx="10629252" cy="5571067"/>
          </a:xfrm>
          <a:prstGeom prst="rect">
            <a:avLst/>
          </a:prstGeom>
        </p:spPr>
      </p:pic>
    </p:spTree>
    <p:extLst>
      <p:ext uri="{BB962C8B-B14F-4D97-AF65-F5344CB8AC3E}">
        <p14:creationId xmlns:p14="http://schemas.microsoft.com/office/powerpoint/2010/main" val="2610952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CA69B-83A1-BC49-AD85-4484F6E2C130}"/>
              </a:ext>
            </a:extLst>
          </p:cNvPr>
          <p:cNvSpPr>
            <a:spLocks noGrp="1"/>
          </p:cNvSpPr>
          <p:nvPr>
            <p:ph type="title"/>
          </p:nvPr>
        </p:nvSpPr>
        <p:spPr>
          <a:xfrm>
            <a:off x="838200" y="556995"/>
            <a:ext cx="10515600" cy="1133693"/>
          </a:xfrm>
        </p:spPr>
        <p:txBody>
          <a:bodyPr>
            <a:normAutofit/>
          </a:bodyPr>
          <a:lstStyle/>
          <a:p>
            <a:r>
              <a:rPr lang="cs-CZ" sz="5200"/>
              <a:t>Indulgence versus Restraint (IVR)</a:t>
            </a:r>
          </a:p>
        </p:txBody>
      </p:sp>
      <p:graphicFrame>
        <p:nvGraphicFramePr>
          <p:cNvPr id="5" name="Zástupný obsah 2">
            <a:extLst>
              <a:ext uri="{FF2B5EF4-FFF2-40B4-BE49-F238E27FC236}">
                <a16:creationId xmlns:a16="http://schemas.microsoft.com/office/drawing/2014/main" id="{9B08A784-C341-47AC-AF72-DDC044D389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550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CCB6A7-A8C5-F449-AC4B-4A0D2FBF78E8}"/>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IVR in business environment</a:t>
            </a:r>
          </a:p>
        </p:txBody>
      </p:sp>
      <p:sp>
        <p:nvSpPr>
          <p:cNvPr id="3" name="Zástupný obsah 2">
            <a:extLst>
              <a:ext uri="{FF2B5EF4-FFF2-40B4-BE49-F238E27FC236}">
                <a16:creationId xmlns:a16="http://schemas.microsoft.com/office/drawing/2014/main" id="{A731DF3F-BB59-694B-AB06-F09776A97003}"/>
              </a:ext>
            </a:extLst>
          </p:cNvPr>
          <p:cNvSpPr>
            <a:spLocks noGrp="1"/>
          </p:cNvSpPr>
          <p:nvPr>
            <p:ph idx="1"/>
          </p:nvPr>
        </p:nvSpPr>
        <p:spPr>
          <a:xfrm>
            <a:off x="4810259" y="649480"/>
            <a:ext cx="6555347" cy="5546047"/>
          </a:xfrm>
        </p:spPr>
        <p:txBody>
          <a:bodyPr anchor="ctr">
            <a:normAutofit/>
          </a:bodyPr>
          <a:lstStyle/>
          <a:p>
            <a:pPr marL="0" indent="0">
              <a:buNone/>
            </a:pPr>
            <a:r>
              <a:rPr lang="cs-CZ" sz="2000"/>
              <a:t>High IVR:</a:t>
            </a:r>
          </a:p>
          <a:p>
            <a:pPr fontAlgn="base"/>
            <a:r>
              <a:rPr lang="cs-CZ" sz="2000"/>
              <a:t>Optimistic.</a:t>
            </a:r>
          </a:p>
          <a:p>
            <a:pPr fontAlgn="base"/>
            <a:r>
              <a:rPr lang="cs-CZ" sz="2000"/>
              <a:t>Importance of freedom of speech.</a:t>
            </a:r>
          </a:p>
          <a:p>
            <a:pPr fontAlgn="base"/>
            <a:r>
              <a:rPr lang="cs-CZ" sz="2000"/>
              <a:t>Focus on personal happiness.</a:t>
            </a:r>
          </a:p>
          <a:p>
            <a:pPr marL="0" indent="0" fontAlgn="base">
              <a:buNone/>
            </a:pPr>
            <a:endParaRPr lang="cs-CZ" sz="2000"/>
          </a:p>
          <a:p>
            <a:pPr marL="0" indent="0" fontAlgn="base">
              <a:buNone/>
            </a:pPr>
            <a:r>
              <a:rPr lang="cs-CZ" sz="2000"/>
              <a:t>Low IVR:</a:t>
            </a:r>
          </a:p>
          <a:p>
            <a:pPr fontAlgn="base"/>
            <a:r>
              <a:rPr lang="cs-CZ" sz="2000"/>
              <a:t>Pessimistic.</a:t>
            </a:r>
          </a:p>
          <a:p>
            <a:pPr fontAlgn="base"/>
            <a:r>
              <a:rPr lang="cs-CZ" sz="2000"/>
              <a:t>More controlled and rigid behavior.</a:t>
            </a:r>
          </a:p>
          <a:p>
            <a:pPr fontAlgn="base"/>
            <a:r>
              <a:rPr lang="cs-CZ" sz="2000"/>
              <a:t>No work-life balance</a:t>
            </a:r>
          </a:p>
          <a:p>
            <a:endParaRPr lang="cs-CZ" sz="2000"/>
          </a:p>
        </p:txBody>
      </p:sp>
    </p:spTree>
    <p:extLst>
      <p:ext uri="{BB962C8B-B14F-4D97-AF65-F5344CB8AC3E}">
        <p14:creationId xmlns:p14="http://schemas.microsoft.com/office/powerpoint/2010/main" val="1168293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2C86D964-CAE1-E449-94FC-B52A4440DBA0}"/>
              </a:ext>
            </a:extLst>
          </p:cNvPr>
          <p:cNvPicPr>
            <a:picLocks noGrp="1" noChangeAspect="1"/>
          </p:cNvPicPr>
          <p:nvPr>
            <p:ph idx="1"/>
          </p:nvPr>
        </p:nvPicPr>
        <p:blipFill rotWithShape="1">
          <a:blip r:embed="rId2"/>
          <a:srcRect r="3232" b="-1"/>
          <a:stretch/>
        </p:blipFill>
        <p:spPr>
          <a:xfrm>
            <a:off x="697874" y="643466"/>
            <a:ext cx="10796251" cy="5571067"/>
          </a:xfrm>
          <a:prstGeom prst="rect">
            <a:avLst/>
          </a:prstGeom>
        </p:spPr>
      </p:pic>
    </p:spTree>
    <p:extLst>
      <p:ext uri="{BB962C8B-B14F-4D97-AF65-F5344CB8AC3E}">
        <p14:creationId xmlns:p14="http://schemas.microsoft.com/office/powerpoint/2010/main" val="105239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Verbal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5"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rker pen">
            <a:extLst>
              <a:ext uri="{FF2B5EF4-FFF2-40B4-BE49-F238E27FC236}">
                <a16:creationId xmlns:a16="http://schemas.microsoft.com/office/drawing/2014/main" id="{71B42325-E2B9-DB10-FB8A-B956F9AB3A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9058" y="2788301"/>
            <a:ext cx="11097349" cy="281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2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Verbal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5"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oprodej hoven | Loupak.cz">
            <a:extLst>
              <a:ext uri="{FF2B5EF4-FFF2-40B4-BE49-F238E27FC236}">
                <a16:creationId xmlns:a16="http://schemas.microsoft.com/office/drawing/2014/main" id="{6B2F3EFA-A932-8FF7-AB12-8ABCF81FE6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5775" y="668216"/>
            <a:ext cx="3846042"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9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Nonverbal communication</a:t>
            </a:r>
          </a:p>
        </p:txBody>
      </p:sp>
      <p:grpSp>
        <p:nvGrpSpPr>
          <p:cNvPr id="56" name="Group 55">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57"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7407" y="3225339"/>
            <a:ext cx="11000233" cy="2981152"/>
          </a:xfrm>
        </p:spPr>
        <p:txBody>
          <a:bodyPr anchor="ctr">
            <a:normAutofit/>
          </a:bodyPr>
          <a:lstStyle/>
          <a:p>
            <a:pPr marL="0" indent="0">
              <a:buNone/>
            </a:pPr>
            <a:endParaRPr lang="cs-CZ" sz="2200" dirty="0"/>
          </a:p>
          <a:p>
            <a:r>
              <a:rPr lang="en-US" sz="2200" dirty="0"/>
              <a:t>all communication expressed without words</a:t>
            </a:r>
          </a:p>
          <a:p>
            <a:r>
              <a:rPr lang="en-US" sz="2200" dirty="0"/>
              <a:t>facial expressions, postures, eye gaze, proxemics, gestures, tone of voice, haptics, chronemics…</a:t>
            </a:r>
          </a:p>
          <a:p>
            <a:r>
              <a:rPr lang="en-US" sz="2200" dirty="0"/>
              <a:t>influenced by cultural environment (kinesics, proxemics, artifacts, haptics, colors, silence)</a:t>
            </a:r>
          </a:p>
          <a:p>
            <a:r>
              <a:rPr lang="en-US" sz="2200" dirty="0"/>
              <a:t>some components are genetically determined</a:t>
            </a:r>
          </a:p>
        </p:txBody>
      </p:sp>
      <p:sp>
        <p:nvSpPr>
          <p:cNvPr id="78" name="Rectangle 7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51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28015"/>
            <a:ext cx="11003280" cy="1896068"/>
          </a:xfrm>
        </p:spPr>
        <p:txBody>
          <a:bodyPr anchor="ctr">
            <a:normAutofit/>
          </a:bodyPr>
          <a:lstStyle/>
          <a:p>
            <a:r>
              <a:rPr lang="en-US" sz="5200" dirty="0"/>
              <a:t>Intercultural communication</a:t>
            </a:r>
          </a:p>
        </p:txBody>
      </p:sp>
      <p:grpSp>
        <p:nvGrpSpPr>
          <p:cNvPr id="14" name="Group 13">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5"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7407" y="3225339"/>
            <a:ext cx="11000233" cy="2981152"/>
          </a:xfrm>
        </p:spPr>
        <p:txBody>
          <a:bodyPr anchor="ctr">
            <a:normAutofit lnSpcReduction="10000"/>
          </a:bodyPr>
          <a:lstStyle/>
          <a:p>
            <a:pPr marL="0" indent="0">
              <a:buNone/>
            </a:pPr>
            <a:endParaRPr lang="cs-CZ" sz="2200" dirty="0"/>
          </a:p>
          <a:p>
            <a:r>
              <a:rPr lang="en-US" sz="2200" dirty="0"/>
              <a:t>communication etiquette (greetings, introductions, conversational topics, humor, gifts)</a:t>
            </a:r>
          </a:p>
          <a:p>
            <a:r>
              <a:rPr lang="en-US" sz="2200" dirty="0"/>
              <a:t>within the framework of intercultural communication, the phenomenon of </a:t>
            </a:r>
            <a:r>
              <a:rPr lang="en-US" sz="2200" u="sng" dirty="0"/>
              <a:t>confusion</a:t>
            </a:r>
            <a:r>
              <a:rPr lang="en-US" sz="2200" dirty="0"/>
              <a:t> can often be observed. It can also occur in monocultural communication (if the communication is incomprehensible and leaves the individual in a state of uncertainty / misunderstanding). In intercultural communication, this phenomenon occurs more often, and people tend to solve this situation by explanation based on the experience of their own culture. This often deepens the misunderstanding.</a:t>
            </a:r>
          </a:p>
          <a:p>
            <a:r>
              <a:rPr lang="en-US" sz="2400" u="sng" dirty="0"/>
              <a:t>intercultural competence </a:t>
            </a:r>
            <a:r>
              <a:rPr lang="en-US" sz="2400" dirty="0"/>
              <a:t>(langue + cultural specifics)</a:t>
            </a:r>
            <a:endParaRPr lang="en-US" sz="2200" dirty="0"/>
          </a:p>
        </p:txBody>
      </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15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sz="4200"/>
              <a:t>Intercultural aspects of nonverbal communication</a:t>
            </a:r>
          </a:p>
        </p:txBody>
      </p:sp>
      <p:sp>
        <p:nvSpPr>
          <p:cNvPr id="43" name="Rectangle 42">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0" name="Graphic 39">
            <a:extLst>
              <a:ext uri="{FF2B5EF4-FFF2-40B4-BE49-F238E27FC236}">
                <a16:creationId xmlns:a16="http://schemas.microsoft.com/office/drawing/2014/main" id="{11B2D58C-C597-4D88-AD28-1B97C470A3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5" name="Content Placeholder 4"/>
          <p:cNvSpPr>
            <a:spLocks noGrp="1"/>
          </p:cNvSpPr>
          <p:nvPr>
            <p:ph idx="1"/>
          </p:nvPr>
        </p:nvSpPr>
        <p:spPr>
          <a:xfrm>
            <a:off x="838200" y="2358060"/>
            <a:ext cx="10515600" cy="4351338"/>
          </a:xfrm>
        </p:spPr>
        <p:txBody>
          <a:bodyPr>
            <a:normAutofit/>
          </a:bodyPr>
          <a:lstStyle/>
          <a:p>
            <a:pPr marL="0" indent="0">
              <a:buNone/>
            </a:pPr>
            <a:endParaRPr lang="cs-CZ" sz="2400" dirty="0"/>
          </a:p>
          <a:p>
            <a:r>
              <a:rPr lang="cs-CZ" sz="2400" dirty="0" err="1"/>
              <a:t>communication</a:t>
            </a:r>
            <a:r>
              <a:rPr lang="cs-CZ" sz="2400" dirty="0"/>
              <a:t> </a:t>
            </a:r>
            <a:r>
              <a:rPr lang="cs-CZ" sz="2400" dirty="0" err="1"/>
              <a:t>differences</a:t>
            </a:r>
            <a:r>
              <a:rPr lang="cs-CZ" sz="2400" dirty="0"/>
              <a:t> </a:t>
            </a:r>
            <a:r>
              <a:rPr lang="cs-CZ" sz="2400" dirty="0" err="1"/>
              <a:t>between</a:t>
            </a:r>
            <a:r>
              <a:rPr lang="cs-CZ" sz="2400" dirty="0"/>
              <a:t> </a:t>
            </a:r>
            <a:r>
              <a:rPr lang="cs-CZ" sz="2400" dirty="0" err="1"/>
              <a:t>cultures</a:t>
            </a:r>
            <a:r>
              <a:rPr lang="cs-CZ" sz="2400" dirty="0"/>
              <a:t> are more a </a:t>
            </a:r>
            <a:r>
              <a:rPr lang="cs-CZ" sz="2400" dirty="0" err="1"/>
              <a:t>matter</a:t>
            </a:r>
            <a:r>
              <a:rPr lang="cs-CZ" sz="2400" dirty="0"/>
              <a:t> </a:t>
            </a:r>
            <a:r>
              <a:rPr lang="cs-CZ" sz="2400" dirty="0" err="1"/>
              <a:t>of</a:t>
            </a:r>
            <a:r>
              <a:rPr lang="cs-CZ" sz="2400" dirty="0"/>
              <a:t> </a:t>
            </a:r>
            <a:r>
              <a:rPr lang="cs-CZ" sz="2400" dirty="0" err="1"/>
              <a:t>degree</a:t>
            </a:r>
            <a:r>
              <a:rPr lang="cs-CZ" sz="2400" dirty="0"/>
              <a:t> </a:t>
            </a:r>
            <a:r>
              <a:rPr lang="cs-CZ" sz="2400" dirty="0" err="1"/>
              <a:t>rather</a:t>
            </a:r>
            <a:r>
              <a:rPr lang="cs-CZ" sz="2400" dirty="0"/>
              <a:t> </a:t>
            </a:r>
            <a:r>
              <a:rPr lang="cs-CZ" sz="2400" dirty="0" err="1"/>
              <a:t>than</a:t>
            </a:r>
            <a:r>
              <a:rPr lang="cs-CZ" sz="2400" dirty="0"/>
              <a:t> </a:t>
            </a:r>
            <a:r>
              <a:rPr lang="cs-CZ" sz="2400" dirty="0" err="1"/>
              <a:t>absolute</a:t>
            </a:r>
            <a:r>
              <a:rPr lang="cs-CZ" sz="2400" dirty="0"/>
              <a:t> </a:t>
            </a:r>
            <a:r>
              <a:rPr lang="cs-CZ" sz="2400" dirty="0" err="1"/>
              <a:t>difference</a:t>
            </a:r>
            <a:endParaRPr lang="cs-CZ" sz="2400" dirty="0"/>
          </a:p>
          <a:p>
            <a:r>
              <a:rPr lang="cs-CZ" sz="2400" dirty="0" err="1"/>
              <a:t>some</a:t>
            </a:r>
            <a:r>
              <a:rPr lang="cs-CZ" sz="2400" dirty="0"/>
              <a:t> </a:t>
            </a:r>
            <a:r>
              <a:rPr lang="cs-CZ" sz="2400" dirty="0" err="1"/>
              <a:t>facial</a:t>
            </a:r>
            <a:r>
              <a:rPr lang="cs-CZ" sz="2400" dirty="0"/>
              <a:t> </a:t>
            </a:r>
            <a:r>
              <a:rPr lang="cs-CZ" sz="2400" dirty="0" err="1"/>
              <a:t>expressions</a:t>
            </a:r>
            <a:r>
              <a:rPr lang="cs-CZ" sz="2400" dirty="0"/>
              <a:t> are </a:t>
            </a:r>
            <a:r>
              <a:rPr lang="cs-CZ" sz="2400" dirty="0" err="1"/>
              <a:t>universally</a:t>
            </a:r>
            <a:r>
              <a:rPr lang="cs-CZ" sz="2400" dirty="0"/>
              <a:t> </a:t>
            </a:r>
            <a:r>
              <a:rPr lang="cs-CZ" sz="2400" dirty="0" err="1"/>
              <a:t>readable</a:t>
            </a:r>
            <a:r>
              <a:rPr lang="cs-CZ" sz="2400" dirty="0"/>
              <a:t> </a:t>
            </a:r>
            <a:r>
              <a:rPr lang="cs-CZ" sz="2400" dirty="0" err="1"/>
              <a:t>across</a:t>
            </a:r>
            <a:r>
              <a:rPr lang="cs-CZ" sz="2400" dirty="0"/>
              <a:t> </a:t>
            </a:r>
            <a:r>
              <a:rPr lang="cs-CZ" sz="2400" dirty="0" err="1"/>
              <a:t>cultures</a:t>
            </a:r>
            <a:r>
              <a:rPr lang="cs-CZ" sz="2400" dirty="0"/>
              <a:t>, </a:t>
            </a:r>
            <a:r>
              <a:rPr lang="cs-CZ" sz="2400" dirty="0" err="1"/>
              <a:t>the</a:t>
            </a:r>
            <a:r>
              <a:rPr lang="cs-CZ" sz="2400" dirty="0"/>
              <a:t> </a:t>
            </a:r>
            <a:r>
              <a:rPr lang="cs-CZ" sz="2400" dirty="0" err="1"/>
              <a:t>difference</a:t>
            </a:r>
            <a:r>
              <a:rPr lang="cs-CZ" sz="2400" dirty="0"/>
              <a:t> </a:t>
            </a:r>
            <a:r>
              <a:rPr lang="cs-CZ" sz="2400" dirty="0" err="1"/>
              <a:t>between</a:t>
            </a:r>
            <a:r>
              <a:rPr lang="cs-CZ" sz="2400" dirty="0"/>
              <a:t> </a:t>
            </a:r>
            <a:r>
              <a:rPr lang="cs-CZ" sz="2400" dirty="0" err="1"/>
              <a:t>cultures</a:t>
            </a:r>
            <a:r>
              <a:rPr lang="cs-CZ" sz="2400" dirty="0"/>
              <a:t> </a:t>
            </a:r>
            <a:r>
              <a:rPr lang="cs-CZ" sz="2400" dirty="0" err="1"/>
              <a:t>lies</a:t>
            </a:r>
            <a:r>
              <a:rPr lang="cs-CZ" sz="2400" dirty="0"/>
              <a:t> in </a:t>
            </a:r>
            <a:r>
              <a:rPr lang="cs-CZ" sz="2400" dirty="0" err="1"/>
              <a:t>whether</a:t>
            </a:r>
            <a:r>
              <a:rPr lang="cs-CZ" sz="2400" dirty="0"/>
              <a:t> </a:t>
            </a:r>
            <a:r>
              <a:rPr lang="cs-CZ" sz="2400" dirty="0" err="1"/>
              <a:t>people</a:t>
            </a:r>
            <a:r>
              <a:rPr lang="cs-CZ" sz="2400" dirty="0"/>
              <a:t> are </a:t>
            </a:r>
            <a:r>
              <a:rPr lang="cs-CZ" sz="2400" dirty="0" err="1"/>
              <a:t>willing</a:t>
            </a:r>
            <a:r>
              <a:rPr lang="cs-CZ" sz="2400" dirty="0"/>
              <a:t> to express </a:t>
            </a:r>
            <a:r>
              <a:rPr lang="cs-CZ" sz="2400" dirty="0" err="1"/>
              <a:t>their</a:t>
            </a:r>
            <a:r>
              <a:rPr lang="cs-CZ" sz="2400" dirty="0"/>
              <a:t> </a:t>
            </a:r>
            <a:r>
              <a:rPr lang="cs-CZ" sz="2400" dirty="0" err="1"/>
              <a:t>emotions</a:t>
            </a:r>
            <a:r>
              <a:rPr lang="cs-CZ" sz="2400" dirty="0"/>
              <a:t> </a:t>
            </a:r>
            <a:r>
              <a:rPr lang="cs-CZ" sz="2400" dirty="0" err="1"/>
              <a:t>externally</a:t>
            </a:r>
            <a:r>
              <a:rPr lang="cs-CZ" sz="2400" dirty="0"/>
              <a:t> and to </a:t>
            </a:r>
            <a:r>
              <a:rPr lang="cs-CZ" sz="2400" dirty="0" err="1"/>
              <a:t>what</a:t>
            </a:r>
            <a:r>
              <a:rPr lang="cs-CZ" sz="2400" dirty="0"/>
              <a:t> </a:t>
            </a:r>
            <a:r>
              <a:rPr lang="cs-CZ" sz="2400" dirty="0" err="1"/>
              <a:t>extent</a:t>
            </a:r>
            <a:r>
              <a:rPr lang="cs-CZ" sz="2400" dirty="0"/>
              <a:t> (</a:t>
            </a:r>
            <a:r>
              <a:rPr lang="cs-CZ" sz="2400" dirty="0" err="1"/>
              <a:t>Ekman</a:t>
            </a:r>
            <a:r>
              <a:rPr lang="cs-CZ" sz="2400" dirty="0"/>
              <a:t>, 2007).</a:t>
            </a:r>
          </a:p>
          <a:p>
            <a:r>
              <a:rPr lang="cs-CZ" sz="2400" dirty="0" err="1"/>
              <a:t>universally</a:t>
            </a:r>
            <a:r>
              <a:rPr lang="cs-CZ" sz="2400" dirty="0"/>
              <a:t> </a:t>
            </a:r>
            <a:r>
              <a:rPr lang="cs-CZ" sz="2400" dirty="0" err="1"/>
              <a:t>readable</a:t>
            </a:r>
            <a:r>
              <a:rPr lang="cs-CZ" sz="2400" dirty="0"/>
              <a:t> </a:t>
            </a:r>
            <a:r>
              <a:rPr lang="cs-CZ" sz="2400" dirty="0" err="1"/>
              <a:t>expressions</a:t>
            </a:r>
            <a:r>
              <a:rPr lang="cs-CZ" sz="2400" dirty="0"/>
              <a:t> </a:t>
            </a:r>
            <a:r>
              <a:rPr lang="cs-CZ" sz="2400" dirty="0" err="1"/>
              <a:t>include</a:t>
            </a:r>
            <a:r>
              <a:rPr lang="cs-CZ" sz="2400" dirty="0"/>
              <a:t> </a:t>
            </a:r>
            <a:r>
              <a:rPr lang="cs-CZ" sz="2400" dirty="0" err="1"/>
              <a:t>those</a:t>
            </a:r>
            <a:r>
              <a:rPr lang="cs-CZ" sz="2400" dirty="0"/>
              <a:t> </a:t>
            </a:r>
            <a:r>
              <a:rPr lang="cs-CZ" sz="2400" dirty="0" err="1"/>
              <a:t>that</a:t>
            </a:r>
            <a:r>
              <a:rPr lang="cs-CZ" sz="2400" dirty="0"/>
              <a:t> express </a:t>
            </a:r>
            <a:r>
              <a:rPr lang="cs-CZ" sz="2400" dirty="0" err="1"/>
              <a:t>emotions</a:t>
            </a:r>
            <a:r>
              <a:rPr lang="cs-CZ" sz="2400" dirty="0"/>
              <a:t>: </a:t>
            </a:r>
            <a:r>
              <a:rPr lang="cs-CZ" sz="2400" dirty="0" err="1"/>
              <a:t>happiness</a:t>
            </a:r>
            <a:r>
              <a:rPr lang="cs-CZ" sz="2400" dirty="0"/>
              <a:t>, </a:t>
            </a:r>
            <a:r>
              <a:rPr lang="cs-CZ" sz="2400" dirty="0" err="1"/>
              <a:t>anger</a:t>
            </a:r>
            <a:r>
              <a:rPr lang="cs-CZ" sz="2400" dirty="0"/>
              <a:t>, </a:t>
            </a:r>
            <a:r>
              <a:rPr lang="cs-CZ" sz="2400" dirty="0" err="1"/>
              <a:t>disgust</a:t>
            </a:r>
            <a:r>
              <a:rPr lang="cs-CZ" sz="2400" dirty="0"/>
              <a:t>, and </a:t>
            </a:r>
            <a:r>
              <a:rPr lang="cs-CZ" sz="2400" dirty="0" err="1"/>
              <a:t>sadness</a:t>
            </a:r>
            <a:r>
              <a:rPr lang="cs-CZ" sz="2400" dirty="0"/>
              <a:t>; </a:t>
            </a:r>
            <a:r>
              <a:rPr lang="cs-CZ" sz="2400" dirty="0" err="1"/>
              <a:t>fear</a:t>
            </a:r>
            <a:r>
              <a:rPr lang="cs-CZ" sz="2400" dirty="0"/>
              <a:t> and </a:t>
            </a:r>
            <a:r>
              <a:rPr lang="cs-CZ" sz="2400" dirty="0" err="1"/>
              <a:t>surprise</a:t>
            </a:r>
            <a:r>
              <a:rPr lang="cs-CZ" sz="2400" dirty="0"/>
              <a:t>?</a:t>
            </a:r>
          </a:p>
          <a:p>
            <a:r>
              <a:rPr lang="cs-CZ" sz="2400" dirty="0" err="1"/>
              <a:t>universatility</a:t>
            </a:r>
            <a:r>
              <a:rPr lang="cs-CZ" sz="2400" dirty="0"/>
              <a:t> </a:t>
            </a:r>
            <a:r>
              <a:rPr lang="cs-CZ" sz="2400" dirty="0" err="1"/>
              <a:t>of</a:t>
            </a:r>
            <a:r>
              <a:rPr lang="cs-CZ" sz="2400" dirty="0"/>
              <a:t> a smile (</a:t>
            </a:r>
            <a:r>
              <a:rPr lang="cs-CZ" sz="2400" dirty="0" err="1"/>
              <a:t>silent</a:t>
            </a:r>
            <a:r>
              <a:rPr lang="cs-CZ" sz="2400" dirty="0"/>
              <a:t> smile, </a:t>
            </a:r>
            <a:r>
              <a:rPr lang="cs-CZ" sz="2400" dirty="0" err="1"/>
              <a:t>loud</a:t>
            </a:r>
            <a:r>
              <a:rPr lang="cs-CZ" sz="2400" dirty="0"/>
              <a:t> </a:t>
            </a:r>
            <a:r>
              <a:rPr lang="cs-CZ" sz="2400" dirty="0" err="1"/>
              <a:t>laughter</a:t>
            </a:r>
            <a:r>
              <a:rPr lang="cs-CZ" sz="2400" dirty="0"/>
              <a:t>)</a:t>
            </a:r>
          </a:p>
          <a:p>
            <a:pPr marL="0" indent="0">
              <a:buNone/>
            </a:pPr>
            <a:r>
              <a:rPr lang="cs-CZ" sz="2400" baseline="30000" dirty="0"/>
              <a:t> </a:t>
            </a:r>
          </a:p>
        </p:txBody>
      </p:sp>
    </p:spTree>
    <p:extLst>
      <p:ext uri="{BB962C8B-B14F-4D97-AF65-F5344CB8AC3E}">
        <p14:creationId xmlns:p14="http://schemas.microsoft.com/office/powerpoint/2010/main" val="370282680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20260</TotalTime>
  <Words>1700</Words>
  <Application>Microsoft Macintosh PowerPoint</Application>
  <PresentationFormat>Širokoúhlá obrazovka</PresentationFormat>
  <Paragraphs>133</Paragraphs>
  <Slides>49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ＭＳ Ｐゴシック</vt:lpstr>
      <vt:lpstr>Arial</vt:lpstr>
      <vt:lpstr>Calibri</vt:lpstr>
      <vt:lpstr>Calibri Light</vt:lpstr>
      <vt:lpstr>Rockwell</vt:lpstr>
      <vt:lpstr>Motiv Office</vt:lpstr>
      <vt:lpstr>Intercultural marketing</vt:lpstr>
      <vt:lpstr>Prezentace aplikace PowerPoint</vt:lpstr>
      <vt:lpstr>Verbal communication</vt:lpstr>
      <vt:lpstr>Verbal communication</vt:lpstr>
      <vt:lpstr>Verbal communication</vt:lpstr>
      <vt:lpstr>Verbal communication</vt:lpstr>
      <vt:lpstr>Nonverbal communication</vt:lpstr>
      <vt:lpstr>Intercultural communication</vt:lpstr>
      <vt:lpstr>Intercultural aspects of nonverbal communication</vt:lpstr>
      <vt:lpstr>Intercultural aspects of nonverbal communication</vt:lpstr>
      <vt:lpstr>Intercultural aspects of nonverbal communication</vt:lpstr>
      <vt:lpstr>Prezentace aplikace PowerPoint</vt:lpstr>
      <vt:lpstr>Prezentace aplikace PowerPoint</vt:lpstr>
      <vt:lpstr>Prezentace aplikace PowerPoint</vt:lpstr>
      <vt:lpstr>Prezentace aplikace PowerPoint</vt:lpstr>
      <vt:lpstr>Intercultural aspects of nonverbal communication</vt:lpstr>
      <vt:lpstr>Intercultural aspects of nonverbal communication</vt:lpstr>
      <vt:lpstr>Prezentace aplikace PowerPoint</vt:lpstr>
      <vt:lpstr>Prezentace aplikace PowerPoint</vt:lpstr>
      <vt:lpstr>Intercultural aspects of nonverbal communication</vt:lpstr>
      <vt:lpstr>Intercultural aspects of nonverbal communication</vt:lpstr>
      <vt:lpstr>Geert Hofstede</vt:lpstr>
      <vt:lpstr>Dimensions of National Culture </vt:lpstr>
      <vt:lpstr>Six dimensions of national culture</vt:lpstr>
      <vt:lpstr>Power distance index (PDI)</vt:lpstr>
      <vt:lpstr>PDI in marketing</vt:lpstr>
      <vt:lpstr>Prezentace aplikace PowerPoint</vt:lpstr>
      <vt:lpstr>GEERT HOFSTEDE – cultural dimensions</vt:lpstr>
      <vt:lpstr>Individualism (IDV)</vt:lpstr>
      <vt:lpstr>IND in marketing</vt:lpstr>
      <vt:lpstr>Prezentace aplikace PowerPoint</vt:lpstr>
      <vt:lpstr>GEERT HOFSTEDE – cultural dimensions</vt:lpstr>
      <vt:lpstr>Example: Honda transcreation</vt:lpstr>
      <vt:lpstr>Individualistic vs. Collectivist cultures</vt:lpstr>
      <vt:lpstr>Masculinity (MAS)</vt:lpstr>
      <vt:lpstr>MAS in business environment</vt:lpstr>
      <vt:lpstr>MAS in marketing</vt:lpstr>
      <vt:lpstr>Prezentace aplikace PowerPoint</vt:lpstr>
      <vt:lpstr>GEERT HOFSTEDE – cultural dimensions</vt:lpstr>
      <vt:lpstr>Uncertainty Avoidance (UAI)</vt:lpstr>
      <vt:lpstr>UAI in marketing</vt:lpstr>
      <vt:lpstr>Prezentace aplikace PowerPoint</vt:lpstr>
      <vt:lpstr>GEERT HOFSTEDE – cultural dimensions</vt:lpstr>
      <vt:lpstr>UK vs. Germany</vt:lpstr>
      <vt:lpstr>Long- versus Short-Term Orientation (LTO)</vt:lpstr>
      <vt:lpstr>Prezentace aplikace PowerPoint</vt:lpstr>
      <vt:lpstr>Indulgence versus Restraint (IVR)</vt:lpstr>
      <vt:lpstr>IVR in business environment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communication</dc:title>
  <dc:creator>Jana Rosenfeldová</dc:creator>
  <cp:lastModifiedBy>Jana Rosenfeldová</cp:lastModifiedBy>
  <cp:revision>25</cp:revision>
  <dcterms:created xsi:type="dcterms:W3CDTF">2020-05-20T11:41:52Z</dcterms:created>
  <dcterms:modified xsi:type="dcterms:W3CDTF">2024-11-14T22:01:08Z</dcterms:modified>
</cp:coreProperties>
</file>