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04" r:id="rId3"/>
    <p:sldId id="295" r:id="rId4"/>
    <p:sldId id="296" r:id="rId5"/>
    <p:sldId id="287" r:id="rId6"/>
    <p:sldId id="297" r:id="rId7"/>
    <p:sldId id="313" r:id="rId8"/>
    <p:sldId id="314" r:id="rId9"/>
    <p:sldId id="299" r:id="rId10"/>
    <p:sldId id="285" r:id="rId11"/>
    <p:sldId id="315" r:id="rId12"/>
    <p:sldId id="317" r:id="rId13"/>
    <p:sldId id="318" r:id="rId14"/>
    <p:sldId id="319" r:id="rId15"/>
    <p:sldId id="320" r:id="rId16"/>
    <p:sldId id="322" r:id="rId17"/>
    <p:sldId id="289" r:id="rId18"/>
    <p:sldId id="324" r:id="rId19"/>
    <p:sldId id="328" r:id="rId20"/>
    <p:sldId id="329" r:id="rId21"/>
    <p:sldId id="330" r:id="rId22"/>
    <p:sldId id="332" r:id="rId23"/>
    <p:sldId id="331" r:id="rId24"/>
    <p:sldId id="333" r:id="rId25"/>
    <p:sldId id="335" r:id="rId26"/>
    <p:sldId id="338" r:id="rId27"/>
    <p:sldId id="340" r:id="rId28"/>
    <p:sldId id="342" r:id="rId29"/>
    <p:sldId id="345" r:id="rId30"/>
    <p:sldId id="349" r:id="rId31"/>
    <p:sldId id="351" r:id="rId32"/>
    <p:sldId id="353" r:id="rId33"/>
    <p:sldId id="355" r:id="rId34"/>
    <p:sldId id="357" r:id="rId35"/>
    <p:sldId id="371" r:id="rId36"/>
    <p:sldId id="359" r:id="rId37"/>
    <p:sldId id="363" r:id="rId38"/>
    <p:sldId id="366" r:id="rId39"/>
    <p:sldId id="369" r:id="rId4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45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222C134-91FA-911A-2958-43CC34F0D6C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60CE1F4-7E61-75DF-ACDC-DE03E8A7E8A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CH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">
            <a:extLst>
              <a:ext uri="{FF2B5EF4-FFF2-40B4-BE49-F238E27FC236}">
                <a16:creationId xmlns:a16="http://schemas.microsoft.com/office/drawing/2014/main" id="{662A496D-28B4-8826-0B7E-4DB0C98796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AF30D7-29FC-8B4D-B63B-E250AD83CE9C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7A5B181-D436-183C-96E1-D495792A9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7A318D0C-B8D0-BA5A-0872-DB6417EA5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B87541-716A-97CA-80AD-6DBDE2D4E1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C18DCD-5466-46E7-0EFF-7EB63BE5CF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B130D-B55B-D004-306D-0A33C27179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0272-F060-9A4F-9572-66846095204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293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F7D0B7-557F-B747-7C7A-B366B89D67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01BF4-DF80-02B0-5889-BDADC202DF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1D9243-F38A-AC99-C8ED-60EF2E8863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35465-F365-7746-AD31-51C72078633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9499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8144C-B3A0-A97E-B1DB-C696BAC123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49646-D68D-BEE8-91E3-09BCEEBC4A1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58C1F-BC5E-671A-A149-2DEB3A4D3E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8D70-3805-E649-9CBD-6052FFEE655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8090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ACACB3-788F-668D-98D2-66E59A55DC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BE119-7E2B-CF0C-4C6E-700EAC4ED2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264BAC-ED47-93B6-2CA2-2135A84CDA7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F11F-F0F7-E049-9135-8D12861E7EE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6994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128588"/>
            <a:ext cx="8228013" cy="5995987"/>
          </a:xfrm>
        </p:spPr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9D0351-974F-4062-103D-911808D698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184013-8895-0591-E98A-1FD234C789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CE3E3-AAAE-2F42-72D7-0F4E741970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EBC9-7787-ED4A-B540-269D3128407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5387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C75402-DA11-31AA-285F-7F13EEF6B8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7122CF-085D-46C8-F5E2-AD93593A2E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5969D-3952-5F22-1659-2852A7FB44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34C7-9664-374F-B3CD-6B31A4034E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912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8FF32-0B23-F8FE-77CA-B110A113E5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A446A-5C44-66BD-01C9-C01DFB23BC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82268-826E-D733-6FDD-A6A837C0F9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7464D-05B9-EB48-9790-66E6A21E2F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555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17D769-A79E-96FC-3A9B-C8551A05C6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9AB9FE3-E2E9-E6D3-20E2-36FE59332B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9C8630D-95D9-55DC-64E7-DE73BFE43D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C36A-0B3D-6041-9E48-A99A28EF12C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92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8A28A9A-9E41-4DFE-7301-FCBD5F5687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5CE0E2A-B3ED-69A8-EB33-5C3DA37E22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43A9ECE-427F-66E3-DF10-EFC022B2A8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5500-EB64-A34E-B374-73AAC3ED76E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389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7F68D4-85D2-90E2-B0DE-BB763DE9F4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CE26A-CD83-5F58-8EEE-EEAC26E65A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7931A-FD57-FE6A-0137-BA4A415D62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D0A1-2707-794B-8EDA-45D98D6F58F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196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FBF4DF-C884-2199-9B40-FAD5921BF3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AA6DE7-6A9E-FA56-4063-38783CF613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91C905-99FF-18F6-0A20-E5F66C8B5CC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84E0-1868-044E-95B2-CE1BCDB15BE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958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2EC74D-0384-6F3A-18F2-33F889282F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0A6147-7A60-3613-120E-C5656F93CF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57B658-F429-350A-1942-9BC53D46B9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9CE6-B8E8-D046-B985-F2E7F2F85A1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9908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385851-5D13-871F-232E-6264EF734C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7A191D-2AE1-2810-DED4-1305307C14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75FB0C-5DAF-48F4-A8FD-404852DE14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D1FF-ECAC-DF4C-BA81-818C3E4A94C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1397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408C11D-D3B5-0FE4-CA21-9B152AAAD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70CCF88-01D3-BB2E-C530-00C911489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67CAD5F-D75F-DC83-EFB4-883C189A9C4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C26B34-A391-5AD6-AB37-394F16FF2DE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BECE91-F15D-61EF-07A8-4FAF0AF5EA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60EE0F-E3E2-794E-92FF-3B6DEC692A2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5F3E10ED-D5CA-0C3E-6000-1D44F4D56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481" y="675721"/>
            <a:ext cx="8228160" cy="1166400"/>
          </a:xfrm>
        </p:spPr>
        <p:txBody>
          <a:bodyPr vert="horz" wrap="square" lIns="90000" tIns="35268" rIns="90000" bIns="46800" numCol="1" anchor="ctr" anchorCtr="0" compatLnSpc="1">
            <a:prstTxWarp prst="textNoShape">
              <a:avLst/>
            </a:prstTxWarp>
          </a:bodyPr>
          <a:lstStyle/>
          <a:p>
            <a:pPr eaLnBrk="1">
              <a:buClrTx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CC9AA74-BE4D-C574-0E5E-458C63AFED7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6481" y="1604521"/>
            <a:ext cx="8228160" cy="4525920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B6034395-14FA-387C-B3CB-39BD2D0BDF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12200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Jednotlivé pády: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nominativ: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PMR (I, 292) konstatuje, že nominativ má v obou jazycích základní jmenovací funkci. Ta je zděděná, a ukazuje se nejlépe mimo syntaktickou konstrukci, jak píše PMR, „např. při přímém poukazu: </a:t>
            </a:r>
            <a:r>
              <a:rPr lang="ru-RU" altLang="de-CZ" sz="2800" i="1">
                <a:latin typeface="Times New Roman" panose="02020603050405020304" pitchFamily="18" charset="0"/>
              </a:rPr>
              <a:t>Товарищ директор, его жена, Смотри, реактивный самолет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cs-CZ" altLang="de-CZ" sz="2800">
                <a:latin typeface="Times New Roman" panose="02020603050405020304" pitchFamily="18" charset="0"/>
              </a:rPr>
              <a:t>“ V těchto případech se ukazuje (nejspíše i s gestem), nominativ nestojí ve větné konstrukci, nelze říct, že má syntaktickou funkci.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7A0C5866-D20B-BF82-0419-8B7D01D04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 touto funkcí souvisí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bezpříznakovost</a:t>
            </a:r>
            <a:r>
              <a:rPr lang="cs-CZ" altLang="de-CZ" sz="2800" dirty="0">
                <a:latin typeface="Times New Roman" panose="02020603050405020304" pitchFamily="18" charset="0"/>
              </a:rPr>
              <a:t> nominativu jako pádu podmětu, </a:t>
            </a:r>
            <a:r>
              <a:rPr lang="ru-RU" altLang="de-CZ" sz="2800" i="1" dirty="0">
                <a:latin typeface="Times New Roman" panose="02020603050405020304" pitchFamily="18" charset="0"/>
              </a:rPr>
              <a:t>Ученик пишет, Моя сестра уже здорова</a:t>
            </a:r>
            <a:r>
              <a:rPr lang="cs-CZ" altLang="de-CZ" sz="2800" dirty="0">
                <a:latin typeface="Times New Roman" panose="02020603050405020304" pitchFamily="18" charset="0"/>
              </a:rPr>
              <a:t>, ale také jmenného přísudku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отец - рабочий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a doplňku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пришел усталый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 posledních dvou funkcích ovšem, jak víme, konkuruje instrumentál. Dále gramatika jmenuje pozici přístavku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в газете «Правда», на заводе «Тесла»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 slovesech jmenování a sémanticky spojených substantivech má nominativ podle PMR příslovečnou povahu, určuje věcný obsah: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Меня зовут Алёша, Иван, Эта местность называется Игарка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cs-CZ" altLang="de-CZ" sz="2800" dirty="0">
                <a:latin typeface="Times New Roman" panose="02020603050405020304" pitchFamily="18" charset="0"/>
              </a:rPr>
              <a:t>Ve většině spojení se ovšem používá instrumentál, na rozdíl od češtiny: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прозвали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Цыганк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de-CH" altLang="de-CZ" sz="2800" dirty="0" err="1">
                <a:latin typeface="Times New Roman" panose="02020603050405020304" pitchFamily="18" charset="0"/>
              </a:rPr>
              <a:t>Přezděli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mu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Cikánek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Сороку зовут воровкой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Strace říkají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B7A9E6D8-6B1D-8D38-4C76-C16EA139C5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(se říká) zlodějka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ругали вором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Nadávali mu zloděj/zlodějů</a:t>
            </a:r>
            <a:r>
              <a:rPr lang="de-CH" altLang="de-CZ" sz="2800" dirty="0">
                <a:latin typeface="Times New Roman" panose="02020603050405020304" pitchFamily="18" charset="0"/>
              </a:rPr>
              <a:t>‘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Periférnější</a:t>
            </a:r>
            <a:r>
              <a:rPr lang="cs-CZ" altLang="de-CZ" sz="2800" dirty="0">
                <a:latin typeface="Times New Roman" panose="02020603050405020304" pitchFamily="18" charset="0"/>
              </a:rPr>
              <a:t> případy: časové určení: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Какое сегодня (было тогда) число?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Сегодня Первое мая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Dnes je Prvního máje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Было третье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tj. </a:t>
            </a:r>
            <a:r>
              <a:rPr lang="ru-RU" altLang="de-CZ" sz="2800" dirty="0">
                <a:latin typeface="Times New Roman" panose="02020603050405020304" pitchFamily="18" charset="0"/>
              </a:rPr>
              <a:t>число)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декабря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Bylo třetího prosince‘. „Shodně je však v obou jazycích genitiv, vyjadřujeme-li, kterého dne se co stalo: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 было 3-го декабря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Bylo to 3. prosince‘“ (s. 293)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Nakonec PMR upozorňuje na to, že vazba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за </a:t>
            </a:r>
            <a:r>
              <a:rPr lang="cs-CZ" altLang="de-CZ" sz="2800" dirty="0">
                <a:latin typeface="Times New Roman" panose="02020603050405020304" pitchFamily="18" charset="0"/>
              </a:rPr>
              <a:t>má v ruštině N: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это за книга?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Co je to za knihu‘,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это за люди, Что за красота!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NB: Souvisí to asi s německým původem celé konstrukce, protože v němčině má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Was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für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ein</a:t>
            </a:r>
            <a:r>
              <a:rPr lang="cs-CZ" altLang="de-CZ" sz="2800" dirty="0">
                <a:latin typeface="Times New Roman" panose="02020603050405020304" pitchFamily="18" charset="0"/>
              </a:rPr>
              <a:t> také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51C8875B-78F9-3F19-94F4-73ACD1FEA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nominativ, ačkoliv předložka </a:t>
            </a:r>
            <a:r>
              <a:rPr lang="cs-CZ" altLang="de-CZ" sz="2800" i="1">
                <a:latin typeface="Times New Roman" panose="02020603050405020304" pitchFamily="18" charset="0"/>
              </a:rPr>
              <a:t>für</a:t>
            </a:r>
            <a:r>
              <a:rPr lang="cs-CZ" altLang="de-CZ" sz="2800">
                <a:latin typeface="Times New Roman" panose="02020603050405020304" pitchFamily="18" charset="0"/>
              </a:rPr>
              <a:t> má akuzativ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NB2 Srov. slov. </a:t>
            </a:r>
            <a:r>
              <a:rPr lang="cs-CZ" altLang="de-CZ" sz="2800" i="1">
                <a:latin typeface="Times New Roman" panose="02020603050405020304" pitchFamily="18" charset="0"/>
              </a:rPr>
              <a:t>Poznám po schodoch, po zvukoch, čo sme kto za ľud</a:t>
            </a:r>
            <a:r>
              <a:rPr lang="cs-CZ" altLang="de-CZ" sz="2800" i="1" u="sng">
                <a:latin typeface="Times New Roman" panose="02020603050405020304" pitchFamily="18" charset="0"/>
              </a:rPr>
              <a:t>ia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Ještě upozorňuje PMR na spojení s neurčitým nebo záporným zájmenem: </a:t>
            </a:r>
            <a:r>
              <a:rPr lang="ru-RU" altLang="de-CZ" sz="2800" i="1">
                <a:latin typeface="Times New Roman" panose="02020603050405020304" pitchFamily="18" charset="0"/>
              </a:rPr>
              <a:t>Случилось что-то ужасное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Stalo se něco strašného‘, </a:t>
            </a:r>
            <a:r>
              <a:rPr lang="ru-RU" altLang="de-CZ" sz="2800" i="1">
                <a:latin typeface="Times New Roman" panose="02020603050405020304" pitchFamily="18" charset="0"/>
              </a:rPr>
              <a:t>Меня интересует что-нибудь новое, Ничто человеческое ему не чуждо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Nic lidského mu není cizí‘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1C53F2B9-61B6-498F-349A-037AF02D57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genitiv: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PMR upozorňuje na to, že užívání genitivu je v ruštině oproti češtině „značně rozrůzněné a přitom navzájem dosti odlišné, zvláště pokud jde o frekvenci některých typů. Vcelku se genitivu v ruštině užívá v míře </a:t>
            </a:r>
            <a:r>
              <a:rPr lang="cs-CZ" altLang="de-CZ" sz="2800" spc="100" dirty="0">
                <a:latin typeface="Times New Roman" panose="02020603050405020304" pitchFamily="18" charset="0"/>
              </a:rPr>
              <a:t>širší</a:t>
            </a:r>
            <a:r>
              <a:rPr lang="cs-CZ" altLang="de-CZ" sz="2800" dirty="0">
                <a:latin typeface="Times New Roman" panose="02020603050405020304" pitchFamily="18" charset="0"/>
              </a:rPr>
              <a:t> než v češtině; platí to hlavně o genitivu přivlastňovacím, záporovém a srovnávacím“ (s. 293)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Samozřejmě se jazyky shodují v tom, že G je vyjadřovacím prostředkem neshodného atributu u substantiva. Např.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ступень лестницы, центр города, запах мыла, плач ребёнка, килограмм сахару, группа студентов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Sémantické poměry jsou různé, např.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11A58172-6F80-9E58-E1B0-A6FF06EC08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část/celek (první dva), vlastnost (třetí), genitiv podmětu (čtvrtý), množství (poslední dva).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Konkurence mezi genitivem a jinými vazbami u mnoha substantiv jsou často lexikalizovány, takže se jen těžko uchopí pravidlem, PMR píše o drobných rozdílech, které jsou „dány územ, skladebným pojetím věcného obsahu a někdy také rozdíly lexikálními“: </a:t>
            </a:r>
            <a:r>
              <a:rPr lang="ru-RU" altLang="de-DE" sz="2800" i="1">
                <a:latin typeface="Times New Roman" panose="02020603050405020304" pitchFamily="18" charset="0"/>
              </a:rPr>
              <a:t>уроженец Москвы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rodák z Moskvy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мальчик семи лет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sedmiletý chlapec‘, </a:t>
            </a:r>
            <a:r>
              <a:rPr lang="ru-RU" altLang="de-CZ" sz="2800" i="1">
                <a:latin typeface="Times New Roman" panose="02020603050405020304" pitchFamily="18" charset="0"/>
              </a:rPr>
              <a:t>мотор большой мощности </a:t>
            </a:r>
            <a:r>
              <a:rPr lang="cs-CZ" altLang="de-CZ" sz="2800">
                <a:latin typeface="Times New Roman" panose="02020603050405020304" pitchFamily="18" charset="0"/>
              </a:rPr>
              <a:t>,motor o velkém výkonu‘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жажда славы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touha po slávě‘, </a:t>
            </a:r>
            <a:r>
              <a:rPr lang="ru-RU" altLang="de-CZ" sz="2800" i="1">
                <a:latin typeface="Times New Roman" panose="02020603050405020304" pitchFamily="18" charset="0"/>
              </a:rPr>
              <a:t>боязнь ответственности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strach před odpovědností‘, ale také </a:t>
            </a:r>
            <a:r>
              <a:rPr lang="ru-RU" altLang="de-CZ" sz="2800" i="1">
                <a:latin typeface="Times New Roman" panose="02020603050405020304" pitchFamily="18" charset="0"/>
              </a:rPr>
              <a:t>вопрос о происхождении славян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,otázka původu Slovanů‘,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 за выполнением решений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,kontrola plnění usnesení‘ atd.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1D729E9A-32E1-7DF2-F138-CD23EDEBD3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Důležitým rozdílem je okrajovost přivlastňovacích přídavných jmen v ruštině a jejich relativní produktivnost a široké používání v češtině: </a:t>
            </a:r>
            <a:r>
              <a:rPr lang="ru-RU" altLang="de-DE" sz="2800" i="1">
                <a:latin typeface="Times New Roman" panose="02020603050405020304" pitchFamily="18" charset="0"/>
              </a:rPr>
              <a:t>слова отца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otcova slova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брат друга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přítelův bratr‘, ovšem se syntaktickými omezeními, např. </a:t>
            </a:r>
            <a:r>
              <a:rPr lang="cs-CZ" altLang="de-CZ" sz="2800" i="1">
                <a:latin typeface="Times New Roman" panose="02020603050405020304" pitchFamily="18" charset="0"/>
              </a:rPr>
              <a:t>chování našeho Pavla, povinnosti našeho učitele</a:t>
            </a:r>
            <a:r>
              <a:rPr lang="cs-CZ" altLang="de-CZ" sz="2800">
                <a:latin typeface="Times New Roman" panose="02020603050405020304" pitchFamily="18" charset="0"/>
              </a:rPr>
              <a:t> atd.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genitivu původce je v češtině leckdy předložka, srov. </a:t>
            </a:r>
            <a:r>
              <a:rPr lang="ru-RU" altLang="de-DE" sz="2800" i="1">
                <a:latin typeface="Times New Roman" panose="02020603050405020304" pitchFamily="18" charset="0"/>
              </a:rPr>
              <a:t>стихотворения Лермонтова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Lermontovovy básně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квартет Ре-мажор П. И. Чайковского </a:t>
            </a:r>
            <a:r>
              <a:rPr lang="cs-CZ" altLang="de-CZ" sz="2800">
                <a:latin typeface="Times New Roman" panose="02020603050405020304" pitchFamily="18" charset="0"/>
              </a:rPr>
              <a:t>,kvartet D-dur od P. I. Čajkovského‘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Genitiv může ale samozřejmě být i pádem předmětu, nikoliv pouze přívlastku. Zde jsou různé paralely i rozdíly: slovesa vyjadřující vzdalování, obavu, zbavování (tzv. genitiv odluky), např.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Inhaltsplatzhalter 2">
            <a:extLst>
              <a:ext uri="{FF2B5EF4-FFF2-40B4-BE49-F238E27FC236}">
                <a16:creationId xmlns:a16="http://schemas.microsoft.com/office/drawing/2014/main" id="{BD886448-F481-84F8-E56B-007351049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 dirty="0">
                <a:latin typeface="Times New Roman" panose="02020603050405020304" pitchFamily="18" charset="0"/>
              </a:rPr>
              <a:t>бояться, опасаться, пугаться, сторониться, лишить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bát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vyjadřující dotyk: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держаться, касаться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dotýkat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zaměření, dosažení něčeho: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добиваться, домогаться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domáhat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vyjadřující přání, chtění, žádání: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требовать (возобновления переговоров), хотеть, просить (помощи), искать (выгод, случая, возможности), ждать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a</a:t>
            </a:r>
            <a:r>
              <a:rPr lang="cs-CZ" altLang="de-DE" sz="2800" dirty="0" err="1">
                <a:latin typeface="Times New Roman" panose="02020603050405020304" pitchFamily="18" charset="0"/>
              </a:rPr>
              <a:t>td</a:t>
            </a:r>
            <a:r>
              <a:rPr lang="cs-CZ" altLang="de-DE" sz="2800" dirty="0">
                <a:latin typeface="Times New Roman" panose="02020603050405020304" pitchFamily="18" charset="0"/>
              </a:rPr>
              <a:t>., někdy bývá konkurence, „při podmětu(!) přesně určeném nebo konkrétním je obvykle vazba s akuzativem: </a:t>
            </a:r>
            <a:r>
              <a:rPr lang="ru-RU" altLang="de-DE" sz="2800" i="1" dirty="0">
                <a:latin typeface="Times New Roman" panose="02020603050405020304" pitchFamily="18" charset="0"/>
              </a:rPr>
              <a:t>искать именно эту возможность, просить свои деньги обратно, требовать книгу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s. 295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Inhaltsplatzhalter 2">
            <a:extLst>
              <a:ext uri="{FF2B5EF4-FFF2-40B4-BE49-F238E27FC236}">
                <a16:creationId xmlns:a16="http://schemas.microsoft.com/office/drawing/2014/main" id="{C2467159-9350-6AAA-72B4-E5A56F2A2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U tranzitivních sloves se dá rozlišovat dílčí a úplné zasažení objektu: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выпить молока (молоко), налить чернил (чернила), накупить книг, нарвать цветов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u zvratných sloves s tímto prefixem pak pevně: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насмотреться всяких футбольных матчей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Podstatnou úlohu hraje genitiv záporový, tomu jsme se už věnovali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6B8564C3-3C88-6C3D-7F82-F5665222FD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Ke genitivu jako pádu objektu viz disertaci K.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Skwarské</a:t>
            </a:r>
            <a:r>
              <a:rPr lang="cs-CZ" altLang="de-DE" sz="2800" dirty="0">
                <a:latin typeface="Times New Roman" panose="02020603050405020304" pitchFamily="18" charset="0"/>
              </a:rPr>
              <a:t> (SLÚ AV ČR): „</a:t>
            </a:r>
            <a:r>
              <a:rPr lang="cs-CZ" altLang="de-CZ" sz="2800" dirty="0">
                <a:latin typeface="Times New Roman" panose="02020603050405020304" pitchFamily="18" charset="0"/>
              </a:rPr>
              <a:t>Konkurence genitivu a akuzativu s tranzitivními slovesy v češtině, ruštině, polštině a slovinštině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 genitivem se spojuje i několik adjektiv,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полный (воды, смущения, любви)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Důležitý v ruštině je i genitiv s komparativem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сильнее тебя, Этот материал твёрже железа, Они играют лучше нас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Při opisném tvaru komparativu: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более прилежный, чем ты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U příslovcí, zájmen a číslovek jde obyčejně o množství,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мало времени, сколько денег, довольно опыта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>
            <a:extLst>
              <a:ext uri="{FF2B5EF4-FFF2-40B4-BE49-F238E27FC236}">
                <a16:creationId xmlns:a16="http://schemas.microsoft.com/office/drawing/2014/main" id="{EDB26980-8CA7-F75A-7E07-5ED03AECC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de-CZ" sz="3200" dirty="0">
                <a:latin typeface="Times New Roman" panose="02020603050405020304" pitchFamily="18" charset="0"/>
              </a:rPr>
              <a:t>Jednoduchá věta: syntax pádů</a:t>
            </a:r>
            <a:endParaRPr lang="de-DE" altLang="de-CZ" sz="3200" dirty="0">
              <a:latin typeface="Times New Roman" panose="02020603050405020304" pitchFamily="18" charset="0"/>
            </a:endParaRPr>
          </a:p>
        </p:txBody>
      </p:sp>
      <p:sp>
        <p:nvSpPr>
          <p:cNvPr id="18434" name="Inhaltsplatzhalter 2">
            <a:extLst>
              <a:ext uri="{FF2B5EF4-FFF2-40B4-BE49-F238E27FC236}">
                <a16:creationId xmlns:a16="http://schemas.microsoft.com/office/drawing/2014/main" id="{DCAD9814-C1BF-57D8-D2F9-4A495A546A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Nejvíce rozšířen je pohled, že v ruštině je šest pádů, v češtině sedm: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R</a:t>
            </a:r>
            <a:r>
              <a:rPr lang="cs-CZ" altLang="de-CZ" sz="2800" dirty="0">
                <a:latin typeface="Times New Roman" panose="02020603050405020304" pitchFamily="18" charset="0"/>
              </a:rPr>
              <a:t>: nominativ, genitiv, dativ, akuzativ, instrumentál,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: nominativ, genitiv, dativ, akuzativ, instrumentál, lokál, vokativ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Pojmenování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prepozitiv</a:t>
            </a:r>
            <a:r>
              <a:rPr lang="cs-CZ" altLang="de-CZ" sz="2800" i="1" dirty="0">
                <a:latin typeface="Times New Roman" panose="02020603050405020304" pitchFamily="18" charset="0"/>
              </a:rPr>
              <a:t>/lokál </a:t>
            </a:r>
            <a:r>
              <a:rPr lang="cs-CZ" altLang="de-CZ" sz="2800" dirty="0">
                <a:latin typeface="Times New Roman" panose="02020603050405020304" pitchFamily="18" charset="0"/>
              </a:rPr>
              <a:t>vychází z filologických tradic, nemá funkční opodstatnění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58703C3A-212D-7D3B-7633-4A6AF731AE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některých přacích větách vystupuje G samostatně: </a:t>
            </a:r>
            <a:r>
              <a:rPr lang="ru-RU" altLang="de-DE" sz="2800" i="1">
                <a:latin typeface="Times New Roman" panose="02020603050405020304" pitchFamily="18" charset="0"/>
              </a:rPr>
              <a:t>Всякого тебе счастья, Приятного аппетита, Спокойной ночи, Счастливого пути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8E3296AA-96A3-6383-BBEA-95D18862D6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104775" indent="0" eaLnBrk="1">
              <a:buSzPct val="45000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dativ: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„V užívání dativu se ruština a čeština větším dílem shodují, menším dílem rozcházejí; vzájemné odchylky nejsou složité: pro ruštinu je příznačné zejm. užívání dativu v jednočlenných větách s příslovcem nebo infinitivem v základním členu (srov.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далеко до вокзала – Открыть мне окно?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dirty="0">
                <a:latin typeface="Times New Roman" panose="02020603050405020304" pitchFamily="18" charset="0"/>
              </a:rPr>
              <a:t>a naproti tomu jiné vyjádření za český tzv. volný dativ při slovese, s významem příslušnosti, vztahu (srov. </a:t>
            </a:r>
            <a:r>
              <a:rPr lang="cs-CZ" altLang="de-DE" sz="2800" i="1" dirty="0">
                <a:latin typeface="Times New Roman" panose="02020603050405020304" pitchFamily="18" charset="0"/>
              </a:rPr>
              <a:t>Ztratila se mi kniha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меня пропала книга</a:t>
            </a:r>
            <a:r>
              <a:rPr lang="ru-RU" altLang="de-DE" sz="2800" dirty="0">
                <a:latin typeface="Times New Roman" panose="02020603050405020304" pitchFamily="18" charset="0"/>
              </a:rPr>
              <a:t>).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PMR I, 298n.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74907932-65BF-DD21-D9B8-DF53C17CF2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Vzhledem k tomu, že se v obou případech jedná o dost zásadní rozdíly, není třeba je podcenit, první typ vede k rozsáhlému seznamu větných typů ruštiny, které čeština nemá, druhý typ s dativem je charakteristický pro běžně mluvenou češtinu </a:t>
            </a:r>
            <a:r>
              <a:rPr lang="cs-CZ" altLang="de-DE" sz="2800" i="1" dirty="0">
                <a:latin typeface="Times New Roman" panose="02020603050405020304" pitchFamily="18" charset="0"/>
              </a:rPr>
              <a:t>(Leží mi tady maminka)</a:t>
            </a:r>
            <a:r>
              <a:rPr lang="cs-CZ" altLang="de-DE" sz="2800" dirty="0">
                <a:latin typeface="Times New Roman" panose="02020603050405020304" pitchFamily="18" charset="0"/>
              </a:rPr>
              <a:t>, skupina s předložkou je zase charakteristická pro hovorovou češtinu a dá se násobit, srov. hovorový doklady z </a:t>
            </a:r>
            <a:r>
              <a:rPr lang="ru-RU" altLang="de-DE" sz="2800" dirty="0">
                <a:latin typeface="Times New Roman" panose="02020603050405020304" pitchFamily="18" charset="0"/>
              </a:rPr>
              <a:t>РКГ: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 меня у дочки у</a:t>
            </a:r>
            <a:r>
              <a:rPr lang="ru-RU" altLang="de-CZ" sz="2800" u="sng" dirty="0">
                <a:latin typeface="Times New Roman" panose="02020603050405020304" pitchFamily="18" charset="0"/>
              </a:rPr>
              <a:t>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начальника 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сегодня день рождения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Kustova 2011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2FA6D143-2FF8-4B5B-5B66-3E643EA72F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Samozřejmě je základní funkce dativu vyjadřování jistých typů předmětů, a to platí pro oba jazyky: jedná se jak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dvojvalenční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доверять кому-н., мешать кому-н., помочь, служить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tak zejm.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trojvalenční</a:t>
            </a:r>
            <a:r>
              <a:rPr lang="cs-CZ" altLang="de-DE" sz="2800" dirty="0">
                <a:latin typeface="Times New Roman" panose="02020603050405020304" pitchFamily="18" charset="0"/>
              </a:rPr>
              <a:t> slovesa: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послать, возвратить, сообщить, приказать, запретить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Typické jsou jednočlenné věty (tedy bez podmětu v nominativu) typu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не спится, хочется, не сидится, Мне приятно лежится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čeština má takové konstrukce také, ale rozsah není stejný,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Каждому отцу не терпится поскорее услышать от своего малыша первое слово!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vs.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se nemůže dočkat </a:t>
            </a:r>
            <a:r>
              <a:rPr lang="cs-CZ" altLang="de-DE" sz="2800" dirty="0">
                <a:latin typeface="Times New Roman" panose="02020603050405020304" pitchFamily="18" charset="0"/>
              </a:rPr>
              <a:t>apod.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6EA5E8BE-818E-F80B-DC20-B80C96937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mnoha případech je dativ spojen s modalitou, srov. modální infinitiv: </a:t>
            </a:r>
            <a:r>
              <a:rPr lang="ru-RU" altLang="de-DE" sz="2800" i="1">
                <a:latin typeface="Times New Roman" panose="02020603050405020304" pitchFamily="18" charset="0"/>
              </a:rPr>
              <a:t>А почему ехать мне вправо?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,A proč bych měl jet doprava?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Только бы мне узнать, что он такое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Jen bych potřeboval zvědět, co je zač.‘ Srov. také </a:t>
            </a:r>
            <a:r>
              <a:rPr lang="ru-RU" altLang="de-CZ" sz="2800" i="1">
                <a:latin typeface="Times New Roman" panose="02020603050405020304" pitchFamily="18" charset="0"/>
              </a:rPr>
              <a:t>Откуда нам было взять необходимые средства?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Odkud jsme měli vzít nezbytné prostředky?‘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Vyjadřuje se i dispozice: </a:t>
            </a:r>
            <a:r>
              <a:rPr lang="ru-RU" altLang="de-DE" sz="2800" i="1">
                <a:latin typeface="Times New Roman" panose="02020603050405020304" pitchFamily="18" charset="0"/>
              </a:rPr>
              <a:t>Нанайцам не было места на земле, Мне не с кем было говорить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Neměl jsem s kým mluvit</a:t>
            </a:r>
            <a:r>
              <a:rPr lang="cs-CZ" altLang="de-CZ" sz="2800">
                <a:latin typeface="Times New Roman" panose="02020603050405020304" pitchFamily="18" charset="0"/>
              </a:rPr>
              <a:t>‘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Ему негде сидеть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,Nemá kde sedět</a:t>
            </a:r>
            <a:r>
              <a:rPr lang="cs-CZ" altLang="de-CZ" sz="2800">
                <a:latin typeface="Times New Roman" panose="02020603050405020304" pitchFamily="18" charset="0"/>
              </a:rPr>
              <a:t>‘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Inhaltsplatzhalter 2">
            <a:extLst>
              <a:ext uri="{FF2B5EF4-FFF2-40B4-BE49-F238E27FC236}">
                <a16:creationId xmlns:a16="http://schemas.microsoft.com/office/drawing/2014/main" id="{2423A53A-A9A9-F4CA-CC83-7F398A207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Naopak čeština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proživatele</a:t>
            </a:r>
            <a:r>
              <a:rPr lang="cs-CZ" altLang="de-DE" sz="2800" dirty="0">
                <a:latin typeface="Times New Roman" panose="02020603050405020304" pitchFamily="18" charset="0"/>
              </a:rPr>
              <a:t>, tedy toho, komu se něco děje, co není v jeho moci, typicky vyjadřuje dativem, ruština jen někdy: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уши заложило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Zalehlo mi v uších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cs-CZ" altLang="de-CZ" sz="2800" i="1" dirty="0">
                <a:latin typeface="Times New Roman" panose="02020603050405020304" pitchFamily="18" charset="0"/>
              </a:rPr>
              <a:t>Krev se mu zahřála </a:t>
            </a:r>
            <a:r>
              <a:rPr lang="cs-CZ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Кровь у него разгорелась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Slzy jí vyhrkly z očí </a:t>
            </a:r>
            <a:r>
              <a:rPr lang="ru-RU" altLang="de-CZ" sz="2800" i="1" dirty="0">
                <a:latin typeface="Times New Roman" panose="02020603050405020304" pitchFamily="18" charset="0"/>
              </a:rPr>
              <a:t>– Слёзы брызнули у неё на глаз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Srdce mi tlouklo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Сердце моё билось, </a:t>
            </a:r>
            <a:r>
              <a:rPr lang="cs-CZ" altLang="de-CZ" sz="2800" i="1" dirty="0">
                <a:latin typeface="Times New Roman" panose="02020603050405020304" pitchFamily="18" charset="0"/>
              </a:rPr>
              <a:t>Hlas mu selhal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Голос его оборвался</a:t>
            </a:r>
            <a:r>
              <a:rPr lang="cs-CZ" altLang="de-CZ" sz="2800" dirty="0">
                <a:latin typeface="Times New Roman" panose="02020603050405020304" pitchFamily="18" charset="0"/>
              </a:rPr>
              <a:t>, ale vystupují i další pády: </a:t>
            </a:r>
            <a:r>
              <a:rPr lang="cs-CZ" altLang="de-CZ" sz="2800" i="1" dirty="0">
                <a:latin typeface="Times New Roman" panose="02020603050405020304" pitchFamily="18" charset="0"/>
              </a:rPr>
              <a:t>V ústech ho pálilo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 рту у него горело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5ECF40AA-359B-597E-BC78-ED6600B7A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několika případech stojí dativ u substantiv, a to </a:t>
            </a:r>
            <a:r>
              <a:rPr lang="cs-CZ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i jiných: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 отцу, телеграмма родителям, помощь отстающим, преданность родине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samozřejmě u adjektiv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знакомый вам, общий всему обществу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i řada příslovcí, resp. predikativ s dativem, je zde význam </a:t>
            </a:r>
            <a:r>
              <a:rPr lang="cs-CZ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proživatele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весело, хорошо, холодно, мне становилось неловко, мне не до смеха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PMR upozorňuje na rozdíly ve shodě: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нужно </a:t>
            </a:r>
            <a:r>
              <a:rPr lang="ru-RU" altLang="de-DE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самому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испытать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člověk musí zkusit sám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нельзя было уйти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самому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Nesměl jsem odejít sám‘,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скучно сидеть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одному</a:t>
            </a:r>
            <a:r>
              <a:rPr lang="ru-RU" altLang="de-CZ" sz="2800" i="1" dirty="0">
                <a:latin typeface="Times New Roman" panose="02020603050405020304" pitchFamily="18" charset="0"/>
              </a:rPr>
              <a:t> дома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Je mi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nudno</a:t>
            </a:r>
            <a:r>
              <a:rPr lang="cs-CZ" altLang="de-CZ" sz="2800" dirty="0">
                <a:latin typeface="Times New Roman" panose="02020603050405020304" pitchFamily="18" charset="0"/>
              </a:rPr>
              <a:t> sedět doma sám‘(!), srov. také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Нам холодно ехать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Pro nás je na cestu/jízdu zima‘,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Вам далеко до вокзала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Máte to…‘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104775" indent="0" eaLnBrk="1">
              <a:buSzPct val="45000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Inhaltsplatzhalter 2">
            <a:extLst>
              <a:ext uri="{FF2B5EF4-FFF2-40B4-BE49-F238E27FC236}">
                <a16:creationId xmlns:a16="http://schemas.microsoft.com/office/drawing/2014/main" id="{2598CBA7-32E6-8D61-26D5-5FE7E60ED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akuzativ: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Hlavní pád předmětu, ve mnoha ohledech stejně jako v češtině.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Rozdíly v jednotlivých vazbách: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благодарить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děkovat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ругать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spílat, nadávat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простить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prominout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понимать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rozumět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упрекать кого в чём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vyčítat komu co,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уважать кого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vážit si koho,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забыть, вспомнить кого, что, о ком, чём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zapomenout, vzpomenout si na koho, co</a:t>
            </a:r>
            <a:r>
              <a:rPr lang="cs-CZ" altLang="de-DE" sz="2800" dirty="0">
                <a:latin typeface="Times New Roman" panose="02020603050405020304" pitchFamily="18" charset="0"/>
              </a:rPr>
              <a:t>, ale </a:t>
            </a:r>
            <a:r>
              <a:rPr lang="cs-CZ" altLang="de-DE" sz="2800" i="1" dirty="0">
                <a:latin typeface="Times New Roman" panose="02020603050405020304" pitchFamily="18" charset="0"/>
              </a:rPr>
              <a:t>sledovat postup práce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следить за ходом работ, </a:t>
            </a:r>
            <a:r>
              <a:rPr lang="cs-CZ" altLang="de-DE" sz="2800" i="1" dirty="0">
                <a:latin typeface="Times New Roman" panose="02020603050405020304" pitchFamily="18" charset="0"/>
              </a:rPr>
              <a:t>hrát fotbal, tenis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играть в футбол</a:t>
            </a:r>
            <a:r>
              <a:rPr lang="cs-CZ" altLang="de-DE" sz="2800" i="1" dirty="0">
                <a:latin typeface="Times New Roman" panose="02020603050405020304" pitchFamily="18" charset="0"/>
              </a:rPr>
              <a:t>,</a:t>
            </a:r>
            <a:r>
              <a:rPr lang="ru-RU" altLang="de-DE" sz="2800" i="1" dirty="0">
                <a:latin typeface="Times New Roman" panose="02020603050405020304" pitchFamily="18" charset="0"/>
              </a:rPr>
              <a:t> в теннис</a:t>
            </a:r>
            <a:r>
              <a:rPr lang="cs-CZ" altLang="de-DE" sz="2800" i="1" dirty="0">
                <a:latin typeface="Times New Roman" panose="02020603050405020304" pitchFamily="18" charset="0"/>
              </a:rPr>
              <a:t>, hlásit co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сообщить, доложить о чём </a:t>
            </a:r>
            <a:r>
              <a:rPr lang="cs-CZ" altLang="de-DE" sz="2800" dirty="0">
                <a:latin typeface="Times New Roman" panose="02020603050405020304" pitchFamily="18" charset="0"/>
              </a:rPr>
              <a:t>aj.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Inhaltsplatzhalter 2">
            <a:extLst>
              <a:ext uri="{FF2B5EF4-FFF2-40B4-BE49-F238E27FC236}">
                <a16:creationId xmlns:a16="http://schemas.microsoft.com/office/drawing/2014/main" id="{A259606F-51FE-5A96-5E41-989C59CA55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Proživatelé v akuzativu: </a:t>
            </a:r>
            <a:r>
              <a:rPr lang="cs-CZ" altLang="de-DE" sz="2800" i="1">
                <a:latin typeface="Times New Roman" panose="02020603050405020304" pitchFamily="18" charset="0"/>
              </a:rPr>
              <a:t>Bolí mě hlava, Pálí mě oči, Zebou mě nohy - </a:t>
            </a:r>
            <a:r>
              <a:rPr lang="ru-RU" altLang="de-DE" sz="2800" i="1">
                <a:latin typeface="Times New Roman" panose="02020603050405020304" pitchFamily="18" charset="0"/>
              </a:rPr>
              <a:t>У меня режет глаза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ak.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мёрзнут ноги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viz výše k dativu)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Kromě mnoho paralel je i řada rozdílů u adverbiálního akuzativu, zejm. časového: </a:t>
            </a:r>
            <a:r>
              <a:rPr lang="ru-RU" altLang="de-DE" sz="2800" i="1">
                <a:latin typeface="Times New Roman" panose="02020603050405020304" pitchFamily="18" charset="0"/>
              </a:rPr>
              <a:t>Он всё это время думал о ней, Мы тренировались каждый день, Останься еще минуту, Они пели всю дорогу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ale </a:t>
            </a:r>
            <a:r>
              <a:rPr lang="ru-RU" altLang="de-DE" sz="2800" i="1">
                <a:latin typeface="Times New Roman" panose="02020603050405020304" pitchFamily="18" charset="0"/>
              </a:rPr>
              <a:t>на этой (прошлой, будущей) неделе – </a:t>
            </a:r>
            <a:r>
              <a:rPr lang="cs-CZ" altLang="de-DE" sz="2800" i="1">
                <a:latin typeface="Times New Roman" panose="02020603050405020304" pitchFamily="18" charset="0"/>
              </a:rPr>
              <a:t>tento (minulý, příští) týden</a:t>
            </a:r>
            <a:r>
              <a:rPr lang="ru-RU" altLang="de-DE" sz="2800" i="1">
                <a:latin typeface="Times New Roman" panose="02020603050405020304" pitchFamily="18" charset="0"/>
              </a:rPr>
              <a:t>, в этот (прошлый) четверг – </a:t>
            </a:r>
            <a:r>
              <a:rPr lang="cs-CZ" altLang="de-DE" sz="2800" i="1">
                <a:latin typeface="Times New Roman" panose="02020603050405020304" pitchFamily="18" charset="0"/>
              </a:rPr>
              <a:t>tento (minulý) čtvrtek, </a:t>
            </a:r>
            <a:r>
              <a:rPr lang="ru-RU" altLang="de-DE" sz="2800" i="1">
                <a:latin typeface="Times New Roman" panose="02020603050405020304" pitchFamily="18" charset="0"/>
              </a:rPr>
              <a:t>в этом месяце, году /в этот месяц, год – </a:t>
            </a:r>
            <a:r>
              <a:rPr lang="cs-CZ" altLang="de-DE" sz="2800" i="1">
                <a:latin typeface="Times New Roman" panose="02020603050405020304" pitchFamily="18" charset="0"/>
              </a:rPr>
              <a:t>tento měsíc, rok</a:t>
            </a:r>
            <a:r>
              <a:rPr lang="cs-CZ" altLang="de-DE" sz="2800">
                <a:latin typeface="Times New Roman" panose="02020603050405020304" pitchFamily="18" charset="0"/>
              </a:rPr>
              <a:t> aj.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Inhaltsplatzhalter 2">
            <a:extLst>
              <a:ext uri="{FF2B5EF4-FFF2-40B4-BE49-F238E27FC236}">
                <a16:creationId xmlns:a16="http://schemas.microsoft.com/office/drawing/2014/main" id="{EF091AA8-AFBA-3E11-8A94-F6BF76622E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Lokál / </a:t>
            </a:r>
            <a:r>
              <a:rPr lang="ru-RU" altLang="de-DE" sz="2800" dirty="0">
                <a:latin typeface="Times New Roman" panose="02020603050405020304" pitchFamily="18" charset="0"/>
              </a:rPr>
              <a:t>Предложный падеж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 obou jazycích pouze s předložkou, v ruštině jsou to předložky </a:t>
            </a:r>
            <a:r>
              <a:rPr lang="ru-RU" altLang="de-DE" sz="2800" i="1" dirty="0">
                <a:latin typeface="Times New Roman" panose="02020603050405020304" pitchFamily="18" charset="0"/>
              </a:rPr>
              <a:t>о, при, в, на</a:t>
            </a:r>
            <a:r>
              <a:rPr lang="cs-CZ" altLang="de-DE" sz="2800" dirty="0">
                <a:latin typeface="Times New Roman" panose="02020603050405020304" pitchFamily="18" charset="0"/>
              </a:rPr>
              <a:t>, jen zcela okrajově i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v češtině </a:t>
            </a:r>
            <a:r>
              <a:rPr lang="cs-CZ" altLang="de-DE" sz="2800" i="1" dirty="0">
                <a:latin typeface="Times New Roman" panose="02020603050405020304" pitchFamily="18" charset="0"/>
              </a:rPr>
              <a:t>o, při, v, na </a:t>
            </a:r>
            <a:r>
              <a:rPr lang="cs-CZ" altLang="de-DE" sz="2800" dirty="0">
                <a:latin typeface="Times New Roman" panose="02020603050405020304" pitchFamily="18" charset="0"/>
              </a:rPr>
              <a:t>a </a:t>
            </a:r>
            <a:r>
              <a:rPr lang="cs-CZ" altLang="de-DE" sz="2800" i="1" dirty="0">
                <a:latin typeface="Times New Roman" panose="02020603050405020304" pitchFamily="18" charset="0"/>
              </a:rPr>
              <a:t>po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Předložky mohou tvořit předložkové objekty, čili být prostředkem rekce,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говорить, читать, думать, заботиться о ком, чём,  убедиться, сомневаться в чём, сосредоточиться на чём (</a:t>
            </a:r>
            <a:r>
              <a:rPr lang="cs-CZ" altLang="de-DE" sz="2800" i="1" dirty="0">
                <a:latin typeface="Times New Roman" panose="02020603050405020304" pitchFamily="18" charset="0"/>
              </a:rPr>
              <a:t>soustředit se na co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Většinou je ale používání adverbiální,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стоять при дороге, комиссия при министерстве, сказать при встрече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ale také </a:t>
            </a:r>
            <a:r>
              <a:rPr lang="ru-RU" altLang="de-DE" sz="2800" i="1" dirty="0">
                <a:latin typeface="Times New Roman" panose="02020603050405020304" pitchFamily="18" charset="0"/>
              </a:rPr>
              <a:t>жить при родителях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u rodičů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 Николае </a:t>
            </a:r>
            <a:r>
              <a:rPr lang="de-CH" altLang="de-CZ" sz="2800" i="1" dirty="0">
                <a:latin typeface="Times New Roman" panose="02020603050405020304" pitchFamily="18" charset="0"/>
              </a:rPr>
              <a:t>I,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Сталине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za Mikuláše I., Stalina‘, 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8A89916A-D4D4-2DC7-D2A9-327754F6E3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Poněvadž se specifická koncovka /-u/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prepozitivu</a:t>
            </a:r>
            <a:r>
              <a:rPr lang="cs-CZ" altLang="de-CZ" sz="2800" dirty="0">
                <a:latin typeface="Times New Roman" panose="02020603050405020304" pitchFamily="18" charset="0"/>
              </a:rPr>
              <a:t> spojuje pouze se dvěma předložkami a pouze v konkrétním prostorovém významu (nikoliv v čistě vazebním používání předložky), vzniká v ruštině zcela jinak otázka po počtu pádů: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např. I. A.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</a:t>
            </a:r>
            <a:r>
              <a:rPr lang="cs-CZ" altLang="de-CZ" sz="2800" dirty="0">
                <a:latin typeface="Times New Roman" panose="02020603050405020304" pitchFamily="18" charset="0"/>
              </a:rPr>
              <a:t> počítá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partitivem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ложка сахару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s lokálem (</a:t>
            </a:r>
            <a:r>
              <a:rPr lang="ru-RU" altLang="de-CZ" sz="2800" i="1" dirty="0">
                <a:latin typeface="Times New Roman" panose="02020603050405020304" pitchFamily="18" charset="0"/>
              </a:rPr>
              <a:t>в шкафу</a:t>
            </a:r>
            <a:r>
              <a:rPr lang="cs-CZ" altLang="de-CZ" sz="2800" dirty="0">
                <a:latin typeface="Times New Roman" panose="02020603050405020304" pitchFamily="18" charset="0"/>
              </a:rPr>
              <a:t>), s vokativem („novým“,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Саш!, Наташ!</a:t>
            </a:r>
            <a:r>
              <a:rPr lang="cs-CZ" altLang="de-CZ" sz="2800" dirty="0">
                <a:latin typeface="Times New Roman" panose="02020603050405020304" pitchFamily="18" charset="0"/>
              </a:rPr>
              <a:t>) a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adnumerativem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два шаг</a:t>
            </a:r>
            <a:r>
              <a:rPr lang="cs-CZ" altLang="de-CZ" sz="2800" i="1" dirty="0">
                <a:latin typeface="Times New Roman" panose="02020603050405020304" pitchFamily="18" charset="0"/>
              </a:rPr>
              <a:t>á </a:t>
            </a:r>
            <a:r>
              <a:rPr lang="cs-CZ" altLang="de-CZ" sz="2800" dirty="0">
                <a:latin typeface="Times New Roman" panose="02020603050405020304" pitchFamily="18" charset="0"/>
              </a:rPr>
              <a:t>na rozdíl od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этого ш</a:t>
            </a:r>
            <a:r>
              <a:rPr lang="cs-CZ" altLang="de-CZ" sz="2800" i="1" dirty="0">
                <a:latin typeface="Times New Roman" panose="02020603050405020304" pitchFamily="18" charset="0"/>
              </a:rPr>
              <a:t>á</a:t>
            </a:r>
            <a:r>
              <a:rPr lang="ru-RU" altLang="de-CZ" sz="2800" i="1" dirty="0">
                <a:latin typeface="Times New Roman" panose="02020603050405020304" pitchFamily="18" charset="0"/>
              </a:rPr>
              <a:t>га</a:t>
            </a:r>
            <a:r>
              <a:rPr lang="cs-CZ" altLang="de-CZ" sz="2800" dirty="0">
                <a:latin typeface="Times New Roman" panose="02020603050405020304" pitchFamily="18" charset="0"/>
              </a:rPr>
              <a:t>), takže má až 10 pádů, s tím, že ovšem ty čtyři „další“ jsou pouze „dílčí“ (mají je pouze některá slova) a částečně i nesamostatné (gen.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сахару</a:t>
            </a:r>
            <a:r>
              <a:rPr lang="cs-CZ" altLang="de-CZ" sz="2800" dirty="0">
                <a:latin typeface="Times New Roman" panose="02020603050405020304" pitchFamily="18" charset="0"/>
              </a:rPr>
              <a:t> má stejný tvar jako dativ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сахару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NB: U posledního ovšem shoda, která je sice u druhého genitivu/</a:t>
            </a:r>
            <a:r>
              <a:rPr lang="cs-CZ" altLang="de-CZ" sz="2800" dirty="0" err="1">
                <a:latin typeface="Times New Roman" panose="02020603050405020304" pitchFamily="18" charset="0"/>
              </a:rPr>
              <a:t>partitivu</a:t>
            </a:r>
            <a:r>
              <a:rPr lang="cs-CZ" altLang="de-CZ" sz="2800" dirty="0">
                <a:latin typeface="Times New Roman" panose="02020603050405020304" pitchFamily="18" charset="0"/>
              </a:rPr>
              <a:t> dnes neobvyklá, ale zásadně možná: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Inhaltsplatzhalter 2">
            <a:extLst>
              <a:ext uri="{FF2B5EF4-FFF2-40B4-BE49-F238E27FC236}">
                <a16:creationId xmlns:a16="http://schemas.microsoft.com/office/drawing/2014/main" id="{CFF09AB5-2C2C-D521-F1AE-9D90CC91E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>
                <a:latin typeface="Times New Roman" panose="02020603050405020304" pitchFamily="18" charset="0"/>
              </a:rPr>
              <a:t>сказать при свидетелях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,před svědky</a:t>
            </a:r>
            <a:r>
              <a:rPr lang="cs-CZ" altLang="de-CZ" sz="2800">
                <a:latin typeface="Times New Roman" panose="02020603050405020304" pitchFamily="18" charset="0"/>
              </a:rPr>
              <a:t>‘, ale </a:t>
            </a:r>
            <a:r>
              <a:rPr lang="cs-CZ" altLang="de-CZ" sz="2800" i="1">
                <a:latin typeface="Times New Roman" panose="02020603050405020304" pitchFamily="18" charset="0"/>
              </a:rPr>
              <a:t>při práci, obědě, vyučování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ru-RU" altLang="de-CZ" sz="2800" i="1">
                <a:latin typeface="Times New Roman" panose="02020603050405020304" pitchFamily="18" charset="0"/>
              </a:rPr>
              <a:t>за работой, обедом, на занятиях/на уроке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česky i časově </a:t>
            </a:r>
            <a:r>
              <a:rPr lang="cs-CZ" altLang="de-CZ" sz="2800" i="1">
                <a:latin typeface="Times New Roman" panose="02020603050405020304" pitchFamily="18" charset="0"/>
              </a:rPr>
              <a:t>o prázdninách, o Vánocích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>
                <a:latin typeface="Times New Roman" panose="02020603050405020304" pitchFamily="18" charset="0"/>
              </a:rPr>
              <a:t>лежать на диване, петь на сцене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ale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 на заводе, на фабрике, учиться на курсах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česky časově </a:t>
            </a:r>
            <a:r>
              <a:rPr lang="cs-CZ" altLang="de-DE" sz="2800" i="1">
                <a:latin typeface="Times New Roman" panose="02020603050405020304" pitchFamily="18" charset="0"/>
              </a:rPr>
              <a:t>po</a:t>
            </a:r>
            <a:r>
              <a:rPr lang="cs-CZ" altLang="de-DE" sz="2800">
                <a:latin typeface="Times New Roman" panose="02020603050405020304" pitchFamily="18" charset="0"/>
              </a:rPr>
              <a:t> + lok., </a:t>
            </a:r>
            <a:r>
              <a:rPr lang="cs-CZ" altLang="de-DE" sz="2800" i="1">
                <a:latin typeface="Times New Roman" panose="02020603050405020304" pitchFamily="18" charset="0"/>
              </a:rPr>
              <a:t>po prázdninách, po létě, po dlouhé době</a:t>
            </a:r>
            <a:r>
              <a:rPr lang="cs-CZ" altLang="de-DE" sz="2800">
                <a:latin typeface="Times New Roman" panose="02020603050405020304" pitchFamily="18" charset="0"/>
              </a:rPr>
              <a:t>, rusky </a:t>
            </a:r>
            <a:r>
              <a:rPr lang="ru-RU" altLang="de-DE" sz="2800" i="1">
                <a:latin typeface="Times New Roman" panose="02020603050405020304" pitchFamily="18" charset="0"/>
              </a:rPr>
              <a:t>после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+ gen., </a:t>
            </a:r>
            <a:r>
              <a:rPr lang="ru-RU" altLang="de-DE" sz="2800" i="1">
                <a:latin typeface="Times New Roman" panose="02020603050405020304" pitchFamily="18" charset="0"/>
              </a:rPr>
              <a:t>по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+ </a:t>
            </a:r>
            <a:r>
              <a:rPr lang="ru-RU" altLang="de-DE" sz="2800">
                <a:latin typeface="Times New Roman" panose="02020603050405020304" pitchFamily="18" charset="0"/>
              </a:rPr>
              <a:t>Пр.п. </a:t>
            </a:r>
            <a:r>
              <a:rPr lang="cs-CZ" altLang="de-DE" sz="2800">
                <a:latin typeface="Times New Roman" panose="02020603050405020304" pitchFamily="18" charset="0"/>
              </a:rPr>
              <a:t>v několika pevných spojeních: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современном языке выражения 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(в значении ‘после’) встречаются с группой неодушевленных существительных мужского рода и среднего рода на -</a:t>
            </a:r>
            <a:r>
              <a:rPr lang="ru-RU" altLang="de-CZ" sz="2800" i="1">
                <a:latin typeface="Times New Roman" panose="02020603050405020304" pitchFamily="18" charset="0"/>
              </a:rPr>
              <a:t>ие</a:t>
            </a:r>
            <a:r>
              <a:rPr lang="ru-RU" altLang="de-CZ" sz="2800">
                <a:latin typeface="Times New Roman" panose="02020603050405020304" pitchFamily="18" charset="0"/>
              </a:rPr>
              <a:t>, принадлежат к официально-деловому стилю речи (канцелярскому языку), </a:t>
            </a: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Inhaltsplatzhalter 2">
            <a:extLst>
              <a:ext uri="{FF2B5EF4-FFF2-40B4-BE49-F238E27FC236}">
                <a16:creationId xmlns:a16="http://schemas.microsoft.com/office/drawing/2014/main" id="{68794A37-CE30-080E-9CAA-634F56B06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многие из них имеют характер устаревших: </a:t>
            </a:r>
            <a:r>
              <a:rPr lang="ru-RU" altLang="de-CZ" sz="2800" i="1">
                <a:latin typeface="Times New Roman" panose="02020603050405020304" pitchFamily="18" charset="0"/>
              </a:rPr>
              <a:t>по приезде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по прибытии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отбытии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отъезде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прилете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переезде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возвращении</a:t>
            </a:r>
            <a:r>
              <a:rPr lang="ru-RU" altLang="de-CZ" sz="2800">
                <a:latin typeface="Times New Roman" panose="02020603050405020304" pitchFamily="18" charset="0"/>
              </a:rPr>
              <a:t> (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Москву</a:t>
            </a:r>
            <a:r>
              <a:rPr lang="ru-RU" altLang="de-CZ" sz="2800">
                <a:latin typeface="Times New Roman" panose="02020603050405020304" pitchFamily="18" charset="0"/>
              </a:rPr>
              <a:t>), </a:t>
            </a:r>
            <a:r>
              <a:rPr lang="ru-RU" altLang="de-CZ" sz="2800" i="1">
                <a:latin typeface="Times New Roman" panose="02020603050405020304" pitchFamily="18" charset="0"/>
              </a:rPr>
              <a:t>по выходе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предъявлении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 вывозе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достижении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прочтении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размышлении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получении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уходе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получении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появлении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объяснении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приобретении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 рассмотрении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совершении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выступлении</a:t>
            </a:r>
            <a:r>
              <a:rPr lang="ru-RU" altLang="de-CZ" sz="2800">
                <a:latin typeface="Times New Roman" panose="02020603050405020304" pitchFamily="18" charset="0"/>
              </a:rPr>
              <a:t> (</a:t>
            </a:r>
            <a:r>
              <a:rPr lang="ru-RU" altLang="de-CZ" sz="2800" i="1">
                <a:latin typeface="Times New Roman" panose="02020603050405020304" pitchFamily="18" charset="0"/>
              </a:rPr>
              <a:t>из Смоленска</a:t>
            </a:r>
            <a:r>
              <a:rPr lang="ru-RU" altLang="de-CZ" sz="2800">
                <a:latin typeface="Times New Roman" panose="02020603050405020304" pitchFamily="18" charset="0"/>
              </a:rPr>
              <a:t>), </a:t>
            </a:r>
            <a:r>
              <a:rPr lang="ru-RU" altLang="de-CZ" sz="2800" i="1">
                <a:latin typeface="Times New Roman" panose="02020603050405020304" pitchFamily="18" charset="0"/>
              </a:rPr>
              <a:t>по произнесении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по разрушении</a:t>
            </a:r>
            <a:r>
              <a:rPr lang="ru-RU" altLang="de-CZ" sz="2800">
                <a:latin typeface="Times New Roman" panose="02020603050405020304" pitchFamily="18" charset="0"/>
              </a:rPr>
              <a:t>, ср. также устойчивый оборот </a:t>
            </a:r>
            <a:r>
              <a:rPr lang="ru-RU" altLang="de-CZ" sz="2800" i="1">
                <a:latin typeface="Times New Roman" panose="02020603050405020304" pitchFamily="18" charset="0"/>
              </a:rPr>
              <a:t>по зрелом размышлении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[…]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употребляется лишь небольшая группа существительных, большинство событийных существительных (не говоря уже о предметных), в современном языке 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не встречаются:</a:t>
            </a: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Inhaltsplatzhalter 2">
            <a:extLst>
              <a:ext uri="{FF2B5EF4-FFF2-40B4-BE49-F238E27FC236}">
                <a16:creationId xmlns:a16="http://schemas.microsoft.com/office/drawing/2014/main" id="{EB96C465-BE70-636F-C461-7C68545C0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вручении наград</a:t>
            </a:r>
            <a:r>
              <a:rPr lang="ru-RU" altLang="de-CZ" sz="2800" dirty="0">
                <a:latin typeface="Times New Roman" panose="02020603050405020304" pitchFamily="18" charset="0"/>
              </a:rPr>
              <a:t>,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принятии решения</a:t>
            </a:r>
            <a:r>
              <a:rPr lang="ru-RU" altLang="de-CZ" sz="2800" dirty="0">
                <a:latin typeface="Times New Roman" panose="02020603050405020304" pitchFamily="18" charset="0"/>
              </a:rPr>
              <a:t>,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встрече</a:t>
            </a:r>
            <a:r>
              <a:rPr lang="ru-RU" altLang="de-CZ" sz="2800" dirty="0">
                <a:latin typeface="Times New Roman" panose="02020603050405020304" pitchFamily="18" charset="0"/>
              </a:rPr>
              <a:t> 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делегации</a:t>
            </a:r>
            <a:r>
              <a:rPr lang="ru-RU" altLang="de-CZ" sz="2800" dirty="0">
                <a:latin typeface="Times New Roman" panose="02020603050405020304" pitchFamily="18" charset="0"/>
              </a:rPr>
              <a:t>. В конструкциях с 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</a:t>
            </a:r>
            <a:r>
              <a:rPr lang="ru-RU" altLang="de-CZ" sz="2800" dirty="0">
                <a:latin typeface="Times New Roman" panose="02020603050405020304" pitchFamily="18" charset="0"/>
              </a:rPr>
              <a:t> практически не употребляются прилагательные: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вчерашнем прилете в Москву он отправился в гостиницу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»</a:t>
            </a:r>
            <a:r>
              <a:rPr lang="cs-CZ" altLang="de-DE" sz="2800" dirty="0">
                <a:latin typeface="Times New Roman" panose="02020603050405020304" pitchFamily="18" charset="0"/>
              </a:rPr>
              <a:t> (Kustova 2016, </a:t>
            </a:r>
            <a:r>
              <a:rPr lang="ru-RU" altLang="de-DE" sz="2800" dirty="0">
                <a:latin typeface="Times New Roman" panose="02020603050405020304" pitchFamily="18" charset="0"/>
              </a:rPr>
              <a:t>«Предложный падеж», </a:t>
            </a:r>
            <a:r>
              <a:rPr lang="de-CH" altLang="de-DE" sz="2800" dirty="0">
                <a:latin typeface="Times New Roman" panose="02020603050405020304" pitchFamily="18" charset="0"/>
              </a:rPr>
              <a:t>in: </a:t>
            </a:r>
            <a:r>
              <a:rPr lang="ru-RU" altLang="de-DE" sz="2800" dirty="0">
                <a:latin typeface="Times New Roman" panose="02020603050405020304" pitchFamily="18" charset="0"/>
              </a:rPr>
              <a:t>РКГ</a:t>
            </a:r>
            <a:r>
              <a:rPr lang="cs-CZ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Probíhá zde tedy adverbializace 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frazeologizace</a:t>
            </a:r>
            <a:r>
              <a:rPr lang="cs-CZ" altLang="de-DE" sz="2800" dirty="0">
                <a:latin typeface="Times New Roman" panose="02020603050405020304" pitchFamily="18" charset="0"/>
              </a:rPr>
              <a:t>, podobně jako v případě „druhého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prepozitivu</a:t>
            </a:r>
            <a:r>
              <a:rPr lang="cs-CZ" altLang="de-DE" sz="2800" dirty="0">
                <a:latin typeface="Times New Roman" panose="02020603050405020304" pitchFamily="18" charset="0"/>
              </a:rPr>
              <a:t>“ (lokálu) typu </a:t>
            </a:r>
            <a:r>
              <a:rPr lang="ru-RU" altLang="de-DE" sz="2800" i="1" dirty="0">
                <a:latin typeface="Times New Roman" panose="02020603050405020304" pitchFamily="18" charset="0"/>
              </a:rPr>
              <a:t>в шкафу, на дубу</a:t>
            </a:r>
            <a:r>
              <a:rPr lang="cs-CZ" altLang="de-DE" sz="2800" dirty="0">
                <a:latin typeface="Times New Roman" panose="02020603050405020304" pitchFamily="18" charset="0"/>
              </a:rPr>
              <a:t>, o kterém jsme mluvili v rámci morfologie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Inhaltsplatzhalter 2">
            <a:extLst>
              <a:ext uri="{FF2B5EF4-FFF2-40B4-BE49-F238E27FC236}">
                <a16:creationId xmlns:a16="http://schemas.microsoft.com/office/drawing/2014/main" id="{5C93B7C6-C5EC-8D1A-DAB2-9B7B013AEB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„Užívání instrumentálu je značně rozrůzněné a oba jazyky mají přitom řadu zvláštností; […].“ (PMR 1, s 305)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 jako pád objektu není častý, i když oba jazyky ho u některých sloves mají. V češtině je ještě vzácnější, srov. ale </a:t>
            </a:r>
            <a:r>
              <a:rPr lang="cs-CZ" altLang="de-DE" sz="2800" i="1" dirty="0">
                <a:latin typeface="Times New Roman" panose="02020603050405020304" pitchFamily="18" charset="0"/>
              </a:rPr>
              <a:t>zabývat se něčím, kochat se něčím</a:t>
            </a:r>
            <a:r>
              <a:rPr lang="cs-CZ" altLang="de-DE" sz="2800" dirty="0">
                <a:latin typeface="Times New Roman" panose="02020603050405020304" pitchFamily="18" charset="0"/>
              </a:rPr>
              <a:t>. Rusky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интересоваться, увлекаться, пользоваться, гордиться, ограничиться, наслаждаться, руководить, командовать, владеть, дирижировать (оркестром), заведовать, управлять, жертвовать (личной славой), обедать (сухарями)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aj.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Inhaltsplatzhalter 2">
            <a:extLst>
              <a:ext uri="{FF2B5EF4-FFF2-40B4-BE49-F238E27FC236}">
                <a16:creationId xmlns:a16="http://schemas.microsoft.com/office/drawing/2014/main" id="{34BF0C80-B550-95DC-BCC0-B5704E65A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ruštině i řada substantiv, většinou deverbálních, se spojuje s instrumentálem: </a:t>
            </a:r>
            <a:r>
              <a:rPr lang="ru-RU" altLang="de-DE" sz="2800" i="1">
                <a:latin typeface="Times New Roman" panose="02020603050405020304" pitchFamily="18" charset="0"/>
              </a:rPr>
              <a:t>обмен опытом, командование армией, заведующий кафедрой, управление машиной, руководство кружком, занятия музыкой, восхищение природой </a:t>
            </a:r>
            <a:r>
              <a:rPr lang="cs-CZ" altLang="de-DE" sz="2800">
                <a:latin typeface="Times New Roman" panose="02020603050405020304" pitchFamily="18" charset="0"/>
              </a:rPr>
              <a:t>aj.</a:t>
            </a:r>
            <a:r>
              <a:rPr lang="ru-RU" altLang="de-DE" sz="2800">
                <a:latin typeface="Times New Roman" panose="02020603050405020304" pitchFamily="18" charset="0"/>
              </a:rPr>
              <a:t> 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I u některých adjektiv: </a:t>
            </a:r>
            <a:r>
              <a:rPr lang="ru-RU" altLang="de-DE" sz="2800" i="1">
                <a:latin typeface="Times New Roman" panose="02020603050405020304" pitchFamily="18" charset="0"/>
              </a:rPr>
              <a:t>богат полезными ископаемыми </a:t>
            </a:r>
            <a:r>
              <a:rPr lang="cs-CZ" altLang="de-DE" sz="2800">
                <a:latin typeface="Times New Roman" panose="02020603050405020304" pitchFamily="18" charset="0"/>
              </a:rPr>
              <a:t>,bohatý na užitečné nerosty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доволен сделанной работой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spokojen s vykonanou prací‘, </a:t>
            </a:r>
            <a:r>
              <a:rPr lang="ru-RU" altLang="de-CZ" sz="2800" i="1">
                <a:latin typeface="Times New Roman" panose="02020603050405020304" pitchFamily="18" charset="0"/>
              </a:rPr>
              <a:t>полный мглой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plný mlhy‘, </a:t>
            </a:r>
            <a:r>
              <a:rPr lang="ru-RU" altLang="de-CZ" sz="2800" i="1">
                <a:latin typeface="Times New Roman" panose="02020603050405020304" pitchFamily="18" charset="0"/>
              </a:rPr>
              <a:t>скупой чувствами </a:t>
            </a:r>
            <a:r>
              <a:rPr lang="cs-CZ" altLang="de-CZ" sz="2800">
                <a:latin typeface="Times New Roman" panose="02020603050405020304" pitchFamily="18" charset="0"/>
              </a:rPr>
              <a:t>,skoupý na city‘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Inhaltsplatzhalter 2">
            <a:extLst>
              <a:ext uri="{FF2B5EF4-FFF2-40B4-BE49-F238E27FC236}">
                <a16:creationId xmlns:a16="http://schemas.microsoft.com/office/drawing/2014/main" id="{9ED0F619-D739-9084-CC93-A235A074E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Hlavní význam adverbiální je nástrojový, který je charakteristický pro oba jazyky a dal pádu jeho jméno,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рубить топором, пахать трактором, удовлетворить кого-н. ответом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Srov. ovšem případy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лететь самолётом / на самолёте, ехать трамваем / на трамвае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Agens v pasivu: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Стадион украшается пионерами, Музыка создана известным композитором, Песни, собиравшиеся учёными</a:t>
            </a:r>
            <a:r>
              <a:rPr lang="ru-RU" altLang="de-DE" sz="2800" dirty="0">
                <a:latin typeface="Times New Roman" panose="02020603050405020304" pitchFamily="18" charset="0"/>
              </a:rPr>
              <a:t>. 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Inhaltsplatzhalter 2">
            <a:extLst>
              <a:ext uri="{FF2B5EF4-FFF2-40B4-BE49-F238E27FC236}">
                <a16:creationId xmlns:a16="http://schemas.microsoft.com/office/drawing/2014/main" id="{8E44AA5A-CB7E-AA0A-EFCB-D5AD04144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Srov. i u substantiv: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изобретение им этой машины, разработка проекта комиссией, посещение советскими колхозниками наших кооперативов…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 V češtině vedle instrumentálu i předložka </a:t>
            </a:r>
            <a:r>
              <a:rPr lang="cs-CZ" altLang="de-DE" sz="2800" i="1" dirty="0">
                <a:latin typeface="Times New Roman" panose="02020603050405020304" pitchFamily="18" charset="0"/>
              </a:rPr>
              <a:t>od</a:t>
            </a:r>
            <a:r>
              <a:rPr lang="cs-CZ" altLang="de-DE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>
                <a:latin typeface="Times New Roman" panose="02020603050405020304" pitchFamily="18" charset="0"/>
              </a:rPr>
              <a:t>Čeští policisté byli informováni svými německými kolegy //</a:t>
            </a:r>
            <a:r>
              <a:rPr lang="cs-CZ" altLang="de-CZ" sz="2800" dirty="0">
                <a:latin typeface="Times New Roman" panose="02020603050405020304" pitchFamily="18" charset="0"/>
              </a:rPr>
              <a:t> </a:t>
            </a:r>
            <a:r>
              <a:rPr lang="cs-CZ" altLang="de-CZ" sz="2800" i="1" dirty="0">
                <a:latin typeface="Times New Roman" panose="02020603050405020304" pitchFamily="18" charset="0"/>
              </a:rPr>
              <a:t>od svých německých kolegů</a:t>
            </a:r>
            <a:r>
              <a:rPr lang="cs-CZ" altLang="de-CZ" sz="2800" dirty="0">
                <a:latin typeface="Times New Roman" panose="02020603050405020304" pitchFamily="18" charset="0"/>
              </a:rPr>
              <a:t> (NESČ). Agens v instrumentálu u dějových podstatných jmen je mnohem omezenější, než v ruštině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Jednočlenné věty: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Ветром относит голос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Hlas je odnášen větrem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Реку затянуло мглой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,Mlha zahalila řeku</a:t>
            </a:r>
            <a:r>
              <a:rPr lang="cs-CZ" altLang="de-CZ" sz="2800" dirty="0">
                <a:latin typeface="Times New Roman" panose="02020603050405020304" pitchFamily="18" charset="0"/>
              </a:rPr>
              <a:t>‘, srov.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Mustajoki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Kopotev</a:t>
            </a:r>
            <a:r>
              <a:rPr lang="cs-CZ" altLang="de-CZ" sz="2800" dirty="0">
                <a:latin typeface="Times New Roman" panose="02020603050405020304" pitchFamily="18" charset="0"/>
              </a:rPr>
              <a:t> (2005):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Лодку унесло ветром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Russian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Linguistics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Inhaltsplatzhalter 2">
            <a:extLst>
              <a:ext uri="{FF2B5EF4-FFF2-40B4-BE49-F238E27FC236}">
                <a16:creationId xmlns:a16="http://schemas.microsoft.com/office/drawing/2014/main" id="{E6B1D533-5562-EB67-44C5-E2AEA8F8E1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убило молнией</a:t>
            </a:r>
            <a:r>
              <a:rPr lang="cs-CZ" altLang="de-CZ" sz="2800" dirty="0">
                <a:latin typeface="Times New Roman" panose="02020603050405020304" pitchFamily="18" charset="0"/>
              </a:rPr>
              <a:t>, ale dokonce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Берлиоза переехало трамваем</a:t>
            </a:r>
            <a:r>
              <a:rPr lang="cs-CZ" altLang="de-CZ" sz="2800" dirty="0">
                <a:latin typeface="Times New Roman" panose="02020603050405020304" pitchFamily="18" charset="0"/>
              </a:rPr>
              <a:t>, kde „tramvaj“ není živel, ale musí mít řidiče (řidičku), tedy vlastně lidský agens. Čeština tuto konstrukci prakticky nezná.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 může být prostorový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идти лесом, бежать лугом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podle PMR (1, 306n.) je jeho používání v ruštině užší, než v češtině, více se používají specifické předložky,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Мы бродили по лесу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lesem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 летит 70 метров по воздуху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vzduchem‘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Může být i časový, a to v ruštině více než v češtině: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уехал глубокой осенью, Они встретились ранним, прохладным утром, Это произошло поздней ночью (январским вечером)</a:t>
            </a:r>
            <a:endParaRPr lang="cs-CZ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Inhaltsplatzhalter 2">
            <a:extLst>
              <a:ext uri="{FF2B5EF4-FFF2-40B4-BE49-F238E27FC236}">
                <a16:creationId xmlns:a16="http://schemas.microsoft.com/office/drawing/2014/main" id="{05E4BACA-A65F-626A-5937-472B4F9AEF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Charakteristický pro ruštinu, ale nikoliv pro češtinu je instrumentál srovnávací: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мчаться стрелой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jako střela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вытянуться струной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jako struna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зашипеть кошкой, лежать бревном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se substantivem: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полёт стрелой</a:t>
            </a:r>
            <a:r>
              <a:rPr lang="cs-CZ" altLang="de-CZ" sz="2800" dirty="0">
                <a:latin typeface="Times New Roman" panose="02020603050405020304" pitchFamily="18" charset="0"/>
              </a:rPr>
              <a:t>. V některých případech ruština má také vazbu s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Snaha některých obrozenců instrumentál srovnávací zavést do češtiny, nebyly úspěšné: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gako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laupe</a:t>
            </a:r>
            <a:r>
              <a:rPr lang="en-US" altLang="de-CZ" sz="2800" i="1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né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ptactwo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rozhánj</a:t>
            </a:r>
            <a:r>
              <a:rPr lang="cs-CZ" altLang="de-CZ" sz="2800" i="1" dirty="0">
                <a:latin typeface="Times New Roman" panose="02020603050405020304" pitchFamily="18" charset="0"/>
              </a:rPr>
              <a:t> se orlem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какъ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хищныя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птицы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разгоняются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орлом</a:t>
            </a:r>
            <a:r>
              <a:rPr lang="ru-RU" altLang="de-CZ" sz="2800" i="1" dirty="0">
                <a:latin typeface="Times New Roman" panose="02020603050405020304" pitchFamily="18" charset="0"/>
              </a:rPr>
              <a:t>ъ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(V. Hanka)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Srov. předchozí prezentaci k I v predikátu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Inhaltsplatzhalter 2">
            <a:extLst>
              <a:ext uri="{FF2B5EF4-FFF2-40B4-BE49-F238E27FC236}">
                <a16:creationId xmlns:a16="http://schemas.microsoft.com/office/drawing/2014/main" id="{43A7B396-6AD7-E6D8-31C8-2AA6EF7D49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Na druhé straně v případě důvodů a příčin: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спать от волнения, заплакать от радости, дрожать от холода, умереть от/с голода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kde čeština má často instrumentál: </a:t>
            </a:r>
            <a:r>
              <a:rPr lang="cs-CZ" altLang="de-CZ" sz="2800" i="1" dirty="0">
                <a:latin typeface="Times New Roman" panose="02020603050405020304" pitchFamily="18" charset="0"/>
              </a:rPr>
              <a:t>plakal radostí, vzrušením nespal, třásl se zimou, zemřeli hladem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V oblasti vazeb hrají velkou úlohu i předložky. Je zde kromě paralel i mnoho rozdílů: </a:t>
            </a:r>
            <a:r>
              <a:rPr lang="cs-CZ" altLang="de-CZ" sz="2800" i="1" dirty="0">
                <a:latin typeface="Times New Roman" panose="02020603050405020304" pitchFamily="18" charset="0"/>
              </a:rPr>
              <a:t>myslet na, zapomenout na, čekat na, obrátit se na, utíkat před, mít strach před, divit se nad, zajímat se o,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думать о, заботиться о, следить за, наблюдать за, обратиться к, смеяться над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B0586C3E-C08E-C1CC-6D76-C45E48A94D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К блинам что прикажете? 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Домашнего 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травничку</a:t>
            </a:r>
            <a:r>
              <a:rPr lang="ru-RU" altLang="de-CZ" sz="2800" i="1" dirty="0">
                <a:latin typeface="Times New Roman" panose="02020603050405020304" pitchFamily="18" charset="0"/>
              </a:rPr>
              <a:t>?  Икорки, 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семушки</a:t>
            </a:r>
            <a:r>
              <a:rPr lang="ru-RU" altLang="de-CZ" sz="2800" i="1" dirty="0">
                <a:latin typeface="Times New Roman" panose="02020603050405020304" pitchFamily="18" charset="0"/>
              </a:rPr>
              <a:t>? 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Bunin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dirty="0"/>
              <a:t> </a:t>
            </a:r>
            <a:r>
              <a:rPr lang="cs-CZ" altLang="de-CZ" sz="2800" i="1" dirty="0">
                <a:latin typeface="Times New Roman" panose="02020603050405020304" pitchFamily="18" charset="0"/>
              </a:rPr>
              <a:t>(…)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положить соли, перцу,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мускатного ореху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kuchařka, konec 19. stol.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Vzniká pak z různých přístupů např. taková tabulka, kterou jsem okopíroval ze švédské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studentské práce: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nhaltsplatzhalter 2">
            <a:extLst>
              <a:ext uri="{FF2B5EF4-FFF2-40B4-BE49-F238E27FC236}">
                <a16:creationId xmlns:a16="http://schemas.microsoft.com/office/drawing/2014/main" id="{785E3071-27FC-DF52-6D22-477BACA052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692150"/>
            <a:ext cx="8715375" cy="429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EDD26DD9-3AE2-C05E-B994-97DAEAB28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Vidíme zde šest, osm, nebo i deset pádů, s tím ovšem, že dva zdroje (RG-M 1980 a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</a:t>
            </a:r>
            <a:r>
              <a:rPr lang="cs-CZ" altLang="de-CZ" sz="2800" dirty="0">
                <a:latin typeface="Times New Roman" panose="02020603050405020304" pitchFamily="18" charset="0"/>
              </a:rPr>
              <a:t>) mají sice oba po deseti pádech, ale ne deset stejných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 čem je rozdíl? RG-M (1980) počítá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jak tvrdí autorka, se čtyřmi vedlejšími/dílčími pády. Já se musím přiznat, že to tak úplně jednoznačně tam nečtu, navíc se mi zdá, že je rozdíl v tom, jak se zachází s druhým genitivem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ложа сахару, чашка чаю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a druhým lokálem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 шкафу, на берегу) </a:t>
            </a:r>
            <a:r>
              <a:rPr lang="cs-CZ" altLang="de-CZ" sz="2800" dirty="0">
                <a:latin typeface="Times New Roman" panose="02020603050405020304" pitchFamily="18" charset="0"/>
              </a:rPr>
              <a:t>na jedné straně, a s dalšími na straně druhé. Ty se projevují v mn. čísle,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variantnost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кондукторы/кондуктор</a:t>
            </a:r>
            <a:r>
              <a:rPr lang="cs-CZ" altLang="de-CZ" sz="2800" i="1" dirty="0">
                <a:latin typeface="Times New Roman" panose="02020603050405020304" pitchFamily="18" charset="0"/>
              </a:rPr>
              <a:t>á,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слезари</a:t>
            </a:r>
            <a:r>
              <a:rPr lang="ru-RU" altLang="de-CZ" sz="2800" i="1" dirty="0">
                <a:latin typeface="Times New Roman" panose="02020603050405020304" pitchFamily="18" charset="0"/>
              </a:rPr>
              <a:t>/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слезаря</a:t>
            </a:r>
            <a:r>
              <a:rPr lang="cs-CZ" altLang="de-CZ" sz="2800" dirty="0">
                <a:latin typeface="Times New Roman" panose="02020603050405020304" pitchFamily="18" charset="0"/>
              </a:rPr>
              <a:t>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v takových případech jako </a:t>
            </a:r>
            <a:r>
              <a:rPr lang="de-CZ" altLang="de-CZ" sz="2800" dirty="0">
                <a:latin typeface="Times New Roman" panose="02020603050405020304" pitchFamily="18" charset="0"/>
              </a:rPr>
              <a:t>[</a:t>
            </a:r>
            <a:r>
              <a:rPr lang="de-CZ" altLang="de-CZ" sz="2800" i="1" dirty="0">
                <a:latin typeface="Times New Roman" panose="02020603050405020304" pitchFamily="18" charset="0"/>
              </a:rPr>
              <a:t>пойти, записаться, выбиться, готовиться, проситься, метить, принять, выбрать</a:t>
            </a:r>
            <a:r>
              <a:rPr lang="de-CZ" altLang="de-CZ" sz="2800" dirty="0">
                <a:latin typeface="Times New Roman" panose="02020603050405020304" pitchFamily="18" charset="0"/>
              </a:rPr>
              <a:t> и т.д. </a:t>
            </a:r>
            <a:r>
              <a:rPr lang="de-CZ" altLang="de-CZ" sz="2800" i="1" dirty="0">
                <a:latin typeface="Times New Roman" panose="02020603050405020304" pitchFamily="18" charset="0"/>
              </a:rPr>
              <a:t>в</a:t>
            </a:r>
            <a:r>
              <a:rPr lang="de-CZ" altLang="de-CZ" sz="2800" dirty="0">
                <a:latin typeface="Times New Roman" panose="02020603050405020304" pitchFamily="18" charset="0"/>
              </a:rPr>
              <a:t>] </a:t>
            </a:r>
            <a:r>
              <a:rPr lang="de-CZ" altLang="de-CZ" sz="2800" i="1" dirty="0">
                <a:latin typeface="Times New Roman" panose="02020603050405020304" pitchFamily="18" charset="0"/>
              </a:rPr>
              <a:t>солдаты, летчики, генералы, начальники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cs-CZ" altLang="de-CZ" sz="2800" dirty="0">
                <a:latin typeface="Times New Roman" panose="02020603050405020304" pitchFamily="18" charset="0"/>
              </a:rPr>
              <a:t>zde je 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258A38FD-7B10-7D21-77D2-40587B4099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u životních substantiv tvar roven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, nikoliv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, jak je pravidlem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Rozdíl mezi první skupinou a druhou skupinou je jasný: zatímco u Gen2 a Lok2 je zvláštní </a:t>
            </a:r>
            <a:r>
              <a:rPr lang="cs-CZ" altLang="de-CZ" sz="2800" u="sng" dirty="0">
                <a:latin typeface="Times New Roman" panose="02020603050405020304" pitchFamily="18" charset="0"/>
              </a:rPr>
              <a:t>pádová</a:t>
            </a:r>
            <a:r>
              <a:rPr lang="cs-CZ" altLang="de-CZ" sz="2800" dirty="0">
                <a:latin typeface="Times New Roman" panose="02020603050405020304" pitchFamily="18" charset="0"/>
              </a:rPr>
              <a:t> sémantika zřetelná, u „Nom2“ a „Ak2“ není žádná. To není otázka pádu, v N jde většinou o stylistické nebo lexikální rozdíly (kromě toho, variabilní jsou pak, minimálně v přízvuku, všechny tvary plurálu, nejen N!), v A je to zřejmě otázka kategorie živostnosti, nikoliv pádu, navíc je zřetelná </a:t>
            </a:r>
            <a:r>
              <a:rPr lang="cs-CZ" altLang="de-CZ" sz="2800" dirty="0" err="1">
                <a:latin typeface="Times New Roman" panose="02020603050405020304" pitchFamily="18" charset="0"/>
              </a:rPr>
              <a:t>frazeologizace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Totéž se může říct i na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čukův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adnumerativ</a:t>
            </a:r>
            <a:r>
              <a:rPr lang="cs-CZ" altLang="de-CZ" sz="2800" dirty="0">
                <a:latin typeface="Times New Roman" panose="02020603050405020304" pitchFamily="18" charset="0"/>
              </a:rPr>
              <a:t>, tam nevidím rozdíl v pádové sémantice, ale vidím zvláštní tvar N/A po několika číslovkách, něco, čemu se říká i </a:t>
            </a:r>
            <a:r>
              <a:rPr lang="ru-RU" altLang="de-CZ" sz="2800" dirty="0">
                <a:latin typeface="Times New Roman" panose="02020603050405020304" pitchFamily="18" charset="0"/>
              </a:rPr>
              <a:t>«счетная форма»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B4B5C8B1-67C0-BC0C-20A0-1A82EBEED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Ostatní „dílčí“ pády ovšem mají významy, které souvisejí s jejich pádovou sémantikou, zvláštní typ přivlastnění, zvláštní typ lokalizace, vokativ má vůbec zvláštní funkci, i v češtině, nesignalizuje vlastně syntaktickou funkci ve větě, ale signalizuje, že dané slovo vůbec do syntaktické struktury věty nepatří, stojí mimo ni, je to oslovení. Srov. z práce o vokativu v latině: „a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noun</a:t>
            </a:r>
            <a:r>
              <a:rPr lang="cs-CZ" altLang="de-CZ" sz="2800" dirty="0">
                <a:latin typeface="Times New Roman" panose="02020603050405020304" pitchFamily="18" charset="0"/>
              </a:rPr>
              <a:t> in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vocative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somehow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outside</a:t>
            </a:r>
            <a:r>
              <a:rPr lang="cs-CZ" altLang="de-CZ" sz="2800" dirty="0">
                <a:latin typeface="Times New Roman" panose="02020603050405020304" pitchFamily="18" charset="0"/>
              </a:rPr>
              <a:t> and independent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of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rest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of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sentence“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Vairel</a:t>
            </a:r>
            <a:r>
              <a:rPr lang="cs-CZ" altLang="de-CZ" sz="2800" dirty="0">
                <a:latin typeface="Times New Roman" panose="02020603050405020304" pitchFamily="18" charset="0"/>
              </a:rPr>
              <a:t> 1981, 438). Někteří autoři postulovali, že to není </a:t>
            </a:r>
            <a:r>
              <a:rPr lang="cs-CZ" altLang="de-CZ" sz="2800" i="1" dirty="0">
                <a:latin typeface="Times New Roman" panose="02020603050405020304" pitchFamily="18" charset="0"/>
              </a:rPr>
              <a:t>pád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cs-CZ" altLang="de-CZ" sz="2800" i="1" dirty="0">
                <a:latin typeface="Times New Roman" panose="02020603050405020304" pitchFamily="18" charset="0"/>
              </a:rPr>
              <a:t>2. osoba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Konstatujeme však, že jak tradiční slovanské kódování, tak i „nové“ ruské kódování odpovídá kategorii pádu, jak z hlediska typu (koncovka), tak z hlediska slovního druhu (substantiva)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1B9E865E-C129-9346-B469-29C3C3979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Srov. i </a:t>
            </a:r>
            <a:r>
              <a:rPr lang="ru-RU" altLang="de-DE" sz="2800" dirty="0">
                <a:latin typeface="Times New Roman" panose="02020603050405020304" pitchFamily="18" charset="0"/>
              </a:rPr>
              <a:t>РКГ, </a:t>
            </a:r>
            <a:r>
              <a:rPr lang="cs-CZ" altLang="de-DE" sz="2800" dirty="0">
                <a:latin typeface="Times New Roman" panose="02020603050405020304" pitchFamily="18" charset="0"/>
              </a:rPr>
              <a:t>sv. </a:t>
            </a:r>
            <a:r>
              <a:rPr lang="ru-RU" altLang="de-DE" sz="2800" dirty="0">
                <a:latin typeface="Times New Roman" panose="02020603050405020304" pitchFamily="18" charset="0"/>
              </a:rPr>
              <a:t>Падеж (Кустова 2011)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3722</Words>
  <Application>Microsoft Macintosh PowerPoint</Application>
  <PresentationFormat>Bildschirmpräsentation (4:3)</PresentationFormat>
  <Paragraphs>108</Paragraphs>
  <Slides>39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Wingdings</vt:lpstr>
      <vt:lpstr>Standarddesign</vt:lpstr>
      <vt:lpstr>Syntax ruštiny</vt:lpstr>
      <vt:lpstr>Jednoduchá věta: syntax pádů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und Religion in Osteuropa</dc:title>
  <dc:creator>Markus Giger</dc:creator>
  <cp:lastModifiedBy>Markus Giger</cp:lastModifiedBy>
  <cp:revision>761</cp:revision>
  <cp:lastPrinted>1601-01-01T00:00:00Z</cp:lastPrinted>
  <dcterms:created xsi:type="dcterms:W3CDTF">2011-02-23T05:36:22Z</dcterms:created>
  <dcterms:modified xsi:type="dcterms:W3CDTF">2024-11-13T08:08:30Z</dcterms:modified>
</cp:coreProperties>
</file>