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66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89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50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4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31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55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74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77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02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83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29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485F-E0EE-4D22-8F01-44149B68EAA5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57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wikia.nocookie.net/pdsh/images/b/b3/Natty_1.jpg/revision/latest?cb=2013082219123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1598" y="1"/>
            <a:ext cx="12090401" cy="109912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Inventing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the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Indians</a:t>
            </a:r>
            <a:r>
              <a:rPr lang="cs-CZ" sz="3600" dirty="0" smtClean="0">
                <a:latin typeface="Arial Black" panose="020B0A04020102020204" pitchFamily="34" charset="0"/>
              </a:rPr>
              <a:t>: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en-GB" sz="3100" dirty="0">
                <a:latin typeface="Arial Black" panose="020B0A04020102020204" pitchFamily="34" charset="0"/>
              </a:rPr>
              <a:t>Ambiguous </a:t>
            </a:r>
            <a:r>
              <a:rPr lang="cs-CZ" sz="3100" dirty="0" err="1">
                <a:latin typeface="Arial Black" panose="020B0A04020102020204" pitchFamily="34" charset="0"/>
              </a:rPr>
              <a:t>Policy</a:t>
            </a:r>
            <a:r>
              <a:rPr lang="cs-CZ" sz="3100" dirty="0">
                <a:latin typeface="Arial Black" panose="020B0A04020102020204" pitchFamily="34" charset="0"/>
              </a:rPr>
              <a:t> and </a:t>
            </a:r>
            <a:r>
              <a:rPr lang="en-GB" sz="3100" dirty="0">
                <a:latin typeface="Arial Black" panose="020B0A04020102020204" pitchFamily="34" charset="0"/>
              </a:rPr>
              <a:t>Representation</a:t>
            </a:r>
            <a:r>
              <a:rPr lang="cs-CZ" sz="3100" dirty="0">
                <a:latin typeface="Arial Black" panose="020B0A04020102020204" pitchFamily="34" charset="0"/>
              </a:rPr>
              <a:t>s</a:t>
            </a:r>
            <a:r>
              <a:rPr lang="en-GB" sz="3100" dirty="0">
                <a:latin typeface="Arial Black" panose="020B0A04020102020204" pitchFamily="34" charset="0"/>
              </a:rPr>
              <a:t>: Jefferson and Bryant</a:t>
            </a:r>
            <a:endParaRPr lang="cs-CZ" sz="31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01599" y="1099127"/>
            <a:ext cx="8497456" cy="575887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900" b="1" dirty="0" smtClean="0"/>
              <a:t>Thomas Jefferson</a:t>
            </a:r>
            <a:r>
              <a:rPr lang="en-GB" sz="1900" dirty="0" smtClean="0"/>
              <a:t> compared the Native Americans to the Europeans who lived north of the Alps at the time of the Roman Empire: Germans, Celts… In contrast to the “Barbarians” of the Antiquity, he thought them to have </a:t>
            </a:r>
            <a:r>
              <a:rPr lang="en-GB" sz="1900" b="1" dirty="0" smtClean="0"/>
              <a:t>a potential to live as civilized people and to be absorbed by the regenerated American society. </a:t>
            </a:r>
            <a:r>
              <a:rPr lang="en-GB" sz="1900" dirty="0" smtClean="0"/>
              <a:t>What puzzled him, was </a:t>
            </a:r>
            <a:r>
              <a:rPr lang="en-GB" sz="1900" b="1" dirty="0" smtClean="0"/>
              <a:t>the absence of ancient monuments</a:t>
            </a:r>
            <a:r>
              <a:rPr lang="en-GB" sz="1900" dirty="0" smtClean="0"/>
              <a:t>, which could prove the antique origin and consequently historical value of Indian culture.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900" dirty="0" smtClean="0"/>
              <a:t>When Jefferson became President in 1800, he designed</a:t>
            </a:r>
            <a:r>
              <a:rPr lang="en-GB" sz="1900" b="1" dirty="0" smtClean="0"/>
              <a:t> a </a:t>
            </a:r>
            <a:r>
              <a:rPr lang="en-GB" sz="1900" b="1" dirty="0" err="1" smtClean="0"/>
              <a:t>philantropic</a:t>
            </a:r>
            <a:r>
              <a:rPr lang="en-GB" sz="1900" b="1" dirty="0" smtClean="0"/>
              <a:t> scheme which should make farmers of Native Americans</a:t>
            </a:r>
            <a:r>
              <a:rPr lang="en-GB" sz="1900" dirty="0" smtClean="0"/>
              <a:t>. He financed a network of stations </a:t>
            </a:r>
            <a:r>
              <a:rPr lang="en-GB" sz="1900" b="1" dirty="0" smtClean="0"/>
              <a:t>supplying the Indians with agricultural tools</a:t>
            </a:r>
            <a:r>
              <a:rPr lang="en-GB" sz="1900" dirty="0" smtClean="0"/>
              <a:t>. The scheme </a:t>
            </a:r>
            <a:r>
              <a:rPr lang="en-GB" sz="1900" b="1" dirty="0" smtClean="0"/>
              <a:t>was applied indiscriminately to hunter or agricultural tribes, to those who were nomadic as well as those already settled. </a:t>
            </a:r>
            <a:r>
              <a:rPr lang="en-GB" sz="1900" dirty="0" smtClean="0"/>
              <a:t>The result was </a:t>
            </a:r>
            <a:r>
              <a:rPr lang="en-GB" sz="1900" b="1" dirty="0" smtClean="0"/>
              <a:t>a failure of the scheme, </a:t>
            </a:r>
            <a:r>
              <a:rPr lang="en-GB" sz="1900" dirty="0" smtClean="0"/>
              <a:t>which lead to the</a:t>
            </a:r>
            <a:r>
              <a:rPr lang="en-GB" sz="1900" b="1" dirty="0" smtClean="0"/>
              <a:t> </a:t>
            </a:r>
            <a:r>
              <a:rPr lang="en-GB" sz="1900" dirty="0" smtClean="0"/>
              <a:t>first expulsions of Native Americans from their lands</a:t>
            </a:r>
            <a:r>
              <a:rPr lang="en-GB" sz="1900" b="1" dirty="0" smtClean="0"/>
              <a:t> </a:t>
            </a:r>
            <a:r>
              <a:rPr lang="en-GB" sz="1900" dirty="0" smtClean="0"/>
              <a:t>and later to </a:t>
            </a:r>
            <a:r>
              <a:rPr lang="cs-CZ" sz="1900" b="1" dirty="0" err="1" smtClean="0"/>
              <a:t>the</a:t>
            </a:r>
            <a:r>
              <a:rPr lang="cs-CZ" sz="1900" b="1" dirty="0" smtClean="0"/>
              <a:t> </a:t>
            </a:r>
            <a:r>
              <a:rPr lang="en-GB" sz="1900" b="1" dirty="0" smtClean="0"/>
              <a:t>removals of whole tribes to the western territories beyond the Mississippi. This forced migration had disastrous effects</a:t>
            </a:r>
            <a:r>
              <a:rPr lang="cs-CZ" sz="1900" b="1" dirty="0" smtClean="0"/>
              <a:t>, </a:t>
            </a:r>
            <a:r>
              <a:rPr lang="en-GB" sz="1900" b="1" dirty="0" smtClean="0"/>
              <a:t>close to genocide</a:t>
            </a:r>
            <a:r>
              <a:rPr lang="cs-CZ" sz="1900" b="1" dirty="0" smtClean="0"/>
              <a:t>.</a:t>
            </a:r>
            <a:endParaRPr lang="en-GB" sz="19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900" dirty="0" smtClean="0"/>
              <a:t>In </a:t>
            </a:r>
            <a:r>
              <a:rPr lang="en-GB" sz="1900" b="1" dirty="0" smtClean="0"/>
              <a:t>“The Prairies”</a:t>
            </a:r>
            <a:r>
              <a:rPr lang="en-GB" sz="1900" dirty="0" smtClean="0"/>
              <a:t> (1834)</a:t>
            </a:r>
            <a:r>
              <a:rPr lang="cs-CZ" sz="1900" dirty="0" smtClean="0"/>
              <a:t>,</a:t>
            </a:r>
            <a:r>
              <a:rPr lang="en-GB" sz="1900" dirty="0" smtClean="0"/>
              <a:t> a poem by one of the first U.S. Romantics, </a:t>
            </a:r>
            <a:r>
              <a:rPr lang="en-GB" sz="1900" b="1" dirty="0" smtClean="0"/>
              <a:t>William Cullen Bryant </a:t>
            </a:r>
            <a:r>
              <a:rPr lang="en-GB" sz="1900" dirty="0" smtClean="0"/>
              <a:t>(1794-1878), Native Americans are </a:t>
            </a:r>
            <a:r>
              <a:rPr lang="en-GB" sz="1900" b="1" dirty="0" smtClean="0"/>
              <a:t>represented in most ambiguous terms</a:t>
            </a:r>
            <a:r>
              <a:rPr lang="en-GB" sz="1900" dirty="0" smtClean="0"/>
              <a:t>: </a:t>
            </a:r>
            <a:r>
              <a:rPr lang="en-GB" sz="1900" b="1" dirty="0" smtClean="0"/>
              <a:t>both as</a:t>
            </a:r>
            <a:r>
              <a:rPr lang="en-GB" sz="1900" dirty="0" smtClean="0"/>
              <a:t> </a:t>
            </a:r>
            <a:r>
              <a:rPr lang="en-GB" sz="1900" b="1" dirty="0" smtClean="0"/>
              <a:t>“the mound-builders,”</a:t>
            </a:r>
            <a:r>
              <a:rPr lang="cs-CZ" sz="1900" b="1" dirty="0" smtClean="0"/>
              <a:t> </a:t>
            </a:r>
            <a:r>
              <a:rPr lang="en-GB" sz="1900" b="1" dirty="0" smtClean="0"/>
              <a:t>a highly developed ancient civilization</a:t>
            </a:r>
            <a:r>
              <a:rPr lang="en-GB" sz="1900" dirty="0" smtClean="0"/>
              <a:t> (at that time the Native American monuments in Mexico and Peru became known thanks to the English translation of the travelogue of Alexander von Humboldt, 1769-1859, which appeared in 1814 under the title </a:t>
            </a:r>
            <a:r>
              <a:rPr lang="en-GB" sz="1900" i="1" dirty="0" smtClean="0"/>
              <a:t>Researches</a:t>
            </a:r>
            <a:r>
              <a:rPr lang="en-GB" sz="1900" dirty="0" smtClean="0"/>
              <a:t>) and as “</a:t>
            </a:r>
            <a:r>
              <a:rPr lang="cs-CZ" sz="1900" dirty="0" err="1" smtClean="0"/>
              <a:t>the</a:t>
            </a:r>
            <a:r>
              <a:rPr lang="cs-CZ" sz="1900" dirty="0" smtClean="0"/>
              <a:t> </a:t>
            </a:r>
            <a:r>
              <a:rPr lang="en-GB" sz="1900" b="1" dirty="0" smtClean="0"/>
              <a:t>roaming hunter-tribes, warlike and fierce,” </a:t>
            </a:r>
            <a:r>
              <a:rPr lang="en-GB" sz="1900" dirty="0" smtClean="0"/>
              <a:t>who </a:t>
            </a:r>
            <a:r>
              <a:rPr lang="en-GB" sz="1900" b="1" dirty="0" smtClean="0"/>
              <a:t>destroyed the high culture of the past</a:t>
            </a:r>
            <a:r>
              <a:rPr lang="en-GB" sz="1900" dirty="0" smtClean="0"/>
              <a:t>.</a:t>
            </a:r>
            <a:endParaRPr lang="en-GB" sz="19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1" dirty="0"/>
          </a:p>
        </p:txBody>
      </p:sp>
      <p:pic>
        <p:nvPicPr>
          <p:cNvPr id="7" name="Zástupný symbol pro obsah 6" descr="https://upload.wikimedia.org/wikipedia/commons/5/5b/Cole_Thomas_The_Course_of_Empire_The_Savage_State_1836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10" t="27365" r="4458"/>
          <a:stretch/>
        </p:blipFill>
        <p:spPr bwMode="auto">
          <a:xfrm>
            <a:off x="8471491" y="1620842"/>
            <a:ext cx="3720509" cy="298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471491" y="4955204"/>
            <a:ext cx="3720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Thomas </a:t>
            </a:r>
            <a:r>
              <a:rPr lang="cs-CZ" dirty="0" err="1" smtClean="0"/>
              <a:t>Cole</a:t>
            </a:r>
            <a:r>
              <a:rPr lang="cs-CZ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Savage</a:t>
            </a:r>
            <a:r>
              <a:rPr lang="cs-CZ" i="1" dirty="0" smtClean="0"/>
              <a:t> </a:t>
            </a:r>
            <a:r>
              <a:rPr lang="cs-CZ" i="1" dirty="0" err="1" smtClean="0"/>
              <a:t>State</a:t>
            </a:r>
            <a:r>
              <a:rPr lang="cs-CZ" i="1" dirty="0" smtClean="0"/>
              <a:t>, </a:t>
            </a:r>
            <a:r>
              <a:rPr lang="cs-CZ" i="1" dirty="0" err="1" smtClean="0"/>
              <a:t>or</a:t>
            </a:r>
            <a:r>
              <a:rPr lang="cs-CZ" i="1" dirty="0" smtClean="0"/>
              <a:t>,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Commencement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Empire </a:t>
            </a:r>
            <a:r>
              <a:rPr lang="cs-CZ" dirty="0" smtClean="0"/>
              <a:t>(1834) – a detail.</a:t>
            </a:r>
            <a:endParaRPr lang="cs-CZ" i="1" dirty="0" smtClean="0"/>
          </a:p>
          <a:p>
            <a:pPr algn="ctr"/>
            <a:r>
              <a:rPr lang="cs-CZ" dirty="0" err="1"/>
              <a:t>F</a:t>
            </a:r>
            <a:r>
              <a:rPr lang="cs-CZ" dirty="0" err="1" smtClean="0"/>
              <a:t>rom</a:t>
            </a:r>
            <a:r>
              <a:rPr lang="cs-CZ" dirty="0" smtClean="0"/>
              <a:t> a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paintings</a:t>
            </a:r>
            <a:r>
              <a:rPr lang="cs-CZ" dirty="0" smtClean="0"/>
              <a:t> </a:t>
            </a:r>
            <a:r>
              <a:rPr lang="cs-CZ" dirty="0" err="1" smtClean="0"/>
              <a:t>entitled</a:t>
            </a:r>
            <a:r>
              <a:rPr lang="cs-CZ" dirty="0" smtClean="0"/>
              <a:t> </a:t>
            </a:r>
          </a:p>
          <a:p>
            <a:pPr algn="ctr"/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Course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Empire </a:t>
            </a:r>
            <a:r>
              <a:rPr lang="cs-CZ" dirty="0" smtClean="0"/>
              <a:t>(1834-6)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1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999" y="0"/>
            <a:ext cx="11517745" cy="923636"/>
          </a:xfrm>
        </p:spPr>
        <p:txBody>
          <a:bodyPr/>
          <a:lstStyle/>
          <a:p>
            <a:r>
              <a:rPr lang="cs-CZ" sz="3600" dirty="0" err="1" smtClean="0">
                <a:latin typeface="Arial Black" panose="020B0A04020102020204" pitchFamily="34" charset="0"/>
              </a:rPr>
              <a:t>Historical</a:t>
            </a:r>
            <a:r>
              <a:rPr lang="cs-CZ" sz="3600" dirty="0" smtClean="0">
                <a:latin typeface="Arial Black" panose="020B0A04020102020204" pitchFamily="34" charset="0"/>
              </a:rPr>
              <a:t> Romance: James </a:t>
            </a:r>
            <a:r>
              <a:rPr lang="cs-CZ" sz="3600" dirty="0" err="1" smtClean="0">
                <a:latin typeface="Arial Black" panose="020B0A04020102020204" pitchFamily="34" charset="0"/>
              </a:rPr>
              <a:t>Fenimore</a:t>
            </a:r>
            <a:r>
              <a:rPr lang="cs-CZ" sz="3600" dirty="0" smtClean="0">
                <a:latin typeface="Arial Black" panose="020B0A04020102020204" pitchFamily="34" charset="0"/>
              </a:rPr>
              <a:t> Cooper 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9382" y="822036"/>
            <a:ext cx="7823200" cy="6035964"/>
          </a:xfrm>
        </p:spPr>
        <p:txBody>
          <a:bodyPr>
            <a:normAutofit/>
          </a:bodyPr>
          <a:lstStyle/>
          <a:p>
            <a:r>
              <a:rPr lang="cs-CZ" sz="2000" b="1" dirty="0" err="1"/>
              <a:t>Expelled</a:t>
            </a:r>
            <a:r>
              <a:rPr lang="cs-CZ" sz="2000" b="1" dirty="0"/>
              <a:t> </a:t>
            </a:r>
            <a:r>
              <a:rPr lang="cs-CZ" sz="2000" b="1" dirty="0" err="1"/>
              <a:t>from</a:t>
            </a:r>
            <a:r>
              <a:rPr lang="cs-CZ" sz="2000" b="1" dirty="0"/>
              <a:t> </a:t>
            </a:r>
            <a:r>
              <a:rPr lang="cs-CZ" sz="2000" b="1" dirty="0" err="1"/>
              <a:t>their</a:t>
            </a:r>
            <a:r>
              <a:rPr lang="cs-CZ" sz="2000" b="1" dirty="0"/>
              <a:t> </a:t>
            </a:r>
            <a:r>
              <a:rPr lang="cs-CZ" sz="2000" b="1" dirty="0" err="1" smtClean="0"/>
              <a:t>own</a:t>
            </a:r>
            <a:r>
              <a:rPr lang="cs-CZ" sz="2000" b="1" dirty="0"/>
              <a:t> </a:t>
            </a:r>
            <a:r>
              <a:rPr lang="en-US" sz="2000" b="1" dirty="0" smtClean="0"/>
              <a:t>lands</a:t>
            </a:r>
            <a:r>
              <a:rPr lang="en-US" sz="2000" dirty="0"/>
              <a:t>, and reduced to a chaotic and cataclysmic element,</a:t>
            </a:r>
            <a:r>
              <a:rPr lang="en-US" sz="2000" b="1" dirty="0"/>
              <a:t> the Indians had finally become </a:t>
            </a:r>
            <a:r>
              <a:rPr lang="en-US" sz="2000" b="1" dirty="0" smtClean="0"/>
              <a:t>a</a:t>
            </a:r>
            <a:r>
              <a:rPr lang="cs-CZ" sz="2000" b="1" dirty="0" smtClean="0"/>
              <a:t> </a:t>
            </a:r>
            <a:r>
              <a:rPr lang="en-US" sz="2000" b="1" dirty="0" smtClean="0"/>
              <a:t>theme </a:t>
            </a:r>
            <a:r>
              <a:rPr lang="en-US" sz="2000" dirty="0"/>
              <a:t>for an artist who intended </a:t>
            </a:r>
            <a:r>
              <a:rPr lang="en-US" sz="2000" b="1" dirty="0"/>
              <a:t>to integrate them into a new American myth</a:t>
            </a:r>
            <a:r>
              <a:rPr lang="en-US" sz="2000" dirty="0"/>
              <a:t>. </a:t>
            </a:r>
            <a:r>
              <a:rPr lang="en-US" sz="2000" b="1" dirty="0" smtClean="0"/>
              <a:t>J</a:t>
            </a:r>
            <a:r>
              <a:rPr lang="cs-CZ" sz="2000" b="1" dirty="0" smtClean="0"/>
              <a:t>.F. Cooper</a:t>
            </a:r>
            <a:r>
              <a:rPr lang="cs-CZ" sz="2000" b="1" dirty="0"/>
              <a:t> </a:t>
            </a:r>
            <a:r>
              <a:rPr lang="en-US" sz="2000" b="1" dirty="0" smtClean="0"/>
              <a:t>(1789-1851</a:t>
            </a:r>
            <a:r>
              <a:rPr lang="en-US" sz="2000" b="1" dirty="0"/>
              <a:t>)</a:t>
            </a:r>
            <a:r>
              <a:rPr lang="en-US" sz="2000" dirty="0"/>
              <a:t> </a:t>
            </a:r>
            <a:r>
              <a:rPr lang="en-US" sz="2000" dirty="0" smtClean="0"/>
              <a:t>accomplished </a:t>
            </a:r>
            <a:r>
              <a:rPr lang="en-US" sz="2000" dirty="0"/>
              <a:t>this feat in his </a:t>
            </a:r>
            <a:r>
              <a:rPr lang="en-US" sz="2000" b="1" dirty="0" smtClean="0"/>
              <a:t>Leatherstocking</a:t>
            </a:r>
            <a:r>
              <a:rPr lang="cs-CZ" sz="2000" b="1" dirty="0" smtClean="0"/>
              <a:t> </a:t>
            </a:r>
            <a:r>
              <a:rPr lang="en-US" sz="2000" b="1" dirty="0" smtClean="0"/>
              <a:t>Series</a:t>
            </a:r>
            <a:r>
              <a:rPr lang="en-US" sz="2000" dirty="0"/>
              <a:t>, </a:t>
            </a:r>
            <a:r>
              <a:rPr lang="cs-CZ" sz="2000" dirty="0" err="1" smtClean="0"/>
              <a:t>five</a:t>
            </a:r>
            <a:r>
              <a:rPr lang="cs-CZ" sz="2000" dirty="0" smtClean="0"/>
              <a:t> </a:t>
            </a:r>
            <a:r>
              <a:rPr lang="cs-CZ" sz="2000" dirty="0" err="1" smtClean="0"/>
              <a:t>novels</a:t>
            </a:r>
            <a:r>
              <a:rPr lang="cs-CZ" sz="2000" dirty="0" smtClean="0"/>
              <a:t> </a:t>
            </a:r>
            <a:r>
              <a:rPr lang="cs-CZ" sz="2000" dirty="0" err="1" smtClean="0"/>
              <a:t>covering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period </a:t>
            </a:r>
            <a:r>
              <a:rPr lang="cs-CZ" sz="2000" dirty="0" err="1" smtClean="0"/>
              <a:t>between</a:t>
            </a:r>
            <a:r>
              <a:rPr lang="cs-CZ" sz="2000" dirty="0" smtClean="0"/>
              <a:t> 1740 and 1806 and </a:t>
            </a:r>
            <a:r>
              <a:rPr lang="en-US" sz="2000" dirty="0" smtClean="0"/>
              <a:t>featuring </a:t>
            </a:r>
            <a:r>
              <a:rPr lang="en-US" sz="2000" b="1" dirty="0"/>
              <a:t>Natty </a:t>
            </a:r>
            <a:r>
              <a:rPr lang="en-US" sz="2000" b="1" dirty="0" err="1" smtClean="0"/>
              <a:t>Bumppo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or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Hawkeye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Deerslayer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Pathfinder</a:t>
            </a:r>
            <a:r>
              <a:rPr lang="cs-CZ" sz="2000" b="1" dirty="0"/>
              <a:t> </a:t>
            </a:r>
            <a:r>
              <a:rPr lang="cs-CZ" sz="2000" b="1" dirty="0" smtClean="0"/>
              <a:t>and  </a:t>
            </a:r>
            <a:r>
              <a:rPr lang="cs-CZ" sz="2000" b="1" dirty="0" err="1" smtClean="0"/>
              <a:t>Leatherstocking</a:t>
            </a:r>
            <a:r>
              <a:rPr lang="cs-CZ" sz="2000" b="1" dirty="0" smtClean="0"/>
              <a:t>)</a:t>
            </a:r>
            <a:r>
              <a:rPr lang="en-US" sz="2000" dirty="0" smtClean="0"/>
              <a:t>, </a:t>
            </a:r>
            <a:r>
              <a:rPr lang="cs-CZ" sz="2000" dirty="0" err="1" smtClean="0"/>
              <a:t>an</a:t>
            </a:r>
            <a:r>
              <a:rPr lang="cs-CZ" sz="2000" dirty="0" smtClean="0"/>
              <a:t> </a:t>
            </a:r>
            <a:r>
              <a:rPr lang="en-US" sz="2000" dirty="0" smtClean="0"/>
              <a:t>intrepid trapper</a:t>
            </a:r>
            <a:r>
              <a:rPr lang="cs-CZ" sz="2000" dirty="0"/>
              <a:t> </a:t>
            </a:r>
            <a:r>
              <a:rPr lang="cs-CZ" sz="2000" dirty="0" smtClean="0"/>
              <a:t>and </a:t>
            </a:r>
            <a:r>
              <a:rPr lang="cs-CZ" sz="2000" b="1" dirty="0" err="1" smtClean="0"/>
              <a:t>mediator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between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colonists</a:t>
            </a:r>
            <a:r>
              <a:rPr lang="cs-CZ" sz="2000" b="1" dirty="0" smtClean="0"/>
              <a:t> and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Native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Americans</a:t>
            </a:r>
            <a:r>
              <a:rPr lang="cs-CZ" sz="2000" dirty="0" smtClean="0"/>
              <a:t>.</a:t>
            </a:r>
          </a:p>
          <a:p>
            <a:r>
              <a:rPr lang="cs-CZ" sz="2000" b="1" dirty="0"/>
              <a:t>Cooper </a:t>
            </a:r>
            <a:r>
              <a:rPr lang="cs-CZ" sz="2000" b="1" dirty="0" err="1"/>
              <a:t>was</a:t>
            </a:r>
            <a:r>
              <a:rPr lang="cs-CZ" sz="2000" b="1" dirty="0"/>
              <a:t> </a:t>
            </a:r>
            <a:r>
              <a:rPr lang="cs-CZ" sz="2000" b="1" dirty="0" err="1" smtClean="0"/>
              <a:t>an</a:t>
            </a:r>
            <a:r>
              <a:rPr lang="cs-CZ" sz="2000" b="1" dirty="0"/>
              <a:t> </a:t>
            </a:r>
            <a:r>
              <a:rPr lang="en-US" sz="2000" b="1" dirty="0" smtClean="0"/>
              <a:t>attentive </a:t>
            </a:r>
            <a:r>
              <a:rPr lang="en-US" sz="2000" b="1" dirty="0"/>
              <a:t>disciple of Walter Scott</a:t>
            </a:r>
            <a:r>
              <a:rPr lang="en-US" sz="2000" dirty="0"/>
              <a:t>, whom he met in Scotland. </a:t>
            </a:r>
            <a:r>
              <a:rPr lang="en-US" sz="2000" b="1" dirty="0"/>
              <a:t>He decided to represent </a:t>
            </a:r>
            <a:r>
              <a:rPr lang="en-US" sz="2000" b="1" dirty="0" smtClean="0"/>
              <a:t>the</a:t>
            </a:r>
            <a:r>
              <a:rPr lang="cs-CZ" sz="2000" b="1" dirty="0" smtClean="0"/>
              <a:t> </a:t>
            </a:r>
            <a:r>
              <a:rPr lang="en-US" sz="2000" b="1" dirty="0" smtClean="0"/>
              <a:t>Indians </a:t>
            </a:r>
            <a:r>
              <a:rPr lang="en-US" sz="2000" b="1" dirty="0"/>
              <a:t>in a similar way to how Scott had depicted the Highlanders in </a:t>
            </a:r>
            <a:r>
              <a:rPr lang="en-US" sz="2000" b="1" i="1" dirty="0"/>
              <a:t>Waverley</a:t>
            </a:r>
            <a:r>
              <a:rPr lang="en-US" sz="2000" i="1" dirty="0"/>
              <a:t> </a:t>
            </a:r>
            <a:r>
              <a:rPr lang="en-US" sz="2000" dirty="0"/>
              <a:t>(1814) </a:t>
            </a:r>
            <a:r>
              <a:rPr lang="en-US" sz="2000" dirty="0" smtClean="0"/>
              <a:t>and</a:t>
            </a:r>
            <a:r>
              <a:rPr lang="cs-CZ" sz="2000" dirty="0" smtClean="0"/>
              <a:t> </a:t>
            </a:r>
            <a:r>
              <a:rPr lang="en-US" sz="2000" dirty="0" smtClean="0"/>
              <a:t>other </a:t>
            </a:r>
            <a:r>
              <a:rPr lang="en-US" sz="2000" dirty="0"/>
              <a:t>Scottish novels. </a:t>
            </a:r>
            <a:endParaRPr lang="cs-CZ" sz="2000" dirty="0" smtClean="0"/>
          </a:p>
          <a:p>
            <a:r>
              <a:rPr lang="en-US" sz="2000" dirty="0" smtClean="0"/>
              <a:t>Like </a:t>
            </a:r>
            <a:r>
              <a:rPr lang="en-US" sz="2000" dirty="0"/>
              <a:t>the Indians, the Celtic inhabitants of the Scottish Highlands </a:t>
            </a:r>
            <a:r>
              <a:rPr lang="en-US" sz="2000" dirty="0" smtClean="0"/>
              <a:t>were</a:t>
            </a:r>
            <a:r>
              <a:rPr lang="cs-CZ" sz="2000" dirty="0" smtClean="0"/>
              <a:t> </a:t>
            </a:r>
            <a:r>
              <a:rPr lang="en-US" sz="2000" b="1" dirty="0" smtClean="0"/>
              <a:t>driven </a:t>
            </a:r>
            <a:r>
              <a:rPr lang="en-US" sz="2000" b="1" dirty="0"/>
              <a:t>out of their native </a:t>
            </a:r>
            <a:r>
              <a:rPr lang="en-US" sz="2000" b="1" dirty="0" smtClean="0"/>
              <a:t>territories</a:t>
            </a:r>
            <a:r>
              <a:rPr lang="en-US" sz="2000" dirty="0" smtClean="0"/>
              <a:t>. </a:t>
            </a:r>
            <a:r>
              <a:rPr lang="en-US" sz="2000" dirty="0"/>
              <a:t>In Scott’s days, the Highlanders </a:t>
            </a:r>
            <a:r>
              <a:rPr lang="en-US" sz="2000" b="1" dirty="0"/>
              <a:t>practically disappeared </a:t>
            </a:r>
            <a:r>
              <a:rPr lang="en-US" sz="2000" b="1" dirty="0" smtClean="0"/>
              <a:t>from</a:t>
            </a:r>
            <a:r>
              <a:rPr lang="cs-CZ" sz="2000" b="1" dirty="0" smtClean="0"/>
              <a:t> </a:t>
            </a:r>
            <a:r>
              <a:rPr lang="en-US" sz="2000" b="1" dirty="0" smtClean="0"/>
              <a:t>their </a:t>
            </a:r>
            <a:r>
              <a:rPr lang="en-US" sz="2000" b="1" dirty="0"/>
              <a:t>native grounds</a:t>
            </a:r>
            <a:r>
              <a:rPr lang="en-US" sz="2000" dirty="0"/>
              <a:t>, having been driven to Scottish and English industrial towns and </a:t>
            </a:r>
            <a:r>
              <a:rPr lang="en-US" sz="2000" dirty="0" smtClean="0"/>
              <a:t>often</a:t>
            </a:r>
            <a:r>
              <a:rPr lang="cs-CZ" sz="2000" dirty="0" smtClean="0"/>
              <a:t> </a:t>
            </a:r>
            <a:r>
              <a:rPr lang="en-US" sz="2000" dirty="0" smtClean="0"/>
              <a:t>forced </a:t>
            </a:r>
            <a:r>
              <a:rPr lang="en-US" sz="2000" dirty="0"/>
              <a:t>to emigrate to America or Australia. </a:t>
            </a:r>
            <a:endParaRPr lang="cs-CZ" sz="2000" dirty="0" smtClean="0"/>
          </a:p>
          <a:p>
            <a:r>
              <a:rPr lang="en-US" sz="2000" dirty="0" smtClean="0"/>
              <a:t>Both </a:t>
            </a:r>
            <a:r>
              <a:rPr lang="en-US" sz="2000" dirty="0"/>
              <a:t>Scott and Cooper understood that </a:t>
            </a:r>
            <a:r>
              <a:rPr lang="en-US" sz="2000" b="1" dirty="0"/>
              <a:t>this was </a:t>
            </a:r>
            <a:r>
              <a:rPr lang="en-US" sz="2000" b="1" dirty="0" smtClean="0"/>
              <a:t>a</a:t>
            </a:r>
            <a:r>
              <a:rPr lang="cs-CZ" sz="2000" b="1" dirty="0" smtClean="0"/>
              <a:t> </a:t>
            </a:r>
            <a:r>
              <a:rPr lang="en-US" sz="2000" b="1" dirty="0" smtClean="0"/>
              <a:t>suitable </a:t>
            </a:r>
            <a:r>
              <a:rPr lang="en-US" sz="2000" b="1" dirty="0"/>
              <a:t>time for the construction of nostalgic images of such natives </a:t>
            </a:r>
            <a:r>
              <a:rPr lang="en-US" sz="2000" dirty="0"/>
              <a:t>who, unlike the </a:t>
            </a:r>
            <a:r>
              <a:rPr lang="en-US" sz="2000" dirty="0" smtClean="0"/>
              <a:t>living</a:t>
            </a:r>
            <a:r>
              <a:rPr lang="cs-CZ" sz="2000" dirty="0" smtClean="0"/>
              <a:t> </a:t>
            </a:r>
            <a:r>
              <a:rPr lang="en-US" sz="2000" dirty="0" smtClean="0"/>
              <a:t>aboriginal </a:t>
            </a:r>
            <a:r>
              <a:rPr lang="en-US" sz="2000" dirty="0"/>
              <a:t>people, would </a:t>
            </a:r>
            <a:r>
              <a:rPr lang="en-US" sz="2000" b="1" dirty="0"/>
              <a:t>add glory to the past</a:t>
            </a:r>
            <a:r>
              <a:rPr lang="en-US" sz="2000" dirty="0"/>
              <a:t>.</a:t>
            </a:r>
            <a:endParaRPr lang="cs-CZ" sz="2000" dirty="0"/>
          </a:p>
        </p:txBody>
      </p:sp>
      <p:pic>
        <p:nvPicPr>
          <p:cNvPr id="1026" name="Picture 2" descr="https://upload.wikimedia.org/wikipedia/commons/5/53/Walter_Scott_Waverley_illustration_%28Pettie-Huth%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63" y="3235321"/>
            <a:ext cx="201074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Obrázek 93" descr="Natty 1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744" y="3235321"/>
            <a:ext cx="1981866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Picture 90" descr="https://upload.wikimedia.org/wikipedia/commons/f/fa/James_Fenimore_Cooper_by_Jarvi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6255" r="7108" b="4340"/>
          <a:stretch/>
        </p:blipFill>
        <p:spPr bwMode="auto">
          <a:xfrm>
            <a:off x="10119846" y="822036"/>
            <a:ext cx="1972638" cy="24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Obrázek 95" descr="https://upload.wikimedia.org/wikipedia/commons/a/a3/Walter_Scott_%281830%2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45" y="822036"/>
            <a:ext cx="2029658" cy="24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TextovéPole 1061"/>
          <p:cNvSpPr txBox="1"/>
          <p:nvPr/>
        </p:nvSpPr>
        <p:spPr>
          <a:xfrm>
            <a:off x="7900827" y="6311105"/>
            <a:ext cx="446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Above</a:t>
            </a:r>
            <a:r>
              <a:rPr lang="cs-CZ" dirty="0" smtClean="0"/>
              <a:t>: Sir Walter </a:t>
            </a:r>
            <a:r>
              <a:rPr lang="cs-CZ" dirty="0" err="1" smtClean="0"/>
              <a:t>Scott</a:t>
            </a:r>
            <a:r>
              <a:rPr lang="cs-CZ" dirty="0" smtClean="0"/>
              <a:t>, J.F. Cooper; </a:t>
            </a:r>
            <a:r>
              <a:rPr lang="cs-CZ" dirty="0" err="1"/>
              <a:t>b</a:t>
            </a:r>
            <a:r>
              <a:rPr lang="cs-CZ" dirty="0" err="1" smtClean="0"/>
              <a:t>elow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Waverley</a:t>
            </a:r>
            <a:r>
              <a:rPr lang="cs-CZ" dirty="0" smtClean="0"/>
              <a:t> in a </a:t>
            </a:r>
            <a:r>
              <a:rPr lang="cs-CZ" dirty="0" err="1" smtClean="0"/>
              <a:t>Highland</a:t>
            </a:r>
            <a:r>
              <a:rPr lang="cs-CZ" dirty="0" smtClean="0"/>
              <a:t> </a:t>
            </a:r>
            <a:r>
              <a:rPr lang="cs-CZ" dirty="0" err="1" smtClean="0"/>
              <a:t>dress</a:t>
            </a:r>
            <a:r>
              <a:rPr lang="cs-CZ" dirty="0" smtClean="0"/>
              <a:t>; </a:t>
            </a:r>
            <a:r>
              <a:rPr lang="cs-CZ" dirty="0" err="1" smtClean="0"/>
              <a:t>Natty</a:t>
            </a:r>
            <a:r>
              <a:rPr lang="cs-CZ" dirty="0" smtClean="0"/>
              <a:t> </a:t>
            </a:r>
            <a:r>
              <a:rPr lang="cs-CZ" dirty="0" err="1" smtClean="0"/>
              <a:t>Bumppo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7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4254"/>
          </a:xfrm>
        </p:spPr>
        <p:txBody>
          <a:bodyPr/>
          <a:lstStyle/>
          <a:p>
            <a:r>
              <a:rPr lang="cs-CZ" sz="3600" dirty="0" err="1" smtClean="0">
                <a:latin typeface="Arial Black" panose="020B0A04020102020204" pitchFamily="34" charset="0"/>
              </a:rPr>
              <a:t>Political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Meaning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of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Historical</a:t>
            </a:r>
            <a:r>
              <a:rPr lang="cs-CZ" sz="3600" dirty="0" smtClean="0">
                <a:latin typeface="Arial Black" panose="020B0A04020102020204" pitchFamily="34" charset="0"/>
              </a:rPr>
              <a:t> Romance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-1" y="674255"/>
            <a:ext cx="9513455" cy="6363854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Richard </a:t>
            </a:r>
            <a:r>
              <a:rPr lang="en-GB" sz="2000" dirty="0" err="1" smtClean="0"/>
              <a:t>Slotkin</a:t>
            </a:r>
            <a:r>
              <a:rPr lang="en-GB" sz="2000" dirty="0" smtClean="0"/>
              <a:t>: “</a:t>
            </a:r>
            <a:r>
              <a:rPr lang="en-GB" sz="2000" b="1" dirty="0" smtClean="0"/>
              <a:t>Both Scott and Cooper had used the genre [of historical romance] to create a literary basis for the nascent nationalism</a:t>
            </a:r>
            <a:r>
              <a:rPr lang="en-GB" sz="2000" dirty="0" smtClean="0"/>
              <a:t> of their middle-class audiences. Their practice was </a:t>
            </a:r>
            <a:r>
              <a:rPr lang="en-GB" sz="2000" b="1" dirty="0" smtClean="0"/>
              <a:t>to recover some crisis period from the nation’s past and show in the resolution a definitive step realizing the destined and glorious present</a:t>
            </a:r>
            <a:r>
              <a:rPr lang="en-GB" sz="2000" dirty="0" smtClean="0"/>
              <a:t>. Typically, political resolution was mirrored in t</a:t>
            </a:r>
            <a:r>
              <a:rPr lang="en-GB" sz="2000" b="1" dirty="0" smtClean="0"/>
              <a:t>he romantic alliance or marriage between hero and heroine representing the different cultures or parties</a:t>
            </a:r>
            <a:r>
              <a:rPr lang="en-GB" sz="2000" dirty="0" smtClean="0"/>
              <a:t>.”</a:t>
            </a:r>
          </a:p>
          <a:p>
            <a:r>
              <a:rPr lang="en-GB" sz="2000" dirty="0" smtClean="0"/>
              <a:t>In Scott‘s and Cooper‘s novels, a</a:t>
            </a:r>
            <a:r>
              <a:rPr lang="en-GB" sz="2000" b="1" dirty="0" smtClean="0"/>
              <a:t> “reflector character“ ensures that the manners and the ways of life of the parties in conflict are depicted without prejudices and unnecessary detachment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In </a:t>
            </a:r>
            <a:r>
              <a:rPr lang="en-GB" sz="2000" b="1" i="1" dirty="0" smtClean="0"/>
              <a:t>The Spy</a:t>
            </a:r>
            <a:r>
              <a:rPr lang="en-GB" sz="2000" b="1" dirty="0" smtClean="0"/>
              <a:t> (1821), Harvey Birch</a:t>
            </a:r>
            <a:r>
              <a:rPr lang="en-GB" sz="2000" dirty="0" smtClean="0"/>
              <a:t> operates, </a:t>
            </a:r>
            <a:r>
              <a:rPr lang="en-GB" sz="2000" b="1" dirty="0" smtClean="0"/>
              <a:t>during the War of Independence</a:t>
            </a:r>
            <a:r>
              <a:rPr lang="en-GB" sz="2000" dirty="0" smtClean="0"/>
              <a:t>, on </a:t>
            </a:r>
            <a:r>
              <a:rPr lang="en-GB" sz="2000" b="1" dirty="0" smtClean="0"/>
              <a:t>the neutral ground between the British and the American Patriots</a:t>
            </a:r>
            <a:r>
              <a:rPr lang="en-GB" sz="2000" dirty="0" smtClean="0"/>
              <a:t> and generously </a:t>
            </a:r>
            <a:r>
              <a:rPr lang="en-GB" sz="2000" b="1" dirty="0" smtClean="0"/>
              <a:t>helps people on both sides</a:t>
            </a:r>
            <a:r>
              <a:rPr lang="en-GB" sz="2000" dirty="0" smtClean="0"/>
              <a:t>, while conveying strategic information to George Washington‘s headquarters. He is </a:t>
            </a:r>
            <a:r>
              <a:rPr lang="en-GB" sz="2000" b="1" dirty="0" smtClean="0"/>
              <a:t>an embodiment of American democratic values</a:t>
            </a:r>
            <a:r>
              <a:rPr lang="en-GB" sz="2000" dirty="0" smtClean="0"/>
              <a:t> and refuses all honours offered by the President.</a:t>
            </a:r>
          </a:p>
          <a:p>
            <a:r>
              <a:rPr lang="en-GB" sz="2000" b="1" i="1" dirty="0" smtClean="0"/>
              <a:t>The Pioneers</a:t>
            </a:r>
            <a:r>
              <a:rPr lang="en-GB" sz="2000" i="1" dirty="0" smtClean="0"/>
              <a:t> </a:t>
            </a:r>
            <a:r>
              <a:rPr lang="en-GB" sz="2000" dirty="0" smtClean="0"/>
              <a:t>(1823), set </a:t>
            </a:r>
            <a:r>
              <a:rPr lang="en-GB" sz="2000" b="1" dirty="0" smtClean="0"/>
              <a:t>in the post-Revolutionary period</a:t>
            </a:r>
            <a:r>
              <a:rPr lang="en-GB" sz="2000" dirty="0" smtClean="0"/>
              <a:t> in Cooperstown, which was founded by his father in upstate New York, explore </a:t>
            </a:r>
            <a:r>
              <a:rPr lang="en-GB" sz="2000" b="1" dirty="0" smtClean="0"/>
              <a:t>the clash between the colonists and the Indians, which refocuses the underlying political theme</a:t>
            </a:r>
            <a:r>
              <a:rPr lang="en-GB" sz="2000" dirty="0" smtClean="0"/>
              <a:t>: </a:t>
            </a:r>
            <a:r>
              <a:rPr lang="en-GB" sz="2000" b="1" dirty="0" smtClean="0"/>
              <a:t>the post-revolutionary conflict between the old Loyalist aristocracy and the new republican upper class</a:t>
            </a:r>
            <a:r>
              <a:rPr lang="en-GB" sz="2000" dirty="0" smtClean="0"/>
              <a:t> who displaced the old landlords. This conflict was also dormant in Cooper’s own family. In the novel, a demented and expropriated Loyalist, </a:t>
            </a:r>
            <a:r>
              <a:rPr lang="en-GB" sz="2000" b="1" dirty="0" smtClean="0"/>
              <a:t>Major Effingham, is hiding in the forest</a:t>
            </a:r>
            <a:r>
              <a:rPr lang="en-GB" sz="2000" dirty="0" smtClean="0"/>
              <a:t>, and </a:t>
            </a:r>
            <a:r>
              <a:rPr lang="en-GB" sz="2000" b="1" dirty="0" smtClean="0"/>
              <a:t>his grandson, Oliver Edwards, is courting the daughter of Judge Marmaduke Temple</a:t>
            </a:r>
            <a:r>
              <a:rPr lang="en-GB" sz="2000" dirty="0" smtClean="0"/>
              <a:t>, a </a:t>
            </a:r>
            <a:r>
              <a:rPr lang="en-GB" sz="2000" b="1" dirty="0" smtClean="0"/>
              <a:t>representative of the new regime</a:t>
            </a:r>
            <a:r>
              <a:rPr lang="en-GB" sz="2000" dirty="0" smtClean="0"/>
              <a:t>. </a:t>
            </a:r>
            <a:r>
              <a:rPr lang="en-GB" sz="2000" b="1" dirty="0" smtClean="0"/>
              <a:t>Natty </a:t>
            </a:r>
            <a:r>
              <a:rPr lang="en-GB" sz="2000" b="1" dirty="0" err="1" smtClean="0"/>
              <a:t>Bumppo</a:t>
            </a:r>
            <a:r>
              <a:rPr lang="en-GB" sz="2000" dirty="0" smtClean="0"/>
              <a:t>, who rescues the Mohican chief </a:t>
            </a:r>
            <a:r>
              <a:rPr lang="en-GB" sz="2000" dirty="0" err="1" smtClean="0"/>
              <a:t>Chingachgook</a:t>
            </a:r>
            <a:r>
              <a:rPr lang="en-GB" sz="2000" dirty="0" smtClean="0"/>
              <a:t> from the forest fire, also </a:t>
            </a:r>
            <a:r>
              <a:rPr lang="en-GB" sz="2000" b="1" dirty="0" smtClean="0"/>
              <a:t>helps to reveal that Oliver is not an Indian</a:t>
            </a:r>
            <a:r>
              <a:rPr lang="en-GB" sz="2000" dirty="0" smtClean="0"/>
              <a:t>, as people think, and thus </a:t>
            </a:r>
            <a:r>
              <a:rPr lang="en-GB" sz="2000" b="1" dirty="0" smtClean="0"/>
              <a:t>makes possible his marriage to Temple‘s daughter</a:t>
            </a:r>
            <a:r>
              <a:rPr lang="en-GB" sz="2000" dirty="0" smtClean="0"/>
              <a:t>, which would otherwise be </a:t>
            </a:r>
            <a:r>
              <a:rPr lang="en-GB" sz="2000" b="1" dirty="0" smtClean="0"/>
              <a:t>impossible because of the fear of racial misalliance</a:t>
            </a:r>
            <a:r>
              <a:rPr lang="en-GB" sz="2000" dirty="0" smtClean="0"/>
              <a:t>.</a:t>
            </a:r>
            <a:endParaRPr lang="en-GB" sz="2000" b="1" dirty="0"/>
          </a:p>
        </p:txBody>
      </p:sp>
      <p:pic>
        <p:nvPicPr>
          <p:cNvPr id="5" name="Zástupný symbol pro obsah 4" descr="https://americanantiquarian.org/JFCooper/files/original/47231904f588dd2678e4ad36efbd92d4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17417" r="17333" b="15687"/>
          <a:stretch/>
        </p:blipFill>
        <p:spPr bwMode="auto">
          <a:xfrm>
            <a:off x="9456203" y="776650"/>
            <a:ext cx="2700000" cy="410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456203" y="4880650"/>
            <a:ext cx="28669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F.O.C. Darley, an illustration</a:t>
            </a:r>
          </a:p>
          <a:p>
            <a:pPr algn="ctr"/>
            <a:r>
              <a:rPr lang="en-GB" dirty="0" smtClean="0"/>
              <a:t>to the 1859 edition of </a:t>
            </a:r>
            <a:r>
              <a:rPr lang="en-GB" i="1" dirty="0" smtClean="0"/>
              <a:t>The</a:t>
            </a:r>
          </a:p>
          <a:p>
            <a:pPr algn="ctr"/>
            <a:r>
              <a:rPr lang="en-GB" i="1" dirty="0" smtClean="0"/>
              <a:t>Pioneers</a:t>
            </a:r>
            <a:r>
              <a:rPr lang="en-GB" dirty="0" smtClean="0"/>
              <a:t>. Judge Marmaduke</a:t>
            </a:r>
          </a:p>
          <a:p>
            <a:pPr algn="ctr"/>
            <a:r>
              <a:rPr lang="en-GB" dirty="0" smtClean="0"/>
              <a:t>Temple, Oliver Edwards, and</a:t>
            </a:r>
          </a:p>
          <a:p>
            <a:pPr algn="ctr"/>
            <a:r>
              <a:rPr lang="en-GB" dirty="0" smtClean="0"/>
              <a:t>Natty </a:t>
            </a:r>
            <a:r>
              <a:rPr lang="en-GB" dirty="0" err="1" smtClean="0"/>
              <a:t>Bumppo</a:t>
            </a:r>
            <a:r>
              <a:rPr lang="en-GB" dirty="0" smtClean="0"/>
              <a:t> (right) over a </a:t>
            </a:r>
          </a:p>
          <a:p>
            <a:pPr algn="ctr"/>
            <a:r>
              <a:rPr lang="cs-CZ" dirty="0"/>
              <a:t>d</a:t>
            </a:r>
            <a:r>
              <a:rPr lang="en-GB" dirty="0" smtClean="0"/>
              <a:t>e</a:t>
            </a:r>
            <a:r>
              <a:rPr lang="cs-CZ" dirty="0" smtClean="0"/>
              <a:t>e</a:t>
            </a:r>
            <a:r>
              <a:rPr lang="en-GB" dirty="0" smtClean="0"/>
              <a:t>r s</a:t>
            </a:r>
            <a:r>
              <a:rPr lang="cs-CZ" dirty="0" smtClean="0"/>
              <a:t>hot</a:t>
            </a:r>
            <a:r>
              <a:rPr lang="en-GB" dirty="0" smtClean="0"/>
              <a:t> out of hunting </a:t>
            </a:r>
          </a:p>
          <a:p>
            <a:pPr algn="ctr"/>
            <a:r>
              <a:rPr lang="cs-CZ" dirty="0"/>
              <a:t>s</a:t>
            </a:r>
            <a:r>
              <a:rPr lang="en-GB" dirty="0" err="1" smtClean="0"/>
              <a:t>eason</a:t>
            </a:r>
            <a:r>
              <a:rPr lang="cs-CZ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0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00363"/>
          </a:xfrm>
        </p:spPr>
        <p:txBody>
          <a:bodyPr/>
          <a:lstStyle/>
          <a:p>
            <a:pPr algn="ctr"/>
            <a:r>
              <a:rPr lang="cs-CZ" sz="3600" i="1" dirty="0" err="1" smtClean="0">
                <a:latin typeface="Arial Black" panose="020B0A04020102020204" pitchFamily="34" charset="0"/>
              </a:rPr>
              <a:t>The</a:t>
            </a:r>
            <a:r>
              <a:rPr lang="cs-CZ" sz="3600" i="1" dirty="0" smtClean="0">
                <a:latin typeface="Arial Black" panose="020B0A04020102020204" pitchFamily="34" charset="0"/>
              </a:rPr>
              <a:t> Last </a:t>
            </a:r>
            <a:r>
              <a:rPr lang="cs-CZ" sz="3600" i="1" dirty="0" err="1" smtClean="0">
                <a:latin typeface="Arial Black" panose="020B0A04020102020204" pitchFamily="34" charset="0"/>
              </a:rPr>
              <a:t>of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the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Mohicans</a:t>
            </a:r>
            <a:r>
              <a:rPr lang="cs-CZ" sz="3600" dirty="0" smtClean="0">
                <a:latin typeface="Arial Black" panose="020B0A04020102020204" pitchFamily="34" charset="0"/>
              </a:rPr>
              <a:t> (1826)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711201"/>
            <a:ext cx="9125979" cy="61467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50" b="1" dirty="0" smtClean="0"/>
              <a:t>The most important novel from The Leatherstocking Series</a:t>
            </a:r>
            <a:r>
              <a:rPr lang="en-GB" sz="1750" dirty="0" smtClean="0"/>
              <a:t> focuses on </a:t>
            </a:r>
            <a:r>
              <a:rPr lang="en-GB" sz="1750" b="1" dirty="0" err="1" smtClean="0"/>
              <a:t>Bumppo‘s</a:t>
            </a:r>
            <a:r>
              <a:rPr lang="en-GB" sz="1750" b="1" dirty="0" smtClean="0"/>
              <a:t> relationship with Native Americans</a:t>
            </a:r>
            <a:r>
              <a:rPr lang="en-GB" sz="1750" dirty="0" smtClean="0"/>
              <a:t> and their role in the first global conflict, </a:t>
            </a:r>
            <a:r>
              <a:rPr lang="en-GB" sz="1750" b="1" dirty="0" smtClean="0"/>
              <a:t>the Seven Years‘ War </a:t>
            </a:r>
            <a:r>
              <a:rPr lang="en-GB" sz="1750" dirty="0" smtClean="0"/>
              <a:t>(Anglo-French War). </a:t>
            </a:r>
            <a:r>
              <a:rPr lang="en-GB" sz="1750" b="1" dirty="0" smtClean="0"/>
              <a:t>Delaware Indians fight on the side of the British, the Iroquois support the French.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50" b="1" dirty="0" smtClean="0"/>
              <a:t>Cora and Alice, daughters of Colonel Munro</a:t>
            </a:r>
            <a:r>
              <a:rPr lang="en-GB" sz="1750" dirty="0" smtClean="0"/>
              <a:t>, the British commander of Fort William Henry, are </a:t>
            </a:r>
            <a:r>
              <a:rPr lang="en-GB" sz="1750" b="1" dirty="0" smtClean="0"/>
              <a:t>on their way </a:t>
            </a:r>
            <a:r>
              <a:rPr lang="en-GB" sz="1750" dirty="0" smtClean="0"/>
              <a:t>through wilderness </a:t>
            </a:r>
            <a:r>
              <a:rPr lang="en-GB" sz="1750" b="1" dirty="0" smtClean="0"/>
              <a:t>to join their father</a:t>
            </a:r>
            <a:r>
              <a:rPr lang="en-GB" sz="1750" dirty="0" smtClean="0"/>
              <a:t>. The protection offered to them is insufficient: </a:t>
            </a:r>
            <a:r>
              <a:rPr lang="en-GB" sz="1750" b="1" dirty="0" smtClean="0"/>
              <a:t>they have to rely on their Indian guide, the treacherous </a:t>
            </a:r>
            <a:r>
              <a:rPr lang="en-GB" sz="1750" b="1" dirty="0" err="1" smtClean="0"/>
              <a:t>Magua</a:t>
            </a:r>
            <a:r>
              <a:rPr lang="en-GB" sz="1750" dirty="0" smtClean="0"/>
              <a:t>, who plans to betray them to the Iroquois in revenge for a cruel treatment he received from their father.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50" dirty="0" smtClean="0"/>
              <a:t>Fortunately,</a:t>
            </a:r>
            <a:r>
              <a:rPr lang="en-GB" sz="1750" b="1" dirty="0" smtClean="0"/>
              <a:t> </a:t>
            </a:r>
            <a:r>
              <a:rPr lang="en-GB" sz="1750" b="1" dirty="0" err="1" smtClean="0"/>
              <a:t>Magua’s</a:t>
            </a:r>
            <a:r>
              <a:rPr lang="en-GB" sz="1750" b="1" dirty="0" smtClean="0"/>
              <a:t> designs are foiled by Natty </a:t>
            </a:r>
            <a:r>
              <a:rPr lang="en-GB" sz="1750" b="1" dirty="0" err="1" smtClean="0"/>
              <a:t>Bumppo</a:t>
            </a:r>
            <a:r>
              <a:rPr lang="en-GB" sz="1750" b="1" dirty="0" smtClean="0"/>
              <a:t>, a scout in the service of the British, and by his two companions - the Mohican chief </a:t>
            </a:r>
            <a:r>
              <a:rPr lang="en-GB" sz="1750" b="1" dirty="0" err="1" smtClean="0"/>
              <a:t>Chingachgook</a:t>
            </a:r>
            <a:r>
              <a:rPr lang="en-GB" sz="1750" b="1" dirty="0" smtClean="0"/>
              <a:t> and his son Uncas.</a:t>
            </a:r>
            <a:r>
              <a:rPr lang="en-GB" sz="1750" dirty="0" smtClean="0"/>
              <a:t> </a:t>
            </a:r>
            <a:r>
              <a:rPr lang="en-GB" sz="1750" dirty="0" err="1" smtClean="0"/>
              <a:t>Magua</a:t>
            </a:r>
            <a:r>
              <a:rPr lang="en-GB" sz="1750" dirty="0" smtClean="0"/>
              <a:t> escapes claiming Cora as his property, and Uncas, the last of the Mohicans, follows him trying to rescue her.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50" b="1" dirty="0" smtClean="0"/>
              <a:t>Uncas’s love for Cora has drawn the sympathy of the entire Delaware tribe</a:t>
            </a:r>
            <a:r>
              <a:rPr lang="en-GB" sz="1750" dirty="0" smtClean="0"/>
              <a:t> </a:t>
            </a:r>
            <a:r>
              <a:rPr lang="en-GB" sz="1750" b="1" dirty="0" smtClean="0"/>
              <a:t>as the fulfilment of the prophecy</a:t>
            </a:r>
            <a:r>
              <a:rPr lang="en-GB" sz="1750" dirty="0" smtClean="0"/>
              <a:t> of old Chief </a:t>
            </a:r>
            <a:r>
              <a:rPr lang="en-GB" sz="1750" dirty="0" err="1" smtClean="0"/>
              <a:t>Tamenund</a:t>
            </a:r>
            <a:r>
              <a:rPr lang="en-GB" sz="1750" dirty="0" smtClean="0"/>
              <a:t> that </a:t>
            </a:r>
            <a:r>
              <a:rPr lang="en-GB" sz="1750" b="1" dirty="0" smtClean="0"/>
              <a:t>Uncas will marry a white woman and save the tribe from extinction</a:t>
            </a:r>
            <a:r>
              <a:rPr lang="en-GB" sz="1750" dirty="0" smtClean="0"/>
              <a:t>. However, </a:t>
            </a:r>
            <a:r>
              <a:rPr lang="en-GB" sz="1750" b="1" dirty="0" smtClean="0"/>
              <a:t>Uncas and Cora are killed by </a:t>
            </a:r>
            <a:r>
              <a:rPr lang="en-GB" sz="1750" b="1" dirty="0" err="1" smtClean="0"/>
              <a:t>Magua</a:t>
            </a:r>
            <a:r>
              <a:rPr lang="cs-CZ" sz="1750" b="1" dirty="0" smtClean="0"/>
              <a:t> and a Huron Indian</a:t>
            </a:r>
            <a:r>
              <a:rPr lang="en-GB" sz="1750" dirty="0" smtClean="0"/>
              <a:t>, an</a:t>
            </a:r>
            <a:r>
              <a:rPr lang="cs-CZ" sz="1750" dirty="0" smtClean="0"/>
              <a:t>d</a:t>
            </a:r>
            <a:r>
              <a:rPr lang="en-GB" sz="1750" dirty="0" smtClean="0"/>
              <a:t> </a:t>
            </a:r>
            <a:r>
              <a:rPr lang="en-GB" sz="1750" dirty="0" smtClean="0"/>
              <a:t>thus </a:t>
            </a:r>
            <a:r>
              <a:rPr lang="en-GB" sz="1750" b="1" dirty="0" smtClean="0"/>
              <a:t>the utopian dream of a cross-marriage as the union of all American </a:t>
            </a:r>
            <a:r>
              <a:rPr lang="en-GB" sz="1750" b="1" dirty="0" smtClean="0"/>
              <a:t>races</a:t>
            </a:r>
            <a:r>
              <a:rPr lang="cs-CZ" sz="1750" b="1" dirty="0" smtClean="0"/>
              <a:t> </a:t>
            </a:r>
            <a:r>
              <a:rPr lang="en-GB" sz="1750" b="1" dirty="0"/>
              <a:t>collapses</a:t>
            </a:r>
            <a:r>
              <a:rPr lang="en-GB" sz="1750" dirty="0" smtClean="0"/>
              <a:t> </a:t>
            </a:r>
            <a:r>
              <a:rPr lang="en-GB" sz="1750" dirty="0" smtClean="0"/>
              <a:t>(Cora has a trace of African American blood</a:t>
            </a:r>
            <a:r>
              <a:rPr lang="en-GB" sz="1750" dirty="0" smtClean="0"/>
              <a:t>). </a:t>
            </a:r>
            <a:endParaRPr lang="en-GB" sz="175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50" b="1" dirty="0" err="1" smtClean="0"/>
              <a:t>Bumppo</a:t>
            </a:r>
            <a:r>
              <a:rPr lang="en-GB" sz="1750" b="1" dirty="0" smtClean="0"/>
              <a:t> remains the only unvanquished hero</a:t>
            </a:r>
            <a:r>
              <a:rPr lang="en-GB" sz="1750" dirty="0" smtClean="0"/>
              <a:t>: not only because of his capabilities, principles and beliefs, but </a:t>
            </a:r>
            <a:r>
              <a:rPr lang="en-GB" sz="1750" b="1" dirty="0" smtClean="0"/>
              <a:t>especially because of</a:t>
            </a:r>
            <a:r>
              <a:rPr lang="en-GB" sz="1750" dirty="0" smtClean="0"/>
              <a:t> </a:t>
            </a:r>
            <a:r>
              <a:rPr lang="en-GB" sz="1750" b="1" dirty="0" smtClean="0"/>
              <a:t>his racial purity: “I am a man without a cross.”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50" dirty="0" smtClean="0"/>
              <a:t>“</a:t>
            </a:r>
            <a:r>
              <a:rPr lang="en-GB" sz="1750" b="1" dirty="0" smtClean="0"/>
              <a:t>Cooper substantially altered and reinvented [John] </a:t>
            </a:r>
            <a:r>
              <a:rPr lang="en-GB" sz="1750" b="1" dirty="0" err="1" smtClean="0"/>
              <a:t>Heckewelder’s</a:t>
            </a:r>
            <a:r>
              <a:rPr lang="en-GB" sz="1750" b="1" dirty="0" smtClean="0"/>
              <a:t> account of Indian </a:t>
            </a:r>
            <a:r>
              <a:rPr lang="en-GB" sz="1750" b="1" dirty="0" err="1" smtClean="0"/>
              <a:t>history</a:t>
            </a:r>
            <a:r>
              <a:rPr lang="en-GB" sz="1750" dirty="0" err="1" smtClean="0"/>
              <a:t>ˮ</a:t>
            </a:r>
            <a:r>
              <a:rPr lang="en-GB" sz="1750" dirty="0" smtClean="0"/>
              <a:t>(Richard </a:t>
            </a:r>
            <a:r>
              <a:rPr lang="en-GB" sz="1750" dirty="0" err="1" smtClean="0"/>
              <a:t>Slotkin</a:t>
            </a:r>
            <a:r>
              <a:rPr lang="en-GB" sz="1750" dirty="0" smtClean="0"/>
              <a:t>). </a:t>
            </a:r>
            <a:r>
              <a:rPr lang="en-GB" sz="1750" dirty="0" err="1" smtClean="0"/>
              <a:t>Heckewelder</a:t>
            </a:r>
            <a:r>
              <a:rPr lang="en-GB" sz="1750" dirty="0" smtClean="0"/>
              <a:t> - a minister of the Moravian Brethren, who published his </a:t>
            </a:r>
            <a:r>
              <a:rPr lang="en-GB" sz="1750" b="1" i="1" dirty="0" smtClean="0"/>
              <a:t>History, Manners and Customs of the Indian Nations</a:t>
            </a:r>
            <a:r>
              <a:rPr lang="en-GB" sz="1750" i="1" dirty="0" smtClean="0"/>
              <a:t> </a:t>
            </a:r>
            <a:r>
              <a:rPr lang="en-GB" sz="1750" dirty="0" smtClean="0"/>
              <a:t>in 1818 - maintained that it was the </a:t>
            </a:r>
            <a:r>
              <a:rPr lang="en-GB" sz="1750" dirty="0" err="1" smtClean="0"/>
              <a:t>Delawares</a:t>
            </a:r>
            <a:r>
              <a:rPr lang="en-GB" sz="1750" dirty="0" smtClean="0"/>
              <a:t>, not the Mohicans, who were the original, “unmixed” race.</a:t>
            </a:r>
            <a:endParaRPr lang="en-GB" sz="175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199418" y="1825625"/>
            <a:ext cx="2900218" cy="435133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Picture 2" descr="http://xroads.virginia.edu/~Hyper/HNS/Indians/murd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80" y="711201"/>
            <a:ext cx="3047093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070334" y="5576798"/>
            <a:ext cx="315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Frontispiece of the first French</a:t>
            </a:r>
          </a:p>
          <a:p>
            <a:pPr algn="ctr"/>
            <a:r>
              <a:rPr lang="cs-CZ" dirty="0" smtClean="0"/>
              <a:t>t</a:t>
            </a:r>
            <a:r>
              <a:rPr lang="en-GB" dirty="0" err="1" smtClean="0"/>
              <a:t>ranslation</a:t>
            </a:r>
            <a:r>
              <a:rPr lang="en-GB" dirty="0" smtClean="0"/>
              <a:t> </a:t>
            </a:r>
            <a:r>
              <a:rPr lang="en-GB" dirty="0"/>
              <a:t>of </a:t>
            </a:r>
            <a:r>
              <a:rPr lang="en-GB" i="1" dirty="0"/>
              <a:t>The Last of the</a:t>
            </a:r>
          </a:p>
          <a:p>
            <a:pPr algn="ctr"/>
            <a:r>
              <a:rPr lang="en-GB" i="1" dirty="0"/>
              <a:t>Mohicans</a:t>
            </a:r>
            <a:r>
              <a:rPr lang="en-GB" dirty="0"/>
              <a:t> (1828). </a:t>
            </a:r>
            <a:r>
              <a:rPr lang="cs-CZ" dirty="0" smtClean="0"/>
              <a:t>A Huron </a:t>
            </a:r>
          </a:p>
          <a:p>
            <a:pPr algn="ctr"/>
            <a:r>
              <a:rPr lang="cs-CZ" dirty="0" smtClean="0"/>
              <a:t>Indian</a:t>
            </a:r>
            <a:r>
              <a:rPr lang="en-GB" dirty="0" smtClean="0"/>
              <a:t> killing</a:t>
            </a:r>
            <a:r>
              <a:rPr lang="cs-CZ" dirty="0" smtClean="0"/>
              <a:t> </a:t>
            </a:r>
            <a:r>
              <a:rPr lang="en-GB" dirty="0" smtClean="0"/>
              <a:t>Cora</a:t>
            </a:r>
            <a:r>
              <a:rPr lang="en-GB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909" y="0"/>
            <a:ext cx="11665527" cy="951346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Cooper’s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Followers</a:t>
            </a:r>
            <a:r>
              <a:rPr lang="cs-CZ" sz="3600" dirty="0" smtClean="0">
                <a:latin typeface="Arial Black" panose="020B0A04020102020204" pitchFamily="34" charset="0"/>
              </a:rPr>
              <a:t>: </a:t>
            </a:r>
            <a:r>
              <a:rPr lang="cs-CZ" sz="3600" dirty="0" err="1" smtClean="0">
                <a:latin typeface="Arial Black" panose="020B0A04020102020204" pitchFamily="34" charset="0"/>
              </a:rPr>
              <a:t>Simms</a:t>
            </a:r>
            <a:r>
              <a:rPr lang="cs-CZ" sz="3600" dirty="0" smtClean="0">
                <a:latin typeface="Arial Black" panose="020B0A04020102020204" pitchFamily="34" charset="0"/>
              </a:rPr>
              <a:t> and </a:t>
            </a:r>
            <a:r>
              <a:rPr lang="cs-CZ" sz="3600" dirty="0" err="1" smtClean="0">
                <a:latin typeface="Arial Black" panose="020B0A04020102020204" pitchFamily="34" charset="0"/>
              </a:rPr>
              <a:t>Longfellow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665018"/>
            <a:ext cx="9384144" cy="6299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 smtClean="0"/>
              <a:t>In Cooper’s time the Indian novel also flourished in </a:t>
            </a:r>
            <a:r>
              <a:rPr lang="en-GB" sz="1600" b="1" dirty="0" smtClean="0"/>
              <a:t>South Carolina</a:t>
            </a:r>
            <a:r>
              <a:rPr lang="en-GB" sz="1600" dirty="0" smtClean="0"/>
              <a:t>, where </a:t>
            </a:r>
            <a:r>
              <a:rPr lang="en-GB" sz="1600" b="1" dirty="0" smtClean="0">
                <a:solidFill>
                  <a:srgbClr val="7030A0"/>
                </a:solidFill>
              </a:rPr>
              <a:t>William Gilmore Simms (1806-1870)</a:t>
            </a:r>
            <a:r>
              <a:rPr lang="en-GB" sz="1600" b="1" dirty="0" smtClean="0"/>
              <a:t> published a series of border romances</a:t>
            </a:r>
            <a:r>
              <a:rPr lang="en-GB" sz="1600" dirty="0" smtClean="0"/>
              <a:t>. One of his most popular books, named </a:t>
            </a:r>
            <a:r>
              <a:rPr lang="en-GB" sz="1600" b="1" i="1" dirty="0" smtClean="0"/>
              <a:t>The </a:t>
            </a:r>
            <a:r>
              <a:rPr lang="en-GB" sz="1600" b="1" i="1" dirty="0" err="1" smtClean="0"/>
              <a:t>Yemassee</a:t>
            </a:r>
            <a:r>
              <a:rPr lang="en-GB" sz="1600" b="1" i="1" dirty="0" smtClean="0"/>
              <a:t> </a:t>
            </a:r>
            <a:r>
              <a:rPr lang="en-GB" sz="1600" dirty="0" smtClean="0"/>
              <a:t>(1835) after the local tribe of the Seminole nation, describes </a:t>
            </a:r>
            <a:r>
              <a:rPr lang="en-GB" sz="1600" b="1" dirty="0" smtClean="0"/>
              <a:t>the tribe’s uprising </a:t>
            </a:r>
            <a:r>
              <a:rPr lang="en-GB" sz="1600" dirty="0" smtClean="0"/>
              <a:t>in 1715</a:t>
            </a:r>
            <a:r>
              <a:rPr lang="en-GB" sz="1600" b="1" dirty="0" smtClean="0"/>
              <a:t>, fomented by Spaniards.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600" b="1" dirty="0" smtClean="0"/>
              <a:t>The novel lacks a “reflector” character similar to Natty </a:t>
            </a:r>
            <a:r>
              <a:rPr lang="en-GB" sz="1600" b="1" dirty="0" err="1" smtClean="0"/>
              <a:t>Bumppo</a:t>
            </a:r>
            <a:r>
              <a:rPr lang="en-GB" sz="1600" b="1" dirty="0" smtClean="0"/>
              <a:t> </a:t>
            </a:r>
            <a:r>
              <a:rPr lang="en-GB" sz="1600" dirty="0" smtClean="0"/>
              <a:t>who would become the mediator between the Indians and the whites. Contrary to Cooper, </a:t>
            </a:r>
            <a:r>
              <a:rPr lang="en-GB" sz="1600" b="1" dirty="0" smtClean="0"/>
              <a:t>the most important part in the story is given to an Indian, </a:t>
            </a:r>
            <a:r>
              <a:rPr lang="en-GB" sz="1600" b="1" dirty="0" err="1" smtClean="0"/>
              <a:t>Occonestoga</a:t>
            </a:r>
            <a:r>
              <a:rPr lang="en-GB" sz="1600" dirty="0" smtClean="0"/>
              <a:t>, who is the</a:t>
            </a:r>
            <a:r>
              <a:rPr lang="en-GB" sz="1600" b="1" dirty="0" smtClean="0"/>
              <a:t> son of the chief of the rebel tribe</a:t>
            </a:r>
            <a:r>
              <a:rPr lang="en-GB" sz="1600" dirty="0" smtClean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600" b="1" dirty="0" err="1" smtClean="0"/>
              <a:t>Occonestoga</a:t>
            </a:r>
            <a:r>
              <a:rPr lang="en-GB" sz="1600" b="1" dirty="0" smtClean="0"/>
              <a:t> is sent by his master Gabriel Harrison to spy on his own tribe</a:t>
            </a:r>
            <a:r>
              <a:rPr lang="en-GB" sz="1600" dirty="0" smtClean="0"/>
              <a:t>. He is discovered and </a:t>
            </a:r>
            <a:r>
              <a:rPr lang="en-GB" sz="1600" b="1" dirty="0" smtClean="0"/>
              <a:t>killed by his mother </a:t>
            </a:r>
            <a:r>
              <a:rPr lang="en-GB" sz="1600" dirty="0" smtClean="0"/>
              <a:t>who thus saves him from the worst of fates, expulsion from the tribe. Only later it becomes evident that </a:t>
            </a:r>
            <a:r>
              <a:rPr lang="en-GB" sz="1600" b="1" dirty="0" smtClean="0"/>
              <a:t>Harrison was the disguised governor of the state</a:t>
            </a:r>
            <a:r>
              <a:rPr lang="en-GB" sz="1600" dirty="0" smtClean="0"/>
              <a:t>. Thus, </a:t>
            </a:r>
            <a:r>
              <a:rPr lang="en-GB" sz="1600" b="1" dirty="0" smtClean="0"/>
              <a:t>the sacrifice of the young Indian helps the whites to regain their power</a:t>
            </a:r>
            <a:r>
              <a:rPr lang="en-GB" sz="16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600" b="1" dirty="0" smtClean="0"/>
              <a:t>The Indians are not figured</a:t>
            </a:r>
            <a:r>
              <a:rPr lang="en-GB" sz="1600" dirty="0" smtClean="0"/>
              <a:t> as noble savages and mythical predecessors of the whites but</a:t>
            </a:r>
            <a:r>
              <a:rPr lang="en-GB" sz="1600" b="1" dirty="0" smtClean="0"/>
              <a:t> as the allies of a hostile power and culture, the Spanish empire and Catholicism.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b="1" dirty="0" smtClean="0">
                <a:solidFill>
                  <a:srgbClr val="7030A0"/>
                </a:solidFill>
              </a:rPr>
              <a:t>Henry Wadsworth Longfellow (1807-1882)</a:t>
            </a:r>
            <a:r>
              <a:rPr lang="en-GB" sz="1600" dirty="0" smtClean="0"/>
              <a:t>, a Harvard professor of modern languages, was inspired by the form of allegedly oral, yet mostly invented, Finnish epic, </a:t>
            </a:r>
            <a:r>
              <a:rPr lang="en-GB" sz="1600" b="1" dirty="0" smtClean="0"/>
              <a:t>the </a:t>
            </a:r>
            <a:r>
              <a:rPr lang="en-GB" sz="1600" b="1" i="1" dirty="0" smtClean="0"/>
              <a:t>Kalevala</a:t>
            </a:r>
            <a:r>
              <a:rPr lang="en-GB" sz="1600" b="1" dirty="0" smtClean="0"/>
              <a:t> </a:t>
            </a:r>
            <a:r>
              <a:rPr lang="en-GB" sz="1600" dirty="0" smtClean="0"/>
              <a:t>(1834), to write </a:t>
            </a:r>
            <a:r>
              <a:rPr lang="en-GB" sz="1600" b="1" i="1" dirty="0" smtClean="0"/>
              <a:t>The Song of Hiawatha</a:t>
            </a:r>
            <a:r>
              <a:rPr lang="en-GB" sz="1600" b="1" dirty="0" smtClean="0"/>
              <a:t> (1855), an epic about a semi-fictional Indian hero</a:t>
            </a:r>
            <a:r>
              <a:rPr lang="en-GB" sz="1600" dirty="0" smtClean="0"/>
              <a:t>. The historical Hiawatha was a Mohawk chief who founded the Iroquois confederacy in the 1570s. Thanks to the translation of J.V. </a:t>
            </a:r>
            <a:r>
              <a:rPr lang="en-GB" sz="1600" dirty="0" err="1" smtClean="0"/>
              <a:t>Sládek</a:t>
            </a:r>
            <a:r>
              <a:rPr lang="en-GB" sz="1600" dirty="0" smtClean="0"/>
              <a:t>, </a:t>
            </a:r>
            <a:r>
              <a:rPr lang="en-GB" sz="1600" b="1" dirty="0" smtClean="0"/>
              <a:t>the poem became popular  in Czech culture</a:t>
            </a:r>
            <a:r>
              <a:rPr lang="en-GB" sz="1600" dirty="0" smtClean="0"/>
              <a:t> (boy scouts between the wars).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600" dirty="0" smtClean="0"/>
              <a:t>The poem</a:t>
            </a:r>
            <a:r>
              <a:rPr lang="en-GB" sz="1600" b="1" dirty="0" smtClean="0"/>
              <a:t> draws from available ethnographic sources </a:t>
            </a:r>
            <a:r>
              <a:rPr lang="en-GB" sz="1600" dirty="0" smtClean="0"/>
              <a:t>(writings of John </a:t>
            </a:r>
            <a:r>
              <a:rPr lang="en-GB" sz="1600" dirty="0" err="1" smtClean="0"/>
              <a:t>Heckewelder</a:t>
            </a:r>
            <a:r>
              <a:rPr lang="en-GB" sz="1600" dirty="0" smtClean="0"/>
              <a:t>, 1743-1823, Henry Schoolcraft, 1793-1864, and the paintings of George Catlin, 1796-1872). </a:t>
            </a:r>
            <a:r>
              <a:rPr lang="en-GB" sz="1600" b="1" dirty="0" smtClean="0"/>
              <a:t>It idealizes Hiawatha</a:t>
            </a:r>
            <a:r>
              <a:rPr lang="en-GB" sz="1600" dirty="0" smtClean="0"/>
              <a:t> not only as a powerful and vigorous hero, gentle lover and generous husband, but also as</a:t>
            </a:r>
            <a:r>
              <a:rPr lang="en-GB" sz="1600" b="1" dirty="0" smtClean="0"/>
              <a:t> an introducer of agriculture and the inventor of the wampum script</a:t>
            </a:r>
            <a:r>
              <a:rPr lang="en-GB" sz="1600" dirty="0" smtClean="0"/>
              <a:t>. Thus, </a:t>
            </a:r>
            <a:r>
              <a:rPr lang="en-GB" sz="1600" b="1" dirty="0" smtClean="0"/>
              <a:t>Hiawatha resembles “cultural heroes” of old myths.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600" dirty="0" smtClean="0"/>
              <a:t>Like Cooper’s heroes, </a:t>
            </a:r>
            <a:r>
              <a:rPr lang="en-GB" sz="1600" b="1" dirty="0" smtClean="0"/>
              <a:t>Hiawatha cedes stage to the Europeans and leaves in a canoe for wilderness after encountering the first Christian missionaries</a:t>
            </a:r>
            <a:r>
              <a:rPr lang="en-GB" sz="1600" dirty="0" smtClean="0"/>
              <a:t>. But in contrast to Cooper, Hiawatha is </a:t>
            </a:r>
            <a:r>
              <a:rPr lang="en-GB" sz="1600" b="1" dirty="0" smtClean="0"/>
              <a:t>not involved in any reconciliation with the whites</a:t>
            </a:r>
            <a:r>
              <a:rPr lang="en-GB" sz="1600" dirty="0" smtClean="0"/>
              <a:t>, as he lives before the British colonization. </a:t>
            </a:r>
            <a:endParaRPr lang="en-GB" sz="1600" b="1" dirty="0"/>
          </a:p>
        </p:txBody>
      </p:sp>
      <p:pic>
        <p:nvPicPr>
          <p:cNvPr id="1028" name="Picture 4" descr="https://upload.wikimedia.org/wikipedia/commons/c/c4/Hiawatha_and_Minnehah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33" y="804862"/>
            <a:ext cx="2805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955438" y="5688324"/>
            <a:ext cx="3369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err="1" smtClean="0"/>
              <a:t>Jacob</a:t>
            </a:r>
            <a:r>
              <a:rPr lang="cs-CZ" sz="1600" dirty="0" smtClean="0"/>
              <a:t> </a:t>
            </a:r>
            <a:r>
              <a:rPr lang="cs-CZ" sz="1600" dirty="0" err="1" smtClean="0"/>
              <a:t>Fjelde</a:t>
            </a:r>
            <a:r>
              <a:rPr lang="cs-CZ" sz="1600" dirty="0" smtClean="0"/>
              <a:t>, </a:t>
            </a:r>
            <a:r>
              <a:rPr lang="cs-CZ" sz="1600" i="1" dirty="0" err="1" smtClean="0"/>
              <a:t>Hiawatha</a:t>
            </a:r>
            <a:r>
              <a:rPr lang="cs-CZ" sz="1600" i="1" dirty="0" smtClean="0"/>
              <a:t> and</a:t>
            </a:r>
            <a:r>
              <a:rPr lang="cs-CZ" sz="1600" dirty="0" smtClean="0"/>
              <a:t> </a:t>
            </a:r>
            <a:r>
              <a:rPr lang="cs-CZ" sz="1600" i="1" dirty="0" err="1" smtClean="0"/>
              <a:t>Minehaha</a:t>
            </a:r>
            <a:endParaRPr lang="cs-CZ" sz="1600" i="1" dirty="0" smtClean="0"/>
          </a:p>
          <a:p>
            <a:pPr algn="ctr"/>
            <a:r>
              <a:rPr lang="cs-CZ" sz="1600" dirty="0" smtClean="0"/>
              <a:t>(1912). </a:t>
            </a:r>
            <a:r>
              <a:rPr lang="cs-CZ" sz="1600" dirty="0" err="1" smtClean="0"/>
              <a:t>Near</a:t>
            </a:r>
            <a:r>
              <a:rPr lang="cs-CZ" sz="1600" dirty="0" smtClean="0"/>
              <a:t> </a:t>
            </a:r>
            <a:r>
              <a:rPr lang="cs-CZ" sz="1600" dirty="0" err="1" smtClean="0"/>
              <a:t>Minehaha</a:t>
            </a:r>
            <a:r>
              <a:rPr lang="cs-CZ" sz="1600" dirty="0" smtClean="0"/>
              <a:t> </a:t>
            </a:r>
            <a:r>
              <a:rPr lang="cs-CZ" sz="1600" dirty="0" err="1" smtClean="0"/>
              <a:t>Falls</a:t>
            </a:r>
            <a:r>
              <a:rPr lang="cs-CZ" sz="1600" dirty="0"/>
              <a:t> </a:t>
            </a:r>
            <a:r>
              <a:rPr lang="cs-CZ" sz="1600" dirty="0" smtClean="0"/>
              <a:t>in </a:t>
            </a:r>
          </a:p>
          <a:p>
            <a:pPr algn="ctr"/>
            <a:r>
              <a:rPr lang="cs-CZ" sz="1600" dirty="0" smtClean="0"/>
              <a:t>Minneapolis, MN.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203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1800</Words>
  <Application>Microsoft Office PowerPoint</Application>
  <PresentationFormat>Širokoúhlá obrazovka</PresentationFormat>
  <Paragraphs>48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Motiv Office</vt:lpstr>
      <vt:lpstr>Inventing the Indians: Ambiguous Policy and Representations: Jefferson and Bryant</vt:lpstr>
      <vt:lpstr>Historical Romance: James Fenimore Cooper </vt:lpstr>
      <vt:lpstr>Political Meaning of Historical Romance</vt:lpstr>
      <vt:lpstr>The Last of the Mohicans (1826)</vt:lpstr>
      <vt:lpstr>Cooper’s Followers: Simms and Longfellow</vt:lpstr>
    </vt:vector>
  </TitlesOfParts>
  <Company>Filozofická fakulta, Univerzita Karlova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</dc:title>
  <dc:creator>Martin Procházka</dc:creator>
  <cp:lastModifiedBy>Procházka, Martin</cp:lastModifiedBy>
  <cp:revision>42</cp:revision>
  <dcterms:created xsi:type="dcterms:W3CDTF">2020-11-13T11:47:08Z</dcterms:created>
  <dcterms:modified xsi:type="dcterms:W3CDTF">2024-11-13T10:15:37Z</dcterms:modified>
</cp:coreProperties>
</file>