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0" r:id="rId4"/>
    <p:sldId id="257" r:id="rId5"/>
    <p:sldId id="264" r:id="rId6"/>
    <p:sldId id="268" r:id="rId7"/>
    <p:sldId id="267" r:id="rId8"/>
    <p:sldId id="270" r:id="rId9"/>
    <p:sldId id="258" r:id="rId10"/>
    <p:sldId id="265" r:id="rId11"/>
    <p:sldId id="266" r:id="rId12"/>
    <p:sldId id="259" r:id="rId1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6" d="100"/>
          <a:sy n="66" d="100"/>
        </p:scale>
        <p:origin x="1330" y="3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07E3D6-7AC6-0541-CADB-8496C22A5DCC}"/>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E7DCCE7F-C994-49AA-3534-D511C5237E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D61CEF72-CE6C-B87A-B081-3DA8F2144DC2}"/>
              </a:ext>
            </a:extLst>
          </p:cNvPr>
          <p:cNvSpPr>
            <a:spLocks noGrp="1"/>
          </p:cNvSpPr>
          <p:nvPr>
            <p:ph type="dt" sz="half" idx="10"/>
          </p:nvPr>
        </p:nvSpPr>
        <p:spPr/>
        <p:txBody>
          <a:bodyPr/>
          <a:lstStyle/>
          <a:p>
            <a:fld id="{3F53A032-5D1B-42DF-8535-4D0313FB815A}" type="datetimeFigureOut">
              <a:rPr lang="cs-CZ" smtClean="0"/>
              <a:t>27.11.2024</a:t>
            </a:fld>
            <a:endParaRPr lang="cs-CZ"/>
          </a:p>
        </p:txBody>
      </p:sp>
      <p:sp>
        <p:nvSpPr>
          <p:cNvPr id="5" name="Zástupný symbol pro zápatí 4">
            <a:extLst>
              <a:ext uri="{FF2B5EF4-FFF2-40B4-BE49-F238E27FC236}">
                <a16:creationId xmlns:a16="http://schemas.microsoft.com/office/drawing/2014/main" id="{A09C3839-7560-EFEE-BBD3-8D8AC6C1928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CD8B00B-74DA-1264-3A29-5D1CFF6FDBF6}"/>
              </a:ext>
            </a:extLst>
          </p:cNvPr>
          <p:cNvSpPr>
            <a:spLocks noGrp="1"/>
          </p:cNvSpPr>
          <p:nvPr>
            <p:ph type="sldNum" sz="quarter" idx="12"/>
          </p:nvPr>
        </p:nvSpPr>
        <p:spPr/>
        <p:txBody>
          <a:bodyPr/>
          <a:lstStyle/>
          <a:p>
            <a:fld id="{662405BE-CF13-42EF-B149-C01A58A9DAF4}" type="slidenum">
              <a:rPr lang="cs-CZ" smtClean="0"/>
              <a:t>‹#›</a:t>
            </a:fld>
            <a:endParaRPr lang="cs-CZ"/>
          </a:p>
        </p:txBody>
      </p:sp>
    </p:spTree>
    <p:extLst>
      <p:ext uri="{BB962C8B-B14F-4D97-AF65-F5344CB8AC3E}">
        <p14:creationId xmlns:p14="http://schemas.microsoft.com/office/powerpoint/2010/main" val="31106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408950-C64E-1C50-82C9-2EEC9FD8824B}"/>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FB3B93C-10AF-63B0-9641-1EEDC1BF65E4}"/>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FF5ED84-5E5A-CCD3-E211-9B994F6B261C}"/>
              </a:ext>
            </a:extLst>
          </p:cNvPr>
          <p:cNvSpPr>
            <a:spLocks noGrp="1"/>
          </p:cNvSpPr>
          <p:nvPr>
            <p:ph type="dt" sz="half" idx="10"/>
          </p:nvPr>
        </p:nvSpPr>
        <p:spPr/>
        <p:txBody>
          <a:bodyPr/>
          <a:lstStyle/>
          <a:p>
            <a:fld id="{3F53A032-5D1B-42DF-8535-4D0313FB815A}" type="datetimeFigureOut">
              <a:rPr lang="cs-CZ" smtClean="0"/>
              <a:t>27.11.2024</a:t>
            </a:fld>
            <a:endParaRPr lang="cs-CZ"/>
          </a:p>
        </p:txBody>
      </p:sp>
      <p:sp>
        <p:nvSpPr>
          <p:cNvPr id="5" name="Zástupný symbol pro zápatí 4">
            <a:extLst>
              <a:ext uri="{FF2B5EF4-FFF2-40B4-BE49-F238E27FC236}">
                <a16:creationId xmlns:a16="http://schemas.microsoft.com/office/drawing/2014/main" id="{B1DD7520-0612-B403-34E2-AD2CE2AE6F5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1A06759-E85E-54FA-9C96-75B83450D382}"/>
              </a:ext>
            </a:extLst>
          </p:cNvPr>
          <p:cNvSpPr>
            <a:spLocks noGrp="1"/>
          </p:cNvSpPr>
          <p:nvPr>
            <p:ph type="sldNum" sz="quarter" idx="12"/>
          </p:nvPr>
        </p:nvSpPr>
        <p:spPr/>
        <p:txBody>
          <a:bodyPr/>
          <a:lstStyle/>
          <a:p>
            <a:fld id="{662405BE-CF13-42EF-B149-C01A58A9DAF4}" type="slidenum">
              <a:rPr lang="cs-CZ" smtClean="0"/>
              <a:t>‹#›</a:t>
            </a:fld>
            <a:endParaRPr lang="cs-CZ"/>
          </a:p>
        </p:txBody>
      </p:sp>
    </p:spTree>
    <p:extLst>
      <p:ext uri="{BB962C8B-B14F-4D97-AF65-F5344CB8AC3E}">
        <p14:creationId xmlns:p14="http://schemas.microsoft.com/office/powerpoint/2010/main" val="21142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46D2759D-6344-0762-6431-AB2C4010D4F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613C8F9-BFCA-E672-8387-C4510339A08B}"/>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2647736-78EE-AD61-5983-730A05ADF34A}"/>
              </a:ext>
            </a:extLst>
          </p:cNvPr>
          <p:cNvSpPr>
            <a:spLocks noGrp="1"/>
          </p:cNvSpPr>
          <p:nvPr>
            <p:ph type="dt" sz="half" idx="10"/>
          </p:nvPr>
        </p:nvSpPr>
        <p:spPr/>
        <p:txBody>
          <a:bodyPr/>
          <a:lstStyle/>
          <a:p>
            <a:fld id="{3F53A032-5D1B-42DF-8535-4D0313FB815A}" type="datetimeFigureOut">
              <a:rPr lang="cs-CZ" smtClean="0"/>
              <a:t>27.11.2024</a:t>
            </a:fld>
            <a:endParaRPr lang="cs-CZ"/>
          </a:p>
        </p:txBody>
      </p:sp>
      <p:sp>
        <p:nvSpPr>
          <p:cNvPr id="5" name="Zástupný symbol pro zápatí 4">
            <a:extLst>
              <a:ext uri="{FF2B5EF4-FFF2-40B4-BE49-F238E27FC236}">
                <a16:creationId xmlns:a16="http://schemas.microsoft.com/office/drawing/2014/main" id="{B6183D26-13BA-23ED-7017-EA0EB9489F0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B25FE83-9B3A-972E-70F9-EC63B19E617F}"/>
              </a:ext>
            </a:extLst>
          </p:cNvPr>
          <p:cNvSpPr>
            <a:spLocks noGrp="1"/>
          </p:cNvSpPr>
          <p:nvPr>
            <p:ph type="sldNum" sz="quarter" idx="12"/>
          </p:nvPr>
        </p:nvSpPr>
        <p:spPr/>
        <p:txBody>
          <a:bodyPr/>
          <a:lstStyle/>
          <a:p>
            <a:fld id="{662405BE-CF13-42EF-B149-C01A58A9DAF4}" type="slidenum">
              <a:rPr lang="cs-CZ" smtClean="0"/>
              <a:t>‹#›</a:t>
            </a:fld>
            <a:endParaRPr lang="cs-CZ"/>
          </a:p>
        </p:txBody>
      </p:sp>
    </p:spTree>
    <p:extLst>
      <p:ext uri="{BB962C8B-B14F-4D97-AF65-F5344CB8AC3E}">
        <p14:creationId xmlns:p14="http://schemas.microsoft.com/office/powerpoint/2010/main" val="3065610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C85A93-5927-4C50-08E8-C8C5AAEB0F0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80C02BF3-DB8E-8838-0F44-C31B6E7F908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D4618E3-AE8B-4EA6-84E8-6F4890813B72}"/>
              </a:ext>
            </a:extLst>
          </p:cNvPr>
          <p:cNvSpPr>
            <a:spLocks noGrp="1"/>
          </p:cNvSpPr>
          <p:nvPr>
            <p:ph type="dt" sz="half" idx="10"/>
          </p:nvPr>
        </p:nvSpPr>
        <p:spPr/>
        <p:txBody>
          <a:bodyPr/>
          <a:lstStyle/>
          <a:p>
            <a:fld id="{3F53A032-5D1B-42DF-8535-4D0313FB815A}" type="datetimeFigureOut">
              <a:rPr lang="cs-CZ" smtClean="0"/>
              <a:t>27.11.2024</a:t>
            </a:fld>
            <a:endParaRPr lang="cs-CZ"/>
          </a:p>
        </p:txBody>
      </p:sp>
      <p:sp>
        <p:nvSpPr>
          <p:cNvPr id="5" name="Zástupný symbol pro zápatí 4">
            <a:extLst>
              <a:ext uri="{FF2B5EF4-FFF2-40B4-BE49-F238E27FC236}">
                <a16:creationId xmlns:a16="http://schemas.microsoft.com/office/drawing/2014/main" id="{0AA92470-6EFF-6520-5B75-7F943426968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F88E6D4-DA61-FCC3-4D7D-129FBADEB213}"/>
              </a:ext>
            </a:extLst>
          </p:cNvPr>
          <p:cNvSpPr>
            <a:spLocks noGrp="1"/>
          </p:cNvSpPr>
          <p:nvPr>
            <p:ph type="sldNum" sz="quarter" idx="12"/>
          </p:nvPr>
        </p:nvSpPr>
        <p:spPr/>
        <p:txBody>
          <a:bodyPr/>
          <a:lstStyle/>
          <a:p>
            <a:fld id="{662405BE-CF13-42EF-B149-C01A58A9DAF4}" type="slidenum">
              <a:rPr lang="cs-CZ" smtClean="0"/>
              <a:t>‹#›</a:t>
            </a:fld>
            <a:endParaRPr lang="cs-CZ"/>
          </a:p>
        </p:txBody>
      </p:sp>
    </p:spTree>
    <p:extLst>
      <p:ext uri="{BB962C8B-B14F-4D97-AF65-F5344CB8AC3E}">
        <p14:creationId xmlns:p14="http://schemas.microsoft.com/office/powerpoint/2010/main" val="343299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880872-62EE-0EEC-FD06-9D7050F954E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B35AA124-170B-E6A5-5E17-3DAB5A175F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AB323BCD-CEB0-C308-4686-816C0745951F}"/>
              </a:ext>
            </a:extLst>
          </p:cNvPr>
          <p:cNvSpPr>
            <a:spLocks noGrp="1"/>
          </p:cNvSpPr>
          <p:nvPr>
            <p:ph type="dt" sz="half" idx="10"/>
          </p:nvPr>
        </p:nvSpPr>
        <p:spPr/>
        <p:txBody>
          <a:bodyPr/>
          <a:lstStyle/>
          <a:p>
            <a:fld id="{3F53A032-5D1B-42DF-8535-4D0313FB815A}" type="datetimeFigureOut">
              <a:rPr lang="cs-CZ" smtClean="0"/>
              <a:t>27.11.2024</a:t>
            </a:fld>
            <a:endParaRPr lang="cs-CZ"/>
          </a:p>
        </p:txBody>
      </p:sp>
      <p:sp>
        <p:nvSpPr>
          <p:cNvPr id="5" name="Zástupný symbol pro zápatí 4">
            <a:extLst>
              <a:ext uri="{FF2B5EF4-FFF2-40B4-BE49-F238E27FC236}">
                <a16:creationId xmlns:a16="http://schemas.microsoft.com/office/drawing/2014/main" id="{491EC928-CDB7-D8AB-408F-DE406F4A87C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78B6D51-A7B8-74A2-EB62-14D131209B29}"/>
              </a:ext>
            </a:extLst>
          </p:cNvPr>
          <p:cNvSpPr>
            <a:spLocks noGrp="1"/>
          </p:cNvSpPr>
          <p:nvPr>
            <p:ph type="sldNum" sz="quarter" idx="12"/>
          </p:nvPr>
        </p:nvSpPr>
        <p:spPr/>
        <p:txBody>
          <a:bodyPr/>
          <a:lstStyle/>
          <a:p>
            <a:fld id="{662405BE-CF13-42EF-B149-C01A58A9DAF4}" type="slidenum">
              <a:rPr lang="cs-CZ" smtClean="0"/>
              <a:t>‹#›</a:t>
            </a:fld>
            <a:endParaRPr lang="cs-CZ"/>
          </a:p>
        </p:txBody>
      </p:sp>
    </p:spTree>
    <p:extLst>
      <p:ext uri="{BB962C8B-B14F-4D97-AF65-F5344CB8AC3E}">
        <p14:creationId xmlns:p14="http://schemas.microsoft.com/office/powerpoint/2010/main" val="348653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BD312C-F0F0-5581-189A-C539B8CF6CD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6E93FC4-B79D-CAF1-749F-E41C58277A66}"/>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41A6EAA4-DE7B-A72C-60E4-D86DE6D52F7C}"/>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2DA7B2FE-D30D-003D-6988-2757057739D7}"/>
              </a:ext>
            </a:extLst>
          </p:cNvPr>
          <p:cNvSpPr>
            <a:spLocks noGrp="1"/>
          </p:cNvSpPr>
          <p:nvPr>
            <p:ph type="dt" sz="half" idx="10"/>
          </p:nvPr>
        </p:nvSpPr>
        <p:spPr/>
        <p:txBody>
          <a:bodyPr/>
          <a:lstStyle/>
          <a:p>
            <a:fld id="{3F53A032-5D1B-42DF-8535-4D0313FB815A}" type="datetimeFigureOut">
              <a:rPr lang="cs-CZ" smtClean="0"/>
              <a:t>27.11.2024</a:t>
            </a:fld>
            <a:endParaRPr lang="cs-CZ"/>
          </a:p>
        </p:txBody>
      </p:sp>
      <p:sp>
        <p:nvSpPr>
          <p:cNvPr id="6" name="Zástupný symbol pro zápatí 5">
            <a:extLst>
              <a:ext uri="{FF2B5EF4-FFF2-40B4-BE49-F238E27FC236}">
                <a16:creationId xmlns:a16="http://schemas.microsoft.com/office/drawing/2014/main" id="{948C4287-C979-C227-359B-FD88E596C79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CE36B4E-5B11-BF01-C04B-3F419BFBBC9C}"/>
              </a:ext>
            </a:extLst>
          </p:cNvPr>
          <p:cNvSpPr>
            <a:spLocks noGrp="1"/>
          </p:cNvSpPr>
          <p:nvPr>
            <p:ph type="sldNum" sz="quarter" idx="12"/>
          </p:nvPr>
        </p:nvSpPr>
        <p:spPr/>
        <p:txBody>
          <a:bodyPr/>
          <a:lstStyle/>
          <a:p>
            <a:fld id="{662405BE-CF13-42EF-B149-C01A58A9DAF4}" type="slidenum">
              <a:rPr lang="cs-CZ" smtClean="0"/>
              <a:t>‹#›</a:t>
            </a:fld>
            <a:endParaRPr lang="cs-CZ"/>
          </a:p>
        </p:txBody>
      </p:sp>
    </p:spTree>
    <p:extLst>
      <p:ext uri="{BB962C8B-B14F-4D97-AF65-F5344CB8AC3E}">
        <p14:creationId xmlns:p14="http://schemas.microsoft.com/office/powerpoint/2010/main" val="165897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041F45-BE66-BF2A-CBDB-2FE855DD19F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075A0505-E48F-5A4C-DC6D-4B39FD1BFC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213BA6DD-A8DD-D8BC-1CDF-2FF21DB3E3A7}"/>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2B289C84-EBC2-90F3-A203-5E42723FB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26ACD0FB-6C23-18A0-0B0B-B9B4E210BD9F}"/>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40F1992-2ED1-350D-5E16-8C7FC08C0174}"/>
              </a:ext>
            </a:extLst>
          </p:cNvPr>
          <p:cNvSpPr>
            <a:spLocks noGrp="1"/>
          </p:cNvSpPr>
          <p:nvPr>
            <p:ph type="dt" sz="half" idx="10"/>
          </p:nvPr>
        </p:nvSpPr>
        <p:spPr/>
        <p:txBody>
          <a:bodyPr/>
          <a:lstStyle/>
          <a:p>
            <a:fld id="{3F53A032-5D1B-42DF-8535-4D0313FB815A}" type="datetimeFigureOut">
              <a:rPr lang="cs-CZ" smtClean="0"/>
              <a:t>27.11.2024</a:t>
            </a:fld>
            <a:endParaRPr lang="cs-CZ"/>
          </a:p>
        </p:txBody>
      </p:sp>
      <p:sp>
        <p:nvSpPr>
          <p:cNvPr id="8" name="Zástupný symbol pro zápatí 7">
            <a:extLst>
              <a:ext uri="{FF2B5EF4-FFF2-40B4-BE49-F238E27FC236}">
                <a16:creationId xmlns:a16="http://schemas.microsoft.com/office/drawing/2014/main" id="{9B44BE10-1017-7FDD-4F81-E7F466A64925}"/>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ADD7048-A78F-8092-8136-B0C3BB39D8F3}"/>
              </a:ext>
            </a:extLst>
          </p:cNvPr>
          <p:cNvSpPr>
            <a:spLocks noGrp="1"/>
          </p:cNvSpPr>
          <p:nvPr>
            <p:ph type="sldNum" sz="quarter" idx="12"/>
          </p:nvPr>
        </p:nvSpPr>
        <p:spPr/>
        <p:txBody>
          <a:bodyPr/>
          <a:lstStyle/>
          <a:p>
            <a:fld id="{662405BE-CF13-42EF-B149-C01A58A9DAF4}" type="slidenum">
              <a:rPr lang="cs-CZ" smtClean="0"/>
              <a:t>‹#›</a:t>
            </a:fld>
            <a:endParaRPr lang="cs-CZ"/>
          </a:p>
        </p:txBody>
      </p:sp>
    </p:spTree>
    <p:extLst>
      <p:ext uri="{BB962C8B-B14F-4D97-AF65-F5344CB8AC3E}">
        <p14:creationId xmlns:p14="http://schemas.microsoft.com/office/powerpoint/2010/main" val="14751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DDC324-4F19-4D6B-060C-6CE96A704EC5}"/>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82839DE5-28D8-CB7A-D431-A1E7DDFDB334}"/>
              </a:ext>
            </a:extLst>
          </p:cNvPr>
          <p:cNvSpPr>
            <a:spLocks noGrp="1"/>
          </p:cNvSpPr>
          <p:nvPr>
            <p:ph type="dt" sz="half" idx="10"/>
          </p:nvPr>
        </p:nvSpPr>
        <p:spPr/>
        <p:txBody>
          <a:bodyPr/>
          <a:lstStyle/>
          <a:p>
            <a:fld id="{3F53A032-5D1B-42DF-8535-4D0313FB815A}" type="datetimeFigureOut">
              <a:rPr lang="cs-CZ" smtClean="0"/>
              <a:t>27.11.2024</a:t>
            </a:fld>
            <a:endParaRPr lang="cs-CZ"/>
          </a:p>
        </p:txBody>
      </p:sp>
      <p:sp>
        <p:nvSpPr>
          <p:cNvPr id="4" name="Zástupný symbol pro zápatí 3">
            <a:extLst>
              <a:ext uri="{FF2B5EF4-FFF2-40B4-BE49-F238E27FC236}">
                <a16:creationId xmlns:a16="http://schemas.microsoft.com/office/drawing/2014/main" id="{EB23E0E4-147A-1927-F5D9-434EE289C642}"/>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CE9C630A-6475-B2DA-45AD-A798B67EF40F}"/>
              </a:ext>
            </a:extLst>
          </p:cNvPr>
          <p:cNvSpPr>
            <a:spLocks noGrp="1"/>
          </p:cNvSpPr>
          <p:nvPr>
            <p:ph type="sldNum" sz="quarter" idx="12"/>
          </p:nvPr>
        </p:nvSpPr>
        <p:spPr/>
        <p:txBody>
          <a:bodyPr/>
          <a:lstStyle/>
          <a:p>
            <a:fld id="{662405BE-CF13-42EF-B149-C01A58A9DAF4}" type="slidenum">
              <a:rPr lang="cs-CZ" smtClean="0"/>
              <a:t>‹#›</a:t>
            </a:fld>
            <a:endParaRPr lang="cs-CZ"/>
          </a:p>
        </p:txBody>
      </p:sp>
    </p:spTree>
    <p:extLst>
      <p:ext uri="{BB962C8B-B14F-4D97-AF65-F5344CB8AC3E}">
        <p14:creationId xmlns:p14="http://schemas.microsoft.com/office/powerpoint/2010/main" val="2028090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733C52A-276D-13FF-8F35-A9B47DF4FFB2}"/>
              </a:ext>
            </a:extLst>
          </p:cNvPr>
          <p:cNvSpPr>
            <a:spLocks noGrp="1"/>
          </p:cNvSpPr>
          <p:nvPr>
            <p:ph type="dt" sz="half" idx="10"/>
          </p:nvPr>
        </p:nvSpPr>
        <p:spPr/>
        <p:txBody>
          <a:bodyPr/>
          <a:lstStyle/>
          <a:p>
            <a:fld id="{3F53A032-5D1B-42DF-8535-4D0313FB815A}" type="datetimeFigureOut">
              <a:rPr lang="cs-CZ" smtClean="0"/>
              <a:t>27.11.2024</a:t>
            </a:fld>
            <a:endParaRPr lang="cs-CZ"/>
          </a:p>
        </p:txBody>
      </p:sp>
      <p:sp>
        <p:nvSpPr>
          <p:cNvPr id="3" name="Zástupný symbol pro zápatí 2">
            <a:extLst>
              <a:ext uri="{FF2B5EF4-FFF2-40B4-BE49-F238E27FC236}">
                <a16:creationId xmlns:a16="http://schemas.microsoft.com/office/drawing/2014/main" id="{2EED49AE-2436-5931-C7A0-98551F52E4D1}"/>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4B10CBEF-CF99-2204-D4AA-D3FA2825AF0E}"/>
              </a:ext>
            </a:extLst>
          </p:cNvPr>
          <p:cNvSpPr>
            <a:spLocks noGrp="1"/>
          </p:cNvSpPr>
          <p:nvPr>
            <p:ph type="sldNum" sz="quarter" idx="12"/>
          </p:nvPr>
        </p:nvSpPr>
        <p:spPr/>
        <p:txBody>
          <a:bodyPr/>
          <a:lstStyle/>
          <a:p>
            <a:fld id="{662405BE-CF13-42EF-B149-C01A58A9DAF4}" type="slidenum">
              <a:rPr lang="cs-CZ" smtClean="0"/>
              <a:t>‹#›</a:t>
            </a:fld>
            <a:endParaRPr lang="cs-CZ"/>
          </a:p>
        </p:txBody>
      </p:sp>
    </p:spTree>
    <p:extLst>
      <p:ext uri="{BB962C8B-B14F-4D97-AF65-F5344CB8AC3E}">
        <p14:creationId xmlns:p14="http://schemas.microsoft.com/office/powerpoint/2010/main" val="3401954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5870E8-649A-12C4-8690-0A7FE8F6FB8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964BADA7-770D-CF4A-B7F2-8692BF66EB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254B79EA-D744-610D-0E3D-08631ACF8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760DA14-DAE5-357C-0342-C8A7042739ED}"/>
              </a:ext>
            </a:extLst>
          </p:cNvPr>
          <p:cNvSpPr>
            <a:spLocks noGrp="1"/>
          </p:cNvSpPr>
          <p:nvPr>
            <p:ph type="dt" sz="half" idx="10"/>
          </p:nvPr>
        </p:nvSpPr>
        <p:spPr/>
        <p:txBody>
          <a:bodyPr/>
          <a:lstStyle/>
          <a:p>
            <a:fld id="{3F53A032-5D1B-42DF-8535-4D0313FB815A}" type="datetimeFigureOut">
              <a:rPr lang="cs-CZ" smtClean="0"/>
              <a:t>27.11.2024</a:t>
            </a:fld>
            <a:endParaRPr lang="cs-CZ"/>
          </a:p>
        </p:txBody>
      </p:sp>
      <p:sp>
        <p:nvSpPr>
          <p:cNvPr id="6" name="Zástupný symbol pro zápatí 5">
            <a:extLst>
              <a:ext uri="{FF2B5EF4-FFF2-40B4-BE49-F238E27FC236}">
                <a16:creationId xmlns:a16="http://schemas.microsoft.com/office/drawing/2014/main" id="{823654F6-5416-7774-6022-9D447C3C13A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91B4AC7-6CC0-D191-CB7F-51F09B148FA6}"/>
              </a:ext>
            </a:extLst>
          </p:cNvPr>
          <p:cNvSpPr>
            <a:spLocks noGrp="1"/>
          </p:cNvSpPr>
          <p:nvPr>
            <p:ph type="sldNum" sz="quarter" idx="12"/>
          </p:nvPr>
        </p:nvSpPr>
        <p:spPr/>
        <p:txBody>
          <a:bodyPr/>
          <a:lstStyle/>
          <a:p>
            <a:fld id="{662405BE-CF13-42EF-B149-C01A58A9DAF4}" type="slidenum">
              <a:rPr lang="cs-CZ" smtClean="0"/>
              <a:t>‹#›</a:t>
            </a:fld>
            <a:endParaRPr lang="cs-CZ"/>
          </a:p>
        </p:txBody>
      </p:sp>
    </p:spTree>
    <p:extLst>
      <p:ext uri="{BB962C8B-B14F-4D97-AF65-F5344CB8AC3E}">
        <p14:creationId xmlns:p14="http://schemas.microsoft.com/office/powerpoint/2010/main" val="414379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00F777-A39A-81E2-231D-1F447EE6B49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7CDAF532-3246-6FA0-C663-4933DD6CF0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F1B84477-7539-E253-656F-C150BC7C84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9F9B6B3-40AE-AAAD-987C-833A6589267C}"/>
              </a:ext>
            </a:extLst>
          </p:cNvPr>
          <p:cNvSpPr>
            <a:spLocks noGrp="1"/>
          </p:cNvSpPr>
          <p:nvPr>
            <p:ph type="dt" sz="half" idx="10"/>
          </p:nvPr>
        </p:nvSpPr>
        <p:spPr/>
        <p:txBody>
          <a:bodyPr/>
          <a:lstStyle/>
          <a:p>
            <a:fld id="{3F53A032-5D1B-42DF-8535-4D0313FB815A}" type="datetimeFigureOut">
              <a:rPr lang="cs-CZ" smtClean="0"/>
              <a:t>27.11.2024</a:t>
            </a:fld>
            <a:endParaRPr lang="cs-CZ"/>
          </a:p>
        </p:txBody>
      </p:sp>
      <p:sp>
        <p:nvSpPr>
          <p:cNvPr id="6" name="Zástupný symbol pro zápatí 5">
            <a:extLst>
              <a:ext uri="{FF2B5EF4-FFF2-40B4-BE49-F238E27FC236}">
                <a16:creationId xmlns:a16="http://schemas.microsoft.com/office/drawing/2014/main" id="{D51262D8-E434-6273-51A7-0BECCA837A5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02E61C6-8A5E-2AE6-765A-D7D797D91EA3}"/>
              </a:ext>
            </a:extLst>
          </p:cNvPr>
          <p:cNvSpPr>
            <a:spLocks noGrp="1"/>
          </p:cNvSpPr>
          <p:nvPr>
            <p:ph type="sldNum" sz="quarter" idx="12"/>
          </p:nvPr>
        </p:nvSpPr>
        <p:spPr/>
        <p:txBody>
          <a:bodyPr/>
          <a:lstStyle/>
          <a:p>
            <a:fld id="{662405BE-CF13-42EF-B149-C01A58A9DAF4}" type="slidenum">
              <a:rPr lang="cs-CZ" smtClean="0"/>
              <a:t>‹#›</a:t>
            </a:fld>
            <a:endParaRPr lang="cs-CZ"/>
          </a:p>
        </p:txBody>
      </p:sp>
    </p:spTree>
    <p:extLst>
      <p:ext uri="{BB962C8B-B14F-4D97-AF65-F5344CB8AC3E}">
        <p14:creationId xmlns:p14="http://schemas.microsoft.com/office/powerpoint/2010/main" val="562691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7755BEC-AC29-11B1-A77C-6C07734CF4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17A3D288-B6AB-AE9D-8397-EBC686789D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ED4DDB0-650A-99B9-EF94-18429ED086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53A032-5D1B-42DF-8535-4D0313FB815A}" type="datetimeFigureOut">
              <a:rPr lang="cs-CZ" smtClean="0"/>
              <a:t>27.11.2024</a:t>
            </a:fld>
            <a:endParaRPr lang="cs-CZ"/>
          </a:p>
        </p:txBody>
      </p:sp>
      <p:sp>
        <p:nvSpPr>
          <p:cNvPr id="5" name="Zástupný symbol pro zápatí 4">
            <a:extLst>
              <a:ext uri="{FF2B5EF4-FFF2-40B4-BE49-F238E27FC236}">
                <a16:creationId xmlns:a16="http://schemas.microsoft.com/office/drawing/2014/main" id="{781C9906-EF6D-3FA1-2AAD-ADBA94E44C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34F835E5-0D04-E742-114B-75C62B8E0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2405BE-CF13-42EF-B149-C01A58A9DAF4}" type="slidenum">
              <a:rPr lang="cs-CZ" smtClean="0"/>
              <a:t>‹#›</a:t>
            </a:fld>
            <a:endParaRPr lang="cs-CZ"/>
          </a:p>
        </p:txBody>
      </p:sp>
    </p:spTree>
    <p:extLst>
      <p:ext uri="{BB962C8B-B14F-4D97-AF65-F5344CB8AC3E}">
        <p14:creationId xmlns:p14="http://schemas.microsoft.com/office/powerpoint/2010/main" val="1318268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tudiezaplikovanelingvistiky.ff.cuni.cz/wp-content/uploads/sites/19/2023/01/Zora_Obstova_-_Ondrej_Tichy_-_Ales_Klegr_86-98.pdf" TargetMode="External"/><Relationship Id="rId2" Type="http://schemas.openxmlformats.org/officeDocument/2006/relationships/hyperlink" Target="https://www.czechency.org/slovnik/TEZAUR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0549372C-0458-4141-B7F6-01A81E2A7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AD3D2DF-B618-FA22-D2F8-282BEF90E3ED}"/>
              </a:ext>
            </a:extLst>
          </p:cNvPr>
          <p:cNvSpPr>
            <a:spLocks noGrp="1"/>
          </p:cNvSpPr>
          <p:nvPr>
            <p:ph type="ctrTitle"/>
          </p:nvPr>
        </p:nvSpPr>
        <p:spPr>
          <a:xfrm>
            <a:off x="633445" y="640082"/>
            <a:ext cx="6556604" cy="3260246"/>
          </a:xfrm>
          <a:noFill/>
        </p:spPr>
        <p:txBody>
          <a:bodyPr>
            <a:normAutofit/>
          </a:bodyPr>
          <a:lstStyle/>
          <a:p>
            <a:r>
              <a:rPr lang="cs-CZ" sz="5200" i="1" dirty="0">
                <a:effectLst/>
                <a:latin typeface="Times New Roman" panose="02020603050405020304" pitchFamily="18" charset="0"/>
                <a:ea typeface="MS Mincho" panose="02020609040205080304" pitchFamily="49" charset="-128"/>
              </a:rPr>
              <a:t>Tezaurus jazyka českého</a:t>
            </a:r>
            <a:endParaRPr lang="cs-CZ" sz="5200" dirty="0"/>
          </a:p>
        </p:txBody>
      </p:sp>
      <p:sp>
        <p:nvSpPr>
          <p:cNvPr id="3" name="Podnadpis 2">
            <a:extLst>
              <a:ext uri="{FF2B5EF4-FFF2-40B4-BE49-F238E27FC236}">
                <a16:creationId xmlns:a16="http://schemas.microsoft.com/office/drawing/2014/main" id="{46F9AA7B-A706-E31F-CD00-EAC11011D14A}"/>
              </a:ext>
            </a:extLst>
          </p:cNvPr>
          <p:cNvSpPr>
            <a:spLocks noGrp="1"/>
          </p:cNvSpPr>
          <p:nvPr>
            <p:ph type="subTitle" idx="1"/>
          </p:nvPr>
        </p:nvSpPr>
        <p:spPr>
          <a:xfrm>
            <a:off x="633445" y="4072043"/>
            <a:ext cx="6556604" cy="2057046"/>
          </a:xfrm>
          <a:noFill/>
        </p:spPr>
        <p:txBody>
          <a:bodyPr>
            <a:normAutofit/>
          </a:bodyPr>
          <a:lstStyle/>
          <a:p>
            <a:r>
              <a:rPr lang="cs-CZ" dirty="0">
                <a:latin typeface="Times New Roman" panose="02020603050405020304" pitchFamily="18" charset="0"/>
                <a:cs typeface="Times New Roman" panose="02020603050405020304" pitchFamily="18" charset="0"/>
              </a:rPr>
              <a:t>Prof. PhDr. Aleš </a:t>
            </a:r>
            <a:r>
              <a:rPr lang="cs-CZ" dirty="0" err="1">
                <a:latin typeface="Times New Roman" panose="02020603050405020304" pitchFamily="18" charset="0"/>
                <a:cs typeface="Times New Roman" panose="02020603050405020304" pitchFamily="18" charset="0"/>
              </a:rPr>
              <a:t>Klégr</a:t>
            </a:r>
            <a:endParaRPr lang="cs-CZ" dirty="0">
              <a:latin typeface="Times New Roman" panose="02020603050405020304" pitchFamily="18" charset="0"/>
              <a:cs typeface="Times New Roman" panose="02020603050405020304" pitchFamily="18" charset="0"/>
            </a:endParaRPr>
          </a:p>
        </p:txBody>
      </p:sp>
      <p:pic>
        <p:nvPicPr>
          <p:cNvPr id="5" name="Obrázek 4" descr="Obsah obrázku text, kniha, fikce, Obal knihy&#10;&#10;Popis byl vytvořen automaticky">
            <a:extLst>
              <a:ext uri="{FF2B5EF4-FFF2-40B4-BE49-F238E27FC236}">
                <a16:creationId xmlns:a16="http://schemas.microsoft.com/office/drawing/2014/main" id="{8E4CCF99-194F-7BA1-DB93-A7C11258ACE8}"/>
              </a:ext>
            </a:extLst>
          </p:cNvPr>
          <p:cNvPicPr>
            <a:picLocks noChangeAspect="1"/>
          </p:cNvPicPr>
          <p:nvPr/>
        </p:nvPicPr>
        <p:blipFill>
          <a:blip r:embed="rId2"/>
          <a:srcRect l="1244" r="554"/>
          <a:stretch/>
        </p:blipFill>
        <p:spPr>
          <a:xfrm>
            <a:off x="7547285" y="557189"/>
            <a:ext cx="4004634" cy="5743609"/>
          </a:xfrm>
          <a:prstGeom prst="rect">
            <a:avLst/>
          </a:prstGeom>
        </p:spPr>
      </p:pic>
    </p:spTree>
    <p:extLst>
      <p:ext uri="{BB962C8B-B14F-4D97-AF65-F5344CB8AC3E}">
        <p14:creationId xmlns:p14="http://schemas.microsoft.com/office/powerpoint/2010/main" val="4143252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B93AD6-593C-B90A-EEBD-D03BF01763BD}"/>
              </a:ext>
            </a:extLst>
          </p:cNvPr>
          <p:cNvSpPr>
            <a:spLocks noGrp="1"/>
          </p:cNvSpPr>
          <p:nvPr>
            <p:ph type="title"/>
          </p:nvPr>
        </p:nvSpPr>
        <p:spPr/>
        <p:txBody>
          <a:bodyPr/>
          <a:lstStyle/>
          <a:p>
            <a:r>
              <a:rPr lang="fr-FR" dirty="0" err="1">
                <a:latin typeface="Times New Roman" panose="02020603050405020304" pitchFamily="18" charset="0"/>
                <a:cs typeface="Times New Roman" panose="02020603050405020304" pitchFamily="18" charset="0"/>
              </a:rPr>
              <a:t>Příklad</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heslo</a:t>
            </a:r>
            <a:r>
              <a:rPr lang="fr-FR"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rodina</a:t>
            </a:r>
            <a:r>
              <a:rPr lang="fr-FR" dirty="0">
                <a:latin typeface="Times New Roman" panose="02020603050405020304" pitchFamily="18" charset="0"/>
                <a:cs typeface="Times New Roman" panose="02020603050405020304" pitchFamily="18" charset="0"/>
              </a:rPr>
              <a:t> </a:t>
            </a:r>
            <a:endParaRPr lang="cs-CZ" dirty="0">
              <a:latin typeface="Times New Roman" panose="02020603050405020304" pitchFamily="18" charset="0"/>
              <a:cs typeface="Times New Roman" panose="02020603050405020304" pitchFamily="18" charset="0"/>
            </a:endParaRPr>
          </a:p>
        </p:txBody>
      </p:sp>
      <p:pic>
        <p:nvPicPr>
          <p:cNvPr id="6" name="Zástupný obsah 5" descr="Obsah obrázku text, kniha, papír, Publikace&#10;&#10;Popis byl vytvořen automaticky">
            <a:extLst>
              <a:ext uri="{FF2B5EF4-FFF2-40B4-BE49-F238E27FC236}">
                <a16:creationId xmlns:a16="http://schemas.microsoft.com/office/drawing/2014/main" id="{D77E23A9-89B5-4030-1D29-CCDAA40FF0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7218" y="362166"/>
            <a:ext cx="4652043" cy="6202725"/>
          </a:xfrm>
        </p:spPr>
      </p:pic>
      <p:pic>
        <p:nvPicPr>
          <p:cNvPr id="5" name="Obrázek 4">
            <a:extLst>
              <a:ext uri="{FF2B5EF4-FFF2-40B4-BE49-F238E27FC236}">
                <a16:creationId xmlns:a16="http://schemas.microsoft.com/office/drawing/2014/main" id="{B130B5C6-0419-652F-983A-000408E729A4}"/>
              </a:ext>
            </a:extLst>
          </p:cNvPr>
          <p:cNvPicPr>
            <a:picLocks noChangeAspect="1"/>
          </p:cNvPicPr>
          <p:nvPr/>
        </p:nvPicPr>
        <p:blipFill>
          <a:blip r:embed="rId3"/>
          <a:stretch>
            <a:fillRect/>
          </a:stretch>
        </p:blipFill>
        <p:spPr>
          <a:xfrm>
            <a:off x="1323374" y="1752746"/>
            <a:ext cx="3727499" cy="2375043"/>
          </a:xfrm>
          <a:prstGeom prst="rect">
            <a:avLst/>
          </a:prstGeom>
        </p:spPr>
      </p:pic>
    </p:spTree>
    <p:extLst>
      <p:ext uri="{BB962C8B-B14F-4D97-AF65-F5344CB8AC3E}">
        <p14:creationId xmlns:p14="http://schemas.microsoft.com/office/powerpoint/2010/main" val="2353055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5333F-F2A2-0391-2336-41DA787A546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E06AABD-01C8-6BAC-F94C-033085012105}"/>
              </a:ext>
            </a:extLst>
          </p:cNvPr>
          <p:cNvSpPr>
            <a:spLocks noGrp="1"/>
          </p:cNvSpPr>
          <p:nvPr>
            <p:ph type="title"/>
          </p:nvPr>
        </p:nvSpPr>
        <p:spPr>
          <a:xfrm>
            <a:off x="167148" y="119320"/>
            <a:ext cx="6644148" cy="598436"/>
          </a:xfrm>
        </p:spPr>
        <p:txBody>
          <a:bodyPr>
            <a:normAutofit fontScale="90000"/>
          </a:bodyPr>
          <a:lstStyle/>
          <a:p>
            <a:r>
              <a:rPr lang="fr-FR" dirty="0" err="1">
                <a:latin typeface="Times New Roman" panose="02020603050405020304" pitchFamily="18" charset="0"/>
                <a:cs typeface="Times New Roman" panose="02020603050405020304" pitchFamily="18" charset="0"/>
              </a:rPr>
              <a:t>Příklad</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heslo</a:t>
            </a:r>
            <a:r>
              <a:rPr lang="fr-FR"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rodina</a:t>
            </a:r>
            <a:r>
              <a:rPr lang="fr-FR" dirty="0">
                <a:latin typeface="Times New Roman" panose="02020603050405020304" pitchFamily="18" charset="0"/>
                <a:cs typeface="Times New Roman" panose="02020603050405020304" pitchFamily="18" charset="0"/>
              </a:rPr>
              <a:t> </a:t>
            </a:r>
            <a:endParaRPr lang="cs-CZ" dirty="0">
              <a:latin typeface="Times New Roman" panose="02020603050405020304" pitchFamily="18" charset="0"/>
              <a:cs typeface="Times New Roman" panose="02020603050405020304" pitchFamily="18" charset="0"/>
            </a:endParaRPr>
          </a:p>
        </p:txBody>
      </p:sp>
      <p:pic>
        <p:nvPicPr>
          <p:cNvPr id="5" name="Obrázek 4">
            <a:extLst>
              <a:ext uri="{FF2B5EF4-FFF2-40B4-BE49-F238E27FC236}">
                <a16:creationId xmlns:a16="http://schemas.microsoft.com/office/drawing/2014/main" id="{8B41E461-A5F0-AD9E-3CDB-006D1150143E}"/>
              </a:ext>
            </a:extLst>
          </p:cNvPr>
          <p:cNvPicPr>
            <a:picLocks noChangeAspect="1"/>
          </p:cNvPicPr>
          <p:nvPr/>
        </p:nvPicPr>
        <p:blipFill>
          <a:blip r:embed="rId2"/>
          <a:srcRect r="18797"/>
          <a:stretch/>
        </p:blipFill>
        <p:spPr>
          <a:xfrm>
            <a:off x="167147" y="1206192"/>
            <a:ext cx="1061885" cy="833219"/>
          </a:xfrm>
          <a:prstGeom prst="rect">
            <a:avLst/>
          </a:prstGeom>
        </p:spPr>
      </p:pic>
      <p:sp>
        <p:nvSpPr>
          <p:cNvPr id="4" name="Zástupný obsah 3">
            <a:extLst>
              <a:ext uri="{FF2B5EF4-FFF2-40B4-BE49-F238E27FC236}">
                <a16:creationId xmlns:a16="http://schemas.microsoft.com/office/drawing/2014/main" id="{65FE57DA-E416-223A-6A9D-7907479BF7D4}"/>
              </a:ext>
            </a:extLst>
          </p:cNvPr>
          <p:cNvSpPr>
            <a:spLocks noGrp="1"/>
          </p:cNvSpPr>
          <p:nvPr>
            <p:ph idx="1"/>
          </p:nvPr>
        </p:nvSpPr>
        <p:spPr>
          <a:xfrm>
            <a:off x="1229033" y="717756"/>
            <a:ext cx="10550012" cy="5850192"/>
          </a:xfrm>
        </p:spPr>
        <p:txBody>
          <a:bodyPr>
            <a:noAutofit/>
          </a:bodyPr>
          <a:lstStyle/>
          <a:p>
            <a:r>
              <a:rPr lang="cs-CZ" sz="1400" dirty="0">
                <a:latin typeface="Times New Roman" panose="02020603050405020304" pitchFamily="18" charset="0"/>
                <a:cs typeface="Times New Roman" panose="02020603050405020304" pitchFamily="18" charset="0"/>
              </a:rPr>
              <a:t>155 Potomek</a:t>
            </a:r>
            <a:endParaRPr lang="fr-FR" sz="1400" dirty="0">
              <a:latin typeface="Times New Roman" panose="02020603050405020304" pitchFamily="18" charset="0"/>
              <a:cs typeface="Times New Roman" panose="02020603050405020304" pitchFamily="18" charset="0"/>
            </a:endParaRPr>
          </a:p>
          <a:p>
            <a:pPr algn="just"/>
            <a:r>
              <a:rPr lang="cs-CZ" sz="1400" b="1" dirty="0">
                <a:latin typeface="Times New Roman" panose="02020603050405020304" pitchFamily="18" charset="0"/>
                <a:cs typeface="Times New Roman" panose="02020603050405020304" pitchFamily="18" charset="0"/>
              </a:rPr>
              <a:t>sb.</a:t>
            </a:r>
            <a:r>
              <a:rPr lang="cs-CZ" sz="1400" dirty="0">
                <a:latin typeface="Times New Roman" panose="02020603050405020304" pitchFamily="18" charset="0"/>
                <a:cs typeface="Times New Roman" panose="02020603050405020304" pitchFamily="18" charset="0"/>
              </a:rPr>
              <a:t> </a:t>
            </a:r>
            <a:r>
              <a:rPr lang="cs-CZ" sz="1400" i="1" dirty="0">
                <a:latin typeface="Times New Roman" panose="02020603050405020304" pitchFamily="18" charset="0"/>
                <a:cs typeface="Times New Roman" panose="02020603050405020304" pitchFamily="18" charset="0"/>
              </a:rPr>
              <a:t>potomek</a:t>
            </a:r>
            <a:r>
              <a:rPr lang="cs-CZ" sz="1400" dirty="0">
                <a:latin typeface="Times New Roman" panose="02020603050405020304" pitchFamily="18" charset="0"/>
                <a:cs typeface="Times New Roman" panose="02020603050405020304" pitchFamily="18" charset="0"/>
              </a:rPr>
              <a:t>, descendent, přímý potomek, potomek rodu, potomek po meči, potomek po přeslici, dítě, plod lásky. vlastní dítě, vlastní krev, krev mé krve, </a:t>
            </a:r>
            <a:r>
              <a:rPr lang="cs-CZ" sz="1400" dirty="0" err="1">
                <a:latin typeface="Times New Roman" panose="02020603050405020304" pitchFamily="18" charset="0"/>
                <a:cs typeface="Times New Roman" panose="02020603050405020304" pitchFamily="18" charset="0"/>
              </a:rPr>
              <a:t>rozenec</a:t>
            </a:r>
            <a:r>
              <a:rPr lang="cs-CZ" sz="1400" dirty="0">
                <a:latin typeface="Times New Roman" panose="02020603050405020304" pitchFamily="18" charset="0"/>
                <a:cs typeface="Times New Roman" panose="02020603050405020304" pitchFamily="18" charset="0"/>
              </a:rPr>
              <a:t>, zrozenec. zplozenec, dcera, syn, jedináček, prvorozený syn, druhorozený syn, prvorozenec, druhorozenec, ratolest, výhonek rodu, poslední haluze rodu, odnož rodu, aplégr. adoptivní dítě, schovanec, chovanec, dítě ze zkumavky. nedonošenec, mrtvě narozené dítě, mrtvorozené dítě. pohrobek, sirotek, sirota, prapotomek, pravnuk, pravnouček, pravnučka, prapravnuk, prapravnučka</a:t>
            </a:r>
            <a:r>
              <a:rPr lang="fr-FR" sz="1400" dirty="0">
                <a:latin typeface="Times New Roman" panose="02020603050405020304" pitchFamily="18" charset="0"/>
                <a:cs typeface="Times New Roman" panose="02020603050405020304" pitchFamily="18" charset="0"/>
              </a:rPr>
              <a:t>;</a:t>
            </a:r>
          </a:p>
          <a:p>
            <a:pPr algn="just"/>
            <a:r>
              <a:rPr lang="cs-CZ" sz="1400" i="1" dirty="0">
                <a:latin typeface="Times New Roman" panose="02020603050405020304" pitchFamily="18" charset="0"/>
                <a:cs typeface="Times New Roman" panose="02020603050405020304" pitchFamily="18" charset="0"/>
              </a:rPr>
              <a:t>mládě</a:t>
            </a:r>
            <a:r>
              <a:rPr lang="cs-CZ" sz="1400" dirty="0">
                <a:latin typeface="Times New Roman" panose="02020603050405020304" pitchFamily="18" charset="0"/>
                <a:cs typeface="Times New Roman" panose="02020603050405020304" pitchFamily="18" charset="0"/>
              </a:rPr>
              <a:t>, mláďata, mladé, drobotina, drobota, vrh, potěr, násada, snůška</a:t>
            </a:r>
            <a:r>
              <a:rPr lang="fr-FR" sz="1400" dirty="0">
                <a:latin typeface="Times New Roman" panose="02020603050405020304" pitchFamily="18" charset="0"/>
                <a:cs typeface="Times New Roman" panose="02020603050405020304" pitchFamily="18" charset="0"/>
              </a:rPr>
              <a:t>;</a:t>
            </a:r>
          </a:p>
          <a:p>
            <a:pPr algn="just"/>
            <a:r>
              <a:rPr lang="cs-CZ" sz="1400" i="1" dirty="0">
                <a:latin typeface="Times New Roman" panose="02020603050405020304" pitchFamily="18" charset="0"/>
                <a:cs typeface="Times New Roman" panose="02020603050405020304" pitchFamily="18" charset="0"/>
              </a:rPr>
              <a:t>potomstvo</a:t>
            </a:r>
            <a:r>
              <a:rPr lang="cs-CZ" sz="1400" dirty="0">
                <a:latin typeface="Times New Roman" panose="02020603050405020304" pitchFamily="18" charset="0"/>
                <a:cs typeface="Times New Roman" panose="02020603050405020304" pitchFamily="18" charset="0"/>
              </a:rPr>
              <a:t>, potomci, </a:t>
            </a:r>
            <a:r>
              <a:rPr lang="cs-CZ" sz="1400" dirty="0" err="1">
                <a:latin typeface="Times New Roman" panose="02020603050405020304" pitchFamily="18" charset="0"/>
                <a:cs typeface="Times New Roman" panose="02020603050405020304" pitchFamily="18" charset="0"/>
              </a:rPr>
              <a:t>progenitura</a:t>
            </a:r>
            <a:r>
              <a:rPr lang="cs-CZ" sz="1400" dirty="0">
                <a:latin typeface="Times New Roman" panose="02020603050405020304" pitchFamily="18" charset="0"/>
                <a:cs typeface="Times New Roman" panose="02020603050405020304" pitchFamily="18" charset="0"/>
              </a:rPr>
              <a:t>, mužské potomstvo, pokolení, semeno, símě, sémě, generace, první generace, druhá generace, rodičovská generace, parentální generace, dceřiná generace, filiální generace, descendence, homozygotní potomstvo, heterozygotní potomstvo;</a:t>
            </a:r>
            <a:endParaRPr lang="fr-FR" sz="1400" dirty="0">
              <a:latin typeface="Times New Roman" panose="02020603050405020304" pitchFamily="18" charset="0"/>
              <a:cs typeface="Times New Roman" panose="02020603050405020304" pitchFamily="18" charset="0"/>
            </a:endParaRPr>
          </a:p>
          <a:p>
            <a:pPr algn="just"/>
            <a:r>
              <a:rPr lang="cs-CZ" sz="1400" i="1" dirty="0">
                <a:latin typeface="Times New Roman" panose="02020603050405020304" pitchFamily="18" charset="0"/>
                <a:cs typeface="Times New Roman" panose="02020603050405020304" pitchFamily="18" charset="0"/>
              </a:rPr>
              <a:t>dědic</a:t>
            </a:r>
            <a:r>
              <a:rPr lang="cs-CZ" sz="1400" dirty="0">
                <a:latin typeface="Times New Roman" panose="02020603050405020304" pitchFamily="18" charset="0"/>
                <a:cs typeface="Times New Roman" panose="02020603050405020304" pitchFamily="18" charset="0"/>
              </a:rPr>
              <a:t>, dědička, nástupce, nástupník, následník, sukcesor, pokračovatel rodu, budoucí pokolení, výhonek, odnož, větev, dítě z manželského svazku, dítě z manželského lože, dítě z prvního lože, </a:t>
            </a:r>
            <a:r>
              <a:rPr lang="cs-CZ" sz="1400" dirty="0" err="1">
                <a:latin typeface="Times New Roman" panose="02020603050405020304" pitchFamily="18" charset="0"/>
                <a:cs typeface="Times New Roman" panose="02020603050405020304" pitchFamily="18" charset="0"/>
              </a:rPr>
              <a:t>prvorozenství,druhorozenství</a:t>
            </a:r>
            <a:r>
              <a:rPr lang="cs-CZ" sz="1400" dirty="0">
                <a:latin typeface="Times New Roman" panose="02020603050405020304" pitchFamily="18" charset="0"/>
                <a:cs typeface="Times New Roman" panose="02020603050405020304" pitchFamily="18" charset="0"/>
              </a:rPr>
              <a:t>, nástupnictví, </a:t>
            </a:r>
            <a:r>
              <a:rPr lang="cs-CZ" sz="1400" dirty="0" err="1">
                <a:latin typeface="Times New Roman" panose="02020603050405020304" pitchFamily="18" charset="0"/>
                <a:cs typeface="Times New Roman" panose="02020603050405020304" pitchFamily="18" charset="0"/>
              </a:rPr>
              <a:t>následnictví,následovnictví</a:t>
            </a:r>
            <a:r>
              <a:rPr lang="cs-CZ" sz="1400" dirty="0">
                <a:latin typeface="Times New Roman" panose="02020603050405020304" pitchFamily="18" charset="0"/>
                <a:cs typeface="Times New Roman" panose="02020603050405020304" pitchFamily="18" charset="0"/>
              </a:rPr>
              <a:t>, primogenitura;</a:t>
            </a:r>
            <a:endParaRPr lang="fr-FR" sz="1400" dirty="0">
              <a:latin typeface="Times New Roman" panose="02020603050405020304" pitchFamily="18" charset="0"/>
              <a:cs typeface="Times New Roman" panose="02020603050405020304" pitchFamily="18" charset="0"/>
            </a:endParaRPr>
          </a:p>
          <a:p>
            <a:pPr algn="just"/>
            <a:r>
              <a:rPr lang="fr-FR" sz="1400" i="1" dirty="0" err="1">
                <a:latin typeface="Times New Roman" panose="02020603050405020304" pitchFamily="18" charset="0"/>
                <a:cs typeface="Times New Roman" panose="02020603050405020304" pitchFamily="18" charset="0"/>
              </a:rPr>
              <a:t>nástupce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pokračovatel</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dědic</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následovník</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následovatel</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přívrženec</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stoupenec</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odchovanec</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nositel</a:t>
            </a:r>
            <a:r>
              <a:rPr lang="fr-FR" sz="1400" dirty="0">
                <a:latin typeface="Times New Roman" panose="02020603050405020304" pitchFamily="18" charset="0"/>
                <a:cs typeface="Times New Roman" panose="02020603050405020304" pitchFamily="18" charset="0"/>
              </a:rPr>
              <a:t>;</a:t>
            </a:r>
          </a:p>
          <a:p>
            <a:pPr algn="just"/>
            <a:r>
              <a:rPr lang="fr-FR" sz="1400" i="1" dirty="0" err="1">
                <a:solidFill>
                  <a:srgbClr val="FF0000"/>
                </a:solidFill>
                <a:latin typeface="Times New Roman" panose="02020603050405020304" pitchFamily="18" charset="0"/>
                <a:cs typeface="Times New Roman" panose="02020603050405020304" pitchFamily="18" charset="0"/>
              </a:rPr>
              <a:t>manželský</a:t>
            </a:r>
            <a:r>
              <a:rPr lang="fr-FR" sz="1400" i="1" dirty="0">
                <a:solidFill>
                  <a:srgbClr val="FF0000"/>
                </a:solidFill>
                <a:latin typeface="Times New Roman" panose="02020603050405020304" pitchFamily="18" charset="0"/>
                <a:cs typeface="Times New Roman" panose="02020603050405020304" pitchFamily="18" charset="0"/>
              </a:rPr>
              <a:t> </a:t>
            </a:r>
            <a:r>
              <a:rPr lang="fr-FR" sz="1400" i="1" dirty="0" err="1">
                <a:solidFill>
                  <a:srgbClr val="FF0000"/>
                </a:solidFill>
                <a:latin typeface="Times New Roman" panose="02020603050405020304" pitchFamily="18" charset="0"/>
                <a:cs typeface="Times New Roman" panose="02020603050405020304" pitchFamily="18" charset="0"/>
              </a:rPr>
              <a:t>původ</a:t>
            </a:r>
            <a:r>
              <a:rPr lang="fr-FR" sz="1400" dirty="0">
                <a:solidFill>
                  <a:srgbClr val="FF0000"/>
                </a:solidFill>
                <a:latin typeface="Times New Roman" panose="02020603050405020304" pitchFamily="18" charset="0"/>
                <a:cs typeface="Times New Roman" panose="02020603050405020304" pitchFamily="18" charset="0"/>
              </a:rPr>
              <a:t>,</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původ</a:t>
            </a:r>
            <a:r>
              <a:rPr lang="fr-FR" sz="1400" dirty="0">
                <a:latin typeface="Times New Roman" panose="02020603050405020304" pitchFamily="18" charset="0"/>
                <a:cs typeface="Times New Roman" panose="02020603050405020304" pitchFamily="18" charset="0"/>
              </a:rPr>
              <a:t> po </a:t>
            </a:r>
            <a:r>
              <a:rPr lang="fr-FR" sz="1400" dirty="0" err="1">
                <a:latin typeface="Times New Roman" panose="02020603050405020304" pitchFamily="18" charset="0"/>
                <a:cs typeface="Times New Roman" panose="02020603050405020304" pitchFamily="18" charset="0"/>
              </a:rPr>
              <a:t>přeslici</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původ</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pomeči</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přímá</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linie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rodová</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linie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ženská</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rodová</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linie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mateřská</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linie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matrilinearita</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mužská</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rodová</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linie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otcovská</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linie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patrilinearita</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descendentní</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linie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rodokmen</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rodopis</a:t>
            </a:r>
            <a:r>
              <a:rPr lang="fr-FR" sz="1400" dirty="0">
                <a:latin typeface="Times New Roman" panose="02020603050405020304" pitchFamily="18" charset="0"/>
                <a:cs typeface="Times New Roman" panose="02020603050405020304" pitchFamily="18" charset="0"/>
              </a:rPr>
              <a:t>, </a:t>
            </a:r>
            <a:r>
              <a:rPr lang="fr-FR" sz="1400" dirty="0" err="1">
                <a:solidFill>
                  <a:srgbClr val="FF0000"/>
                </a:solidFill>
                <a:latin typeface="Times New Roman" panose="02020603050405020304" pitchFamily="18" charset="0"/>
                <a:cs typeface="Times New Roman" panose="02020603050405020304" pitchFamily="18" charset="0"/>
              </a:rPr>
              <a:t>rodina</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rod</a:t>
            </a:r>
            <a:r>
              <a:rPr lang="fr-FR" sz="1400" dirty="0">
                <a:latin typeface="Times New Roman" panose="02020603050405020304" pitchFamily="18" charset="0"/>
                <a:cs typeface="Times New Roman" panose="02020603050405020304" pitchFamily="18" charset="0"/>
              </a:rPr>
              <a:t>, dynastie, </a:t>
            </a:r>
            <a:r>
              <a:rPr lang="fr-FR" sz="1400" dirty="0" err="1">
                <a:latin typeface="Times New Roman" panose="02020603050405020304" pitchFamily="18" charset="0"/>
                <a:cs typeface="Times New Roman" panose="02020603050405020304" pitchFamily="18" charset="0"/>
              </a:rPr>
              <a:t>genealogie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genealogická</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tabulka</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rozrod</a:t>
            </a:r>
            <a:r>
              <a:rPr lang="fr-FR" sz="1400" dirty="0">
                <a:latin typeface="Times New Roman" panose="02020603050405020304" pitchFamily="18" charset="0"/>
                <a:cs typeface="Times New Roman" panose="02020603050405020304" pitchFamily="18" charset="0"/>
              </a:rPr>
              <a:t>;</a:t>
            </a:r>
          </a:p>
          <a:p>
            <a:pPr algn="just"/>
            <a:r>
              <a:rPr lang="fr-FR" sz="1400" i="1" dirty="0" err="1">
                <a:latin typeface="Times New Roman" panose="02020603050405020304" pitchFamily="18" charset="0"/>
                <a:cs typeface="Times New Roman" panose="02020603050405020304" pitchFamily="18" charset="0"/>
              </a:rPr>
              <a:t>nemanželský</a:t>
            </a:r>
            <a:r>
              <a:rPr lang="fr-FR" sz="1400" i="1" dirty="0">
                <a:latin typeface="Times New Roman" panose="02020603050405020304" pitchFamily="18" charset="0"/>
                <a:cs typeface="Times New Roman" panose="02020603050405020304" pitchFamily="18" charset="0"/>
              </a:rPr>
              <a:t> </a:t>
            </a:r>
            <a:r>
              <a:rPr lang="fr-FR" sz="1400" i="1" dirty="0" err="1">
                <a:latin typeface="Times New Roman" panose="02020603050405020304" pitchFamily="18" charset="0"/>
                <a:cs typeface="Times New Roman" panose="02020603050405020304" pitchFamily="18" charset="0"/>
              </a:rPr>
              <a:t>původ</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nemanželské</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dítě</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ilegitimní</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dítě</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dítě</a:t>
            </a:r>
            <a:r>
              <a:rPr lang="fr-FR" sz="1400" dirty="0">
                <a:latin typeface="Times New Roman" panose="02020603050405020304" pitchFamily="18" charset="0"/>
                <a:cs typeface="Times New Roman" panose="02020603050405020304" pitchFamily="18" charset="0"/>
              </a:rPr>
              <a:t> z </a:t>
            </a:r>
            <a:r>
              <a:rPr lang="fr-FR" sz="1400" dirty="0" err="1">
                <a:latin typeface="Times New Roman" panose="02020603050405020304" pitchFamily="18" charset="0"/>
                <a:cs typeface="Times New Roman" panose="02020603050405020304" pitchFamily="18" charset="0"/>
              </a:rPr>
              <a:t>nemanželského</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lože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dítě</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lásky</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dítě</a:t>
            </a:r>
            <a:r>
              <a:rPr lang="fr-FR" sz="1400" dirty="0">
                <a:latin typeface="Times New Roman" panose="02020603050405020304" pitchFamily="18" charset="0"/>
                <a:cs typeface="Times New Roman" panose="02020603050405020304" pitchFamily="18" charset="0"/>
              </a:rPr>
              <a:t> z </a:t>
            </a:r>
            <a:r>
              <a:rPr lang="fr-FR" sz="1400" dirty="0" err="1">
                <a:latin typeface="Times New Roman" panose="02020603050405020304" pitchFamily="18" charset="0"/>
                <a:cs typeface="Times New Roman" panose="02020603050405020304" pitchFamily="18" charset="0"/>
              </a:rPr>
              <a:t>levého</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boku</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poboční</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syn</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pobočný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syn</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kukaččí</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dítě</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kukačka,parchant</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bastard</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levoboček</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pastorek</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cvikéř</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nalezenec</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pražátko</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brňátko</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vídeňátko</a:t>
            </a:r>
            <a:r>
              <a:rPr lang="fr-FR" sz="1400" dirty="0">
                <a:latin typeface="Times New Roman" panose="02020603050405020304" pitchFamily="18" charset="0"/>
                <a:cs typeface="Times New Roman" panose="02020603050405020304" pitchFamily="18" charset="0"/>
              </a:rPr>
              <a:t>;</a:t>
            </a:r>
          </a:p>
          <a:p>
            <a:pPr algn="just"/>
            <a:r>
              <a:rPr lang="fr-FR" sz="1400" b="1" dirty="0">
                <a:latin typeface="Times New Roman" panose="02020603050405020304" pitchFamily="18" charset="0"/>
                <a:cs typeface="Times New Roman" panose="02020603050405020304" pitchFamily="18" charset="0"/>
              </a:rPr>
              <a:t>adj. </a:t>
            </a:r>
            <a:r>
              <a:rPr lang="fr-FR" sz="1400" i="1" dirty="0" err="1">
                <a:latin typeface="Times New Roman" panose="02020603050405020304" pitchFamily="18" charset="0"/>
                <a:cs typeface="Times New Roman" panose="02020603050405020304" pitchFamily="18" charset="0"/>
              </a:rPr>
              <a:t>pokrevní</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synovský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dceřiný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filiální</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příbuzný,příbuzenský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spřízněný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rodinný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rodový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ancestrální</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descendentní</a:t>
            </a:r>
            <a:r>
              <a:rPr lang="fr-FR" sz="1400" dirty="0">
                <a:latin typeface="Times New Roman" panose="02020603050405020304" pitchFamily="18" charset="0"/>
                <a:cs typeface="Times New Roman" panose="02020603050405020304" pitchFamily="18" charset="0"/>
              </a:rPr>
              <a:t>;</a:t>
            </a:r>
          </a:p>
          <a:p>
            <a:pPr algn="just"/>
            <a:r>
              <a:rPr lang="fr-FR" sz="1400" i="1" dirty="0" err="1">
                <a:latin typeface="Times New Roman" panose="02020603050405020304" pitchFamily="18" charset="0"/>
                <a:cs typeface="Times New Roman" panose="02020603050405020304" pitchFamily="18" charset="0"/>
              </a:rPr>
              <a:t>nemanželský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nemanželského</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původu</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bastardní</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levoboční</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levobočný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poboční</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pobočný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ilegitimní</a:t>
            </a:r>
            <a:r>
              <a:rPr lang="fr-FR" sz="1400" dirty="0">
                <a:latin typeface="Times New Roman" panose="02020603050405020304" pitchFamily="18" charset="0"/>
                <a:cs typeface="Times New Roman" panose="02020603050405020304" pitchFamily="18" charset="0"/>
              </a:rPr>
              <a:t>;</a:t>
            </a:r>
          </a:p>
          <a:p>
            <a:pPr algn="just"/>
            <a:r>
              <a:rPr lang="fr-FR" sz="1400" i="1" dirty="0" err="1">
                <a:latin typeface="Times New Roman" panose="02020603050405020304" pitchFamily="18" charset="0"/>
                <a:cs typeface="Times New Roman" panose="02020603050405020304" pitchFamily="18" charset="0"/>
              </a:rPr>
              <a:t>následnický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nástupnický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pokračovatelský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dědický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odchovanecký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sukcesorní</a:t>
            </a:r>
            <a:r>
              <a:rPr lang="fr-FR" sz="1400" dirty="0">
                <a:latin typeface="Times New Roman" panose="02020603050405020304" pitchFamily="18" charset="0"/>
                <a:cs typeface="Times New Roman" panose="02020603050405020304" pitchFamily="18" charset="0"/>
              </a:rPr>
              <a:t>;</a:t>
            </a:r>
          </a:p>
          <a:p>
            <a:pPr algn="just"/>
            <a:r>
              <a:rPr lang="fr-FR" sz="1400" b="1" dirty="0" err="1">
                <a:latin typeface="Times New Roman" panose="02020603050405020304" pitchFamily="18" charset="0"/>
                <a:cs typeface="Times New Roman" panose="02020603050405020304" pitchFamily="18" charset="0"/>
              </a:rPr>
              <a:t>vb</a:t>
            </a:r>
            <a:r>
              <a:rPr lang="fr-FR" sz="1400" b="1" dirty="0">
                <a:latin typeface="Times New Roman" panose="02020603050405020304" pitchFamily="18" charset="0"/>
                <a:cs typeface="Times New Roman" panose="02020603050405020304" pitchFamily="18" charset="0"/>
              </a:rPr>
              <a:t>.</a:t>
            </a:r>
            <a:r>
              <a:rPr lang="fr-FR" sz="1400" dirty="0">
                <a:latin typeface="Times New Roman" panose="02020603050405020304" pitchFamily="18" charset="0"/>
                <a:cs typeface="Times New Roman" panose="02020603050405020304" pitchFamily="18" charset="0"/>
              </a:rPr>
              <a:t> </a:t>
            </a:r>
            <a:r>
              <a:rPr lang="fr-FR" sz="1400" i="1" dirty="0" err="1">
                <a:latin typeface="Times New Roman" panose="02020603050405020304" pitchFamily="18" charset="0"/>
                <a:cs typeface="Times New Roman" panose="02020603050405020304" pitchFamily="18" charset="0"/>
              </a:rPr>
              <a:t>odchovat</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vychovat</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mít</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potomstvo</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mít</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mladé</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vyvádět</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mladé</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starat</a:t>
            </a:r>
            <a:r>
              <a:rPr lang="fr-FR" sz="1400" dirty="0">
                <a:latin typeface="Times New Roman" panose="02020603050405020304" pitchFamily="18" charset="0"/>
                <a:cs typeface="Times New Roman" panose="02020603050405020304" pitchFamily="18" charset="0"/>
              </a:rPr>
              <a:t> se o </a:t>
            </a:r>
            <a:r>
              <a:rPr lang="fr-FR" sz="1400" dirty="0" err="1">
                <a:latin typeface="Times New Roman" panose="02020603050405020304" pitchFamily="18" charset="0"/>
                <a:cs typeface="Times New Roman" panose="02020603050405020304" pitchFamily="18" charset="0"/>
              </a:rPr>
              <a:t>potomstvo</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přenášet</a:t>
            </a:r>
            <a:r>
              <a:rPr lang="fr-FR" sz="1400" dirty="0">
                <a:latin typeface="Times New Roman" panose="02020603050405020304" pitchFamily="18" charset="0"/>
                <a:cs typeface="Times New Roman" panose="02020603050405020304" pitchFamily="18" charset="0"/>
              </a:rPr>
              <a:t> na </a:t>
            </a:r>
            <a:r>
              <a:rPr lang="fr-FR" sz="1400" dirty="0" err="1">
                <a:latin typeface="Times New Roman" panose="02020603050405020304" pitchFamily="18" charset="0"/>
                <a:cs typeface="Times New Roman" panose="02020603050405020304" pitchFamily="18" charset="0"/>
              </a:rPr>
              <a:t>potomstvo</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dědit</a:t>
            </a:r>
            <a:r>
              <a:rPr lang="fr-FR" sz="1400" dirty="0">
                <a:latin typeface="Times New Roman" panose="02020603050405020304" pitchFamily="18" charset="0"/>
                <a:cs typeface="Times New Roman" panose="02020603050405020304" pitchFamily="18" charset="0"/>
              </a:rPr>
              <a:t> z </a:t>
            </a:r>
            <a:r>
              <a:rPr lang="fr-FR" sz="1400" dirty="0" err="1">
                <a:latin typeface="Times New Roman" panose="02020603050405020304" pitchFamily="18" charset="0"/>
                <a:cs typeface="Times New Roman" panose="02020603050405020304" pitchFamily="18" charset="0"/>
              </a:rPr>
              <a:t>pokolení</a:t>
            </a:r>
            <a:r>
              <a:rPr lang="fr-FR" sz="1400" dirty="0">
                <a:latin typeface="Times New Roman" panose="02020603050405020304" pitchFamily="18" charset="0"/>
                <a:cs typeface="Times New Roman" panose="02020603050405020304" pitchFamily="18" charset="0"/>
              </a:rPr>
              <a:t> na </a:t>
            </a:r>
            <a:r>
              <a:rPr lang="fr-FR" sz="1400" dirty="0" err="1">
                <a:latin typeface="Times New Roman" panose="02020603050405020304" pitchFamily="18" charset="0"/>
                <a:cs typeface="Times New Roman" panose="02020603050405020304" pitchFamily="18" charset="0"/>
              </a:rPr>
              <a:t>pokolení</a:t>
            </a:r>
            <a:r>
              <a:rPr lang="fr-FR" sz="1400" dirty="0">
                <a:latin typeface="Times New Roman" panose="02020603050405020304" pitchFamily="18" charset="0"/>
                <a:cs typeface="Times New Roman" panose="02020603050405020304" pitchFamily="18" charset="0"/>
              </a:rPr>
              <a:t>.</a:t>
            </a:r>
          </a:p>
          <a:p>
            <a:pPr marL="0" indent="0" algn="just">
              <a:buNone/>
            </a:pPr>
            <a:r>
              <a:rPr lang="fr-FR" sz="1400" b="1" dirty="0">
                <a:latin typeface="Times New Roman" panose="02020603050405020304" pitchFamily="18" charset="0"/>
                <a:cs typeface="Times New Roman" panose="02020603050405020304" pitchFamily="18" charset="0"/>
              </a:rPr>
              <a:t>&lt; 60 </a:t>
            </a:r>
            <a:r>
              <a:rPr lang="fr-FR" sz="1400" b="1" dirty="0" err="1">
                <a:latin typeface="Times New Roman" panose="02020603050405020304" pitchFamily="18" charset="0"/>
                <a:cs typeface="Times New Roman" panose="02020603050405020304" pitchFamily="18" charset="0"/>
              </a:rPr>
              <a:t>Posloupnost</a:t>
            </a:r>
            <a:r>
              <a:rPr lang="fr-FR" sz="1400" b="1" dirty="0">
                <a:latin typeface="Times New Roman" panose="02020603050405020304" pitchFamily="18" charset="0"/>
                <a:cs typeface="Times New Roman" panose="02020603050405020304" pitchFamily="18" charset="0"/>
              </a:rPr>
              <a:t>, 111 </a:t>
            </a:r>
            <a:r>
              <a:rPr lang="fr-FR" sz="1400" b="1" dirty="0" err="1">
                <a:latin typeface="Times New Roman" panose="02020603050405020304" pitchFamily="18" charset="0"/>
                <a:cs typeface="Times New Roman" panose="02020603050405020304" pitchFamily="18" charset="0"/>
              </a:rPr>
              <a:t>Mládí</a:t>
            </a:r>
            <a:r>
              <a:rPr lang="fr-FR" sz="1400" b="1" dirty="0">
                <a:latin typeface="Times New Roman" panose="02020603050405020304" pitchFamily="18" charset="0"/>
                <a:cs typeface="Times New Roman" panose="02020603050405020304" pitchFamily="18" charset="0"/>
              </a:rPr>
              <a:t> &gt;</a:t>
            </a:r>
            <a:endParaRPr lang="cs-CZ"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1564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727AFC-E4CE-659F-81E9-77CB0A1B4F48}"/>
              </a:ext>
            </a:extLst>
          </p:cNvPr>
          <p:cNvSpPr>
            <a:spLocks noGrp="1"/>
          </p:cNvSpPr>
          <p:nvPr>
            <p:ph type="title"/>
          </p:nvPr>
        </p:nvSpPr>
        <p:spPr/>
        <p:txBody>
          <a:bodyPr/>
          <a:lstStyle/>
          <a:p>
            <a:r>
              <a:rPr lang="fr-FR" dirty="0" err="1">
                <a:latin typeface="Times New Roman" panose="02020603050405020304" pitchFamily="18" charset="0"/>
                <a:cs typeface="Times New Roman" panose="02020603050405020304" pitchFamily="18" charset="0"/>
              </a:rPr>
              <a:t>Zdroje</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823C2518-D336-826C-4B2C-83E4A9B6F3AF}"/>
              </a:ext>
            </a:extLst>
          </p:cNvPr>
          <p:cNvSpPr>
            <a:spLocks noGrp="1"/>
          </p:cNvSpPr>
          <p:nvPr>
            <p:ph idx="1"/>
          </p:nvPr>
        </p:nvSpPr>
        <p:spPr/>
        <p:txBody>
          <a:bodyPr>
            <a:normAutofit lnSpcReduction="10000"/>
          </a:bodyPr>
          <a:lstStyle/>
          <a:p>
            <a:r>
              <a:rPr lang="cs-CZ" b="0" i="0" dirty="0">
                <a:solidFill>
                  <a:srgbClr val="000000"/>
                </a:solidFill>
                <a:effectLst/>
                <a:latin typeface="Times New Roman" panose="02020603050405020304" pitchFamily="18" charset="0"/>
              </a:rPr>
              <a:t>František Čermák, Zdeňka Hladká (2017): TEZAURUS. In: Petr Karlík, Marek Nekula, Jana </a:t>
            </a:r>
            <a:r>
              <a:rPr lang="cs-CZ" b="0" i="0" dirty="0" err="1">
                <a:solidFill>
                  <a:srgbClr val="000000"/>
                </a:solidFill>
                <a:effectLst/>
                <a:latin typeface="Times New Roman" panose="02020603050405020304" pitchFamily="18" charset="0"/>
              </a:rPr>
              <a:t>Pleskalová</a:t>
            </a:r>
            <a:r>
              <a:rPr lang="cs-CZ" b="0" i="0" dirty="0">
                <a:solidFill>
                  <a:srgbClr val="000000"/>
                </a:solidFill>
                <a:effectLst/>
                <a:latin typeface="Times New Roman" panose="02020603050405020304" pitchFamily="18" charset="0"/>
              </a:rPr>
              <a:t> (</a:t>
            </a:r>
            <a:r>
              <a:rPr lang="cs-CZ" b="0" i="0" dirty="0" err="1">
                <a:solidFill>
                  <a:srgbClr val="000000"/>
                </a:solidFill>
                <a:effectLst/>
                <a:latin typeface="Times New Roman" panose="02020603050405020304" pitchFamily="18" charset="0"/>
              </a:rPr>
              <a:t>eds</a:t>
            </a:r>
            <a:r>
              <a:rPr lang="cs-CZ" b="0" i="0" dirty="0">
                <a:solidFill>
                  <a:srgbClr val="000000"/>
                </a:solidFill>
                <a:effectLst/>
                <a:latin typeface="Times New Roman" panose="02020603050405020304" pitchFamily="18" charset="0"/>
              </a:rPr>
              <a:t>.), </a:t>
            </a:r>
            <a:r>
              <a:rPr lang="cs-CZ" b="0" i="0" dirty="0" err="1">
                <a:solidFill>
                  <a:srgbClr val="000000"/>
                </a:solidFill>
                <a:effectLst/>
                <a:latin typeface="Times New Roman" panose="02020603050405020304" pitchFamily="18" charset="0"/>
              </a:rPr>
              <a:t>CzechEncy</a:t>
            </a:r>
            <a:r>
              <a:rPr lang="cs-CZ" b="0" i="0" dirty="0">
                <a:solidFill>
                  <a:srgbClr val="000000"/>
                </a:solidFill>
                <a:effectLst/>
                <a:latin typeface="Times New Roman" panose="02020603050405020304" pitchFamily="18" charset="0"/>
              </a:rPr>
              <a:t> - Nový encyklopedický slovník češtiny.</a:t>
            </a:r>
            <a:br>
              <a:rPr lang="cs-CZ" dirty="0"/>
            </a:br>
            <a:r>
              <a:rPr lang="cs-CZ" b="0" i="0" dirty="0">
                <a:solidFill>
                  <a:srgbClr val="000000"/>
                </a:solidFill>
                <a:effectLst/>
                <a:latin typeface="Times New Roman" panose="02020603050405020304" pitchFamily="18" charset="0"/>
              </a:rPr>
              <a:t>URL: </a:t>
            </a:r>
            <a:r>
              <a:rPr lang="cs-CZ" sz="1700" b="0" i="0" dirty="0">
                <a:effectLst/>
                <a:latin typeface="Times New Roman" panose="02020603050405020304" pitchFamily="18" charset="0"/>
                <a:hlinkClick r:id="rId2"/>
              </a:rPr>
              <a:t>https://www.czechency.org/slovnik/TEZAURUS</a:t>
            </a:r>
            <a:r>
              <a:rPr lang="cs-CZ" sz="1700" b="0" i="0" dirty="0">
                <a:solidFill>
                  <a:srgbClr val="000000"/>
                </a:solidFill>
                <a:effectLst/>
                <a:latin typeface="Times New Roman" panose="02020603050405020304" pitchFamily="18" charset="0"/>
              </a:rPr>
              <a:t> </a:t>
            </a:r>
            <a:r>
              <a:rPr lang="cs-CZ" b="0" i="0" dirty="0">
                <a:solidFill>
                  <a:srgbClr val="000000"/>
                </a:solidFill>
                <a:effectLst/>
                <a:latin typeface="Times New Roman" panose="02020603050405020304" pitchFamily="18" charset="0"/>
              </a:rPr>
              <a:t>(poslední přístup: 11. 11. 2024)</a:t>
            </a:r>
            <a:endParaRPr lang="fr-FR" b="0" i="0" dirty="0">
              <a:solidFill>
                <a:srgbClr val="000000"/>
              </a:solidFill>
              <a:effectLst/>
              <a:latin typeface="Times New Roman" panose="02020603050405020304" pitchFamily="18" charset="0"/>
            </a:endParaRPr>
          </a:p>
          <a:p>
            <a:r>
              <a:rPr lang="cs-CZ" sz="2800" b="0" i="0" dirty="0">
                <a:solidFill>
                  <a:srgbClr val="222222"/>
                </a:solidFill>
                <a:effectLst/>
                <a:latin typeface="Times New Roman" panose="02020603050405020304" pitchFamily="18" charset="0"/>
                <a:cs typeface="Times New Roman" panose="02020603050405020304" pitchFamily="18" charset="0"/>
              </a:rPr>
              <a:t>KLÉGR, Aleš. </a:t>
            </a:r>
            <a:r>
              <a:rPr lang="cs-CZ" sz="2800" b="0" i="1" dirty="0">
                <a:solidFill>
                  <a:srgbClr val="222222"/>
                </a:solidFill>
                <a:effectLst/>
                <a:latin typeface="Times New Roman" panose="02020603050405020304" pitchFamily="18" charset="0"/>
                <a:cs typeface="Times New Roman" panose="02020603050405020304" pitchFamily="18" charset="0"/>
              </a:rPr>
              <a:t>Tezaurus jazyka českého: slovník českých slov a frází souznačných, blízkých a příbuzných</a:t>
            </a:r>
            <a:r>
              <a:rPr lang="cs-CZ" sz="2800" b="0" i="0" dirty="0">
                <a:solidFill>
                  <a:srgbClr val="222222"/>
                </a:solidFill>
                <a:effectLst/>
                <a:latin typeface="Times New Roman" panose="02020603050405020304" pitchFamily="18" charset="0"/>
                <a:cs typeface="Times New Roman" panose="02020603050405020304" pitchFamily="18" charset="0"/>
              </a:rPr>
              <a:t>. Praha: NLN, Nakladatelství Lidové noviny, 2007</a:t>
            </a:r>
            <a:endParaRPr lang="fr-FR" sz="2800" b="0" i="0" dirty="0">
              <a:solidFill>
                <a:srgbClr val="222222"/>
              </a:solidFill>
              <a:effectLst/>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OBSTOVÁ</a:t>
            </a:r>
            <a:r>
              <a:rPr lang="fr-FR"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Zora —TICHÝ</a:t>
            </a:r>
            <a:r>
              <a:rPr lang="fr-FR"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Ondřej  — KLÉGR</a:t>
            </a:r>
            <a:r>
              <a:rPr lang="fr-FR"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Aleš</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Článek</a:t>
            </a:r>
            <a:r>
              <a:rPr lang="fr-FR" dirty="0">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Projekt Lexikálně-sémantické databáze češtiny (LSD-Czech): uživatelský pojmový slovník a online databáze</a:t>
            </a:r>
            <a:r>
              <a:rPr lang="fr-FR" i="1"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URL: </a:t>
            </a:r>
            <a:r>
              <a:rPr lang="cs-CZ" sz="1700" b="0" u="none" strike="noStrike" dirty="0">
                <a:solidFill>
                  <a:srgbClr val="CC2C32"/>
                </a:solidFill>
                <a:effectLst/>
                <a:latin typeface="Times New Roman" panose="02020603050405020304" pitchFamily="18" charset="0"/>
                <a:cs typeface="Times New Roman" panose="02020603050405020304" pitchFamily="18" charset="0"/>
                <a:hlinkClick r:id="rId3"/>
              </a:rPr>
              <a:t>https://studiezaplikovanelingvistiky.ff.cuni.cz/wp-content/uploads/sites/19/2023/01/Zora_Obstova_-_Ondrej_Tichy_-_Ales_Klegr_86-98.pdf</a:t>
            </a:r>
            <a:endParaRPr lang="fr-FR" sz="1700" b="0" dirty="0">
              <a:solidFill>
                <a:srgbClr val="000000"/>
              </a:solidFill>
              <a:effectLst/>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052121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5829AF-55FB-041A-07B7-B81D75DC5695}"/>
              </a:ext>
            </a:extLst>
          </p:cNvPr>
          <p:cNvSpPr>
            <a:spLocks noGrp="1"/>
          </p:cNvSpPr>
          <p:nvPr>
            <p:ph type="title"/>
          </p:nvPr>
        </p:nvSpPr>
        <p:spPr/>
        <p:txBody>
          <a:bodyPr/>
          <a:lstStyle/>
          <a:p>
            <a:r>
              <a:rPr lang="fr-FR" sz="3600" dirty="0" err="1">
                <a:latin typeface="Times New Roman" panose="02020603050405020304" pitchFamily="18" charset="0"/>
                <a:cs typeface="Times New Roman" panose="02020603050405020304" pitchFamily="18" charset="0"/>
              </a:rPr>
              <a:t>Obsah</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22FCA100-B238-9156-B600-DC552B58BA57}"/>
              </a:ext>
            </a:extLst>
          </p:cNvPr>
          <p:cNvSpPr>
            <a:spLocks noGrp="1"/>
          </p:cNvSpPr>
          <p:nvPr>
            <p:ph idx="1"/>
          </p:nvPr>
        </p:nvSpPr>
        <p:spPr/>
        <p:txBody>
          <a:bodyPr/>
          <a:lstStyle/>
          <a:p>
            <a:pPr marL="0" indent="0">
              <a:buNone/>
            </a:pPr>
            <a:r>
              <a:rPr lang="fr-FR" dirty="0">
                <a:latin typeface="Times New Roman" panose="02020603050405020304" pitchFamily="18" charset="0"/>
                <a:cs typeface="Times New Roman" panose="02020603050405020304" pitchFamily="18" charset="0"/>
              </a:rPr>
              <a:t>I- </a:t>
            </a:r>
            <a:r>
              <a:rPr lang="fr-FR" u="sng" dirty="0" err="1">
                <a:latin typeface="Times New Roman" panose="02020603050405020304" pitchFamily="18" charset="0"/>
                <a:cs typeface="Times New Roman" panose="02020603050405020304" pitchFamily="18" charset="0"/>
              </a:rPr>
              <a:t>Základní</a:t>
            </a:r>
            <a:r>
              <a:rPr lang="fr-FR" u="sng" dirty="0">
                <a:latin typeface="Times New Roman" panose="02020603050405020304" pitchFamily="18" charset="0"/>
                <a:cs typeface="Times New Roman" panose="02020603050405020304" pitchFamily="18" charset="0"/>
              </a:rPr>
              <a:t> </a:t>
            </a:r>
            <a:r>
              <a:rPr lang="fr-FR" u="sng" dirty="0" err="1">
                <a:latin typeface="Times New Roman" panose="02020603050405020304" pitchFamily="18" charset="0"/>
                <a:cs typeface="Times New Roman" panose="02020603050405020304" pitchFamily="18" charset="0"/>
              </a:rPr>
              <a:t>bibliografické</a:t>
            </a:r>
            <a:r>
              <a:rPr lang="fr-FR" u="sng" dirty="0">
                <a:latin typeface="Times New Roman" panose="02020603050405020304" pitchFamily="18" charset="0"/>
                <a:cs typeface="Times New Roman" panose="02020603050405020304" pitchFamily="18" charset="0"/>
              </a:rPr>
              <a:t> </a:t>
            </a:r>
            <a:r>
              <a:rPr lang="fr-FR" u="sng" dirty="0" err="1">
                <a:latin typeface="Times New Roman" panose="02020603050405020304" pitchFamily="18" charset="0"/>
                <a:cs typeface="Times New Roman" panose="02020603050405020304" pitchFamily="18" charset="0"/>
              </a:rPr>
              <a:t>údaje</a:t>
            </a:r>
            <a:r>
              <a:rPr lang="fr-FR" dirty="0">
                <a:latin typeface="Times New Roman" panose="02020603050405020304" pitchFamily="18" charset="0"/>
                <a:cs typeface="Times New Roman" panose="02020603050405020304" pitchFamily="18" charset="0"/>
              </a:rPr>
              <a:t> – (</a:t>
            </a:r>
            <a:r>
              <a:rPr lang="fr-FR" dirty="0" err="1">
                <a:latin typeface="Times New Roman" panose="02020603050405020304" pitchFamily="18" charset="0"/>
                <a:cs typeface="Times New Roman" panose="02020603050405020304" pitchFamily="18" charset="0"/>
              </a:rPr>
              <a:t>část</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popisná</a:t>
            </a:r>
            <a:r>
              <a:rPr lang="fr-FR" dirty="0">
                <a:latin typeface="Times New Roman" panose="02020603050405020304" pitchFamily="18" charset="0"/>
                <a:cs typeface="Times New Roman" panose="02020603050405020304" pitchFamily="18" charset="0"/>
              </a:rPr>
              <a:t>)</a:t>
            </a:r>
          </a:p>
          <a:p>
            <a:pPr marL="0" indent="0">
              <a:buNone/>
            </a:pPr>
            <a:r>
              <a:rPr lang="fr-FR" i="1" dirty="0">
                <a:latin typeface="Times New Roman" panose="02020603050405020304" pitchFamily="18" charset="0"/>
                <a:cs typeface="Times New Roman" panose="02020603050405020304" pitchFamily="18" charset="0"/>
              </a:rPr>
              <a:t>Co je </a:t>
            </a:r>
            <a:r>
              <a:rPr lang="fr-FR" i="1" dirty="0" err="1">
                <a:latin typeface="Times New Roman" panose="02020603050405020304" pitchFamily="18" charset="0"/>
                <a:cs typeface="Times New Roman" panose="02020603050405020304" pitchFamily="18" charset="0"/>
              </a:rPr>
              <a:t>tezaurus</a:t>
            </a:r>
            <a:r>
              <a:rPr lang="fr-FR" i="1" dirty="0">
                <a:latin typeface="Times New Roman" panose="02020603050405020304" pitchFamily="18" charset="0"/>
                <a:cs typeface="Times New Roman" panose="02020603050405020304" pitchFamily="18" charset="0"/>
              </a:rPr>
              <a:t>?</a:t>
            </a:r>
          </a:p>
          <a:p>
            <a:pPr marL="0" indent="0">
              <a:buNone/>
            </a:pPr>
            <a:r>
              <a:rPr lang="fr-FR" i="1" dirty="0" err="1">
                <a:latin typeface="Times New Roman" panose="02020603050405020304" pitchFamily="18" charset="0"/>
                <a:cs typeface="Times New Roman" panose="02020603050405020304" pitchFamily="18" charset="0"/>
              </a:rPr>
              <a:t>Jak</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jsou</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hesla</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uspořádána</a:t>
            </a:r>
            <a:r>
              <a:rPr lang="fr-FR" i="1" dirty="0">
                <a:latin typeface="Times New Roman" panose="02020603050405020304" pitchFamily="18" charset="0"/>
                <a:cs typeface="Times New Roman" panose="02020603050405020304" pitchFamily="18" charset="0"/>
              </a:rPr>
              <a:t> v </a:t>
            </a:r>
            <a:r>
              <a:rPr lang="fr-FR" i="1" dirty="0" err="1">
                <a:latin typeface="Times New Roman" panose="02020603050405020304" pitchFamily="18" charset="0"/>
                <a:cs typeface="Times New Roman" panose="02020603050405020304" pitchFamily="18" charset="0"/>
              </a:rPr>
              <a:t>tezauru</a:t>
            </a:r>
            <a:r>
              <a:rPr lang="fr-FR" i="1" dirty="0">
                <a:latin typeface="Times New Roman" panose="02020603050405020304" pitchFamily="18" charset="0"/>
                <a:cs typeface="Times New Roman" panose="02020603050405020304" pitchFamily="18" charset="0"/>
              </a:rPr>
              <a:t>?</a:t>
            </a:r>
          </a:p>
          <a:p>
            <a:pPr marL="0" indent="0">
              <a:buNone/>
            </a:pPr>
            <a:r>
              <a:rPr lang="fr-FR" i="1" dirty="0" err="1">
                <a:latin typeface="Times New Roman" panose="02020603050405020304" pitchFamily="18" charset="0"/>
                <a:cs typeface="Times New Roman" panose="02020603050405020304" pitchFamily="18" charset="0"/>
              </a:rPr>
              <a:t>Jak</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vznikl</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Klégr</a:t>
            </a:r>
            <a:r>
              <a:rPr lang="fr-FR" i="1" dirty="0" err="1">
                <a:latin typeface="Times New Roman" panose="02020603050405020304" pitchFamily="18" charset="0"/>
                <a:ea typeface="MS Mincho" panose="02020609040205080304" pitchFamily="49" charset="-128"/>
                <a:cs typeface="Arial" panose="020B0604020202020204" pitchFamily="34" charset="0"/>
              </a:rPr>
              <a:t>ů</a:t>
            </a:r>
            <a:r>
              <a:rPr lang="fr-FR" i="1" dirty="0" err="1">
                <a:latin typeface="Times New Roman" panose="02020603050405020304" pitchFamily="18" charset="0"/>
                <a:cs typeface="Times New Roman" panose="02020603050405020304" pitchFamily="18" charset="0"/>
              </a:rPr>
              <a:t>v</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MS Mincho" panose="02020609040205080304" pitchFamily="49" charset="-128"/>
                <a:cs typeface="Arial" panose="020B0604020202020204" pitchFamily="34" charset="0"/>
              </a:rPr>
              <a:t>tezaurus</a:t>
            </a:r>
            <a:r>
              <a:rPr lang="fr-FR" i="1" dirty="0">
                <a:latin typeface="Times New Roman" panose="02020603050405020304" pitchFamily="18" charset="0"/>
                <a:cs typeface="Times New Roman" panose="02020603050405020304" pitchFamily="18" charset="0"/>
              </a:rPr>
              <a:t>?</a:t>
            </a:r>
          </a:p>
          <a:p>
            <a:pPr marL="0" indent="0">
              <a:buNone/>
            </a:pPr>
            <a:endParaRPr lang="fr-FR"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II- </a:t>
            </a:r>
            <a:r>
              <a:rPr lang="fr-FR" u="sng" dirty="0" err="1">
                <a:latin typeface="Times New Roman" panose="02020603050405020304" pitchFamily="18" charset="0"/>
                <a:cs typeface="Times New Roman" panose="02020603050405020304" pitchFamily="18" charset="0"/>
              </a:rPr>
              <a:t>Příklad</a:t>
            </a:r>
            <a:r>
              <a:rPr lang="fr-FR" dirty="0">
                <a:latin typeface="Times New Roman" panose="02020603050405020304" pitchFamily="18" charset="0"/>
                <a:cs typeface="Times New Roman" panose="02020603050405020304" pitchFamily="18" charset="0"/>
              </a:rPr>
              <a:t> – (</a:t>
            </a:r>
            <a:r>
              <a:rPr lang="fr-FR" dirty="0" err="1">
                <a:latin typeface="Times New Roman" panose="02020603050405020304" pitchFamily="18" charset="0"/>
                <a:cs typeface="Times New Roman" panose="02020603050405020304" pitchFamily="18" charset="0"/>
              </a:rPr>
              <a:t>část</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praktická</a:t>
            </a:r>
            <a:r>
              <a:rPr lang="fr-FR" dirty="0">
                <a:latin typeface="Times New Roman" panose="02020603050405020304" pitchFamily="18" charset="0"/>
                <a:cs typeface="Times New Roman" panose="02020603050405020304" pitchFamily="18" charset="0"/>
              </a:rPr>
              <a:t>)</a:t>
            </a:r>
          </a:p>
          <a:p>
            <a:pPr marL="0" indent="0">
              <a:buNone/>
            </a:pPr>
            <a:r>
              <a:rPr lang="fr-FR" i="1" dirty="0" err="1">
                <a:latin typeface="Times New Roman" panose="02020603050405020304" pitchFamily="18" charset="0"/>
                <a:cs typeface="Times New Roman" panose="02020603050405020304" pitchFamily="18" charset="0"/>
              </a:rPr>
              <a:t>Jak</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hledat</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heslo</a:t>
            </a:r>
            <a:r>
              <a:rPr lang="fr-FR" i="1" dirty="0">
                <a:latin typeface="Times New Roman" panose="02020603050405020304" pitchFamily="18" charset="0"/>
                <a:cs typeface="Times New Roman" panose="02020603050405020304" pitchFamily="18" charset="0"/>
              </a:rPr>
              <a:t> v </a:t>
            </a:r>
            <a:r>
              <a:rPr lang="fr-FR" i="1" dirty="0" err="1">
                <a:latin typeface="Times New Roman" panose="02020603050405020304" pitchFamily="18" charset="0"/>
                <a:cs typeface="Times New Roman" panose="02020603050405020304" pitchFamily="18" charset="0"/>
              </a:rPr>
              <a:t>tezauru</a:t>
            </a:r>
            <a:r>
              <a:rPr lang="fr-FR" i="1" dirty="0">
                <a:latin typeface="Times New Roman" panose="02020603050405020304" pitchFamily="18" charset="0"/>
                <a:cs typeface="Times New Roman" panose="02020603050405020304" pitchFamily="18" charset="0"/>
              </a:rPr>
              <a:t>?</a:t>
            </a:r>
            <a:endParaRPr lang="cs-CZ"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9036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029C47-855C-F4D5-8D7E-5D8AD78ADCA0}"/>
              </a:ext>
            </a:extLst>
          </p:cNvPr>
          <p:cNvSpPr>
            <a:spLocks noGrp="1"/>
          </p:cNvSpPr>
          <p:nvPr>
            <p:ph type="title"/>
          </p:nvPr>
        </p:nvSpPr>
        <p:spPr/>
        <p:txBody>
          <a:bodyPr/>
          <a:lstStyle/>
          <a:p>
            <a:r>
              <a:rPr lang="fr-FR" sz="4400" dirty="0">
                <a:effectLst/>
                <a:latin typeface="Times New Roman" panose="02020603050405020304" pitchFamily="18" charset="0"/>
                <a:ea typeface="MS Mincho" panose="02020609040205080304" pitchFamily="49" charset="-128"/>
                <a:cs typeface="Arial" panose="020B0604020202020204" pitchFamily="34" charset="0"/>
              </a:rPr>
              <a:t>Z</a:t>
            </a:r>
            <a:r>
              <a:rPr lang="cs-CZ" sz="4400" dirty="0" err="1">
                <a:effectLst/>
                <a:latin typeface="Times New Roman" panose="02020603050405020304" pitchFamily="18" charset="0"/>
                <a:ea typeface="MS Mincho" panose="02020609040205080304" pitchFamily="49" charset="-128"/>
                <a:cs typeface="Arial" panose="020B0604020202020204" pitchFamily="34" charset="0"/>
              </a:rPr>
              <a:t>ákladní</a:t>
            </a:r>
            <a:r>
              <a:rPr lang="cs-CZ" sz="4400" dirty="0">
                <a:effectLst/>
                <a:latin typeface="Times New Roman" panose="02020603050405020304" pitchFamily="18" charset="0"/>
                <a:ea typeface="MS Mincho" panose="02020609040205080304" pitchFamily="49" charset="-128"/>
                <a:cs typeface="Arial" panose="020B0604020202020204" pitchFamily="34" charset="0"/>
              </a:rPr>
              <a:t> bibliografické </a:t>
            </a:r>
            <a:r>
              <a:rPr lang="fr-FR" sz="4400" dirty="0">
                <a:effectLst/>
                <a:latin typeface="Times New Roman" panose="02020603050405020304" pitchFamily="18" charset="0"/>
                <a:ea typeface="MS Mincho" panose="02020609040205080304" pitchFamily="49" charset="-128"/>
                <a:cs typeface="Arial" panose="020B0604020202020204" pitchFamily="34" charset="0"/>
              </a:rPr>
              <a:t>a </a:t>
            </a:r>
            <a:r>
              <a:rPr lang="fr-FR" sz="4400" dirty="0" err="1">
                <a:effectLst/>
                <a:latin typeface="Times New Roman" panose="02020603050405020304" pitchFamily="18" charset="0"/>
                <a:ea typeface="MS Mincho" panose="02020609040205080304" pitchFamily="49" charset="-128"/>
                <a:cs typeface="Arial" panose="020B0604020202020204" pitchFamily="34" charset="0"/>
              </a:rPr>
              <a:t>faktografické</a:t>
            </a:r>
            <a:r>
              <a:rPr lang="fr-FR" sz="4400" dirty="0">
                <a:effectLst/>
                <a:latin typeface="Times New Roman" panose="02020603050405020304" pitchFamily="18" charset="0"/>
                <a:ea typeface="MS Mincho" panose="02020609040205080304" pitchFamily="49" charset="-128"/>
                <a:cs typeface="Arial" panose="020B0604020202020204" pitchFamily="34" charset="0"/>
              </a:rPr>
              <a:t> </a:t>
            </a:r>
            <a:r>
              <a:rPr lang="cs-CZ" sz="4400" dirty="0">
                <a:effectLst/>
                <a:latin typeface="Times New Roman" panose="02020603050405020304" pitchFamily="18" charset="0"/>
                <a:ea typeface="MS Mincho" panose="02020609040205080304" pitchFamily="49" charset="-128"/>
                <a:cs typeface="Arial" panose="020B0604020202020204" pitchFamily="34" charset="0"/>
              </a:rPr>
              <a:t>údaje</a:t>
            </a:r>
            <a:r>
              <a:rPr lang="fr-FR" sz="4400" dirty="0">
                <a:effectLst/>
                <a:latin typeface="Times New Roman" panose="02020603050405020304" pitchFamily="18" charset="0"/>
                <a:ea typeface="MS Mincho" panose="02020609040205080304" pitchFamily="49" charset="-128"/>
                <a:cs typeface="Arial" panose="020B0604020202020204" pitchFamily="34" charset="0"/>
              </a:rPr>
              <a:t>:</a:t>
            </a:r>
            <a:r>
              <a:rPr lang="cs-CZ" sz="4400" dirty="0">
                <a:effectLst/>
                <a:latin typeface="Times New Roman" panose="02020603050405020304" pitchFamily="18" charset="0"/>
                <a:ea typeface="MS Mincho" panose="02020609040205080304" pitchFamily="49" charset="-128"/>
                <a:cs typeface="Arial" panose="020B0604020202020204" pitchFamily="34" charset="0"/>
              </a:rPr>
              <a:t> </a:t>
            </a:r>
            <a:endParaRPr lang="cs-CZ" dirty="0"/>
          </a:p>
        </p:txBody>
      </p:sp>
      <p:sp>
        <p:nvSpPr>
          <p:cNvPr id="3" name="Zástupný obsah 2">
            <a:extLst>
              <a:ext uri="{FF2B5EF4-FFF2-40B4-BE49-F238E27FC236}">
                <a16:creationId xmlns:a16="http://schemas.microsoft.com/office/drawing/2014/main" id="{CE85CAA5-B518-5AF3-E857-5FCB992FEB16}"/>
              </a:ext>
            </a:extLst>
          </p:cNvPr>
          <p:cNvSpPr>
            <a:spLocks noGrp="1"/>
          </p:cNvSpPr>
          <p:nvPr>
            <p:ph idx="1"/>
          </p:nvPr>
        </p:nvSpPr>
        <p:spPr/>
        <p:txBody>
          <a:bodyPr>
            <a:normAutofit/>
          </a:bodyPr>
          <a:lstStyle/>
          <a:p>
            <a:pPr algn="just"/>
            <a:r>
              <a:rPr lang="cs-CZ" sz="2600" dirty="0">
                <a:effectLst/>
                <a:latin typeface="Times New Roman" panose="02020603050405020304" pitchFamily="18" charset="0"/>
                <a:ea typeface="MS Mincho" panose="02020609040205080304" pitchFamily="49" charset="-128"/>
                <a:cs typeface="Arial" panose="020B0604020202020204" pitchFamily="34" charset="0"/>
              </a:rPr>
              <a:t>Autor</a:t>
            </a:r>
            <a:r>
              <a:rPr lang="fr-FR" sz="2600" dirty="0">
                <a:effectLst/>
                <a:latin typeface="Times New Roman" panose="02020603050405020304" pitchFamily="18" charset="0"/>
                <a:ea typeface="MS Mincho" panose="02020609040205080304" pitchFamily="49" charset="-128"/>
                <a:cs typeface="Arial" panose="020B0604020202020204" pitchFamily="34" charset="0"/>
              </a:rPr>
              <a:t>:</a:t>
            </a:r>
            <a:r>
              <a:rPr lang="cs-CZ" sz="2600" dirty="0">
                <a:effectLst/>
                <a:latin typeface="Times New Roman" panose="02020603050405020304" pitchFamily="18" charset="0"/>
                <a:ea typeface="MS Mincho" panose="02020609040205080304" pitchFamily="49" charset="-128"/>
                <a:cs typeface="Arial" panose="020B0604020202020204" pitchFamily="34" charset="0"/>
              </a:rPr>
              <a:t> </a:t>
            </a:r>
            <a:r>
              <a:rPr lang="cs-CZ" sz="2600" dirty="0">
                <a:solidFill>
                  <a:srgbClr val="222222"/>
                </a:solidFill>
                <a:latin typeface="Times New Roman" panose="02020603050405020304" pitchFamily="18" charset="0"/>
                <a:cs typeface="Times New Roman" panose="02020603050405020304" pitchFamily="18" charset="0"/>
              </a:rPr>
              <a:t>KLÉGR, Aleš</a:t>
            </a:r>
            <a:endParaRPr lang="fr-FR" sz="2600" dirty="0">
              <a:effectLst/>
              <a:latin typeface="Times New Roman" panose="02020603050405020304" pitchFamily="18" charset="0"/>
              <a:ea typeface="MS Mincho" panose="02020609040205080304" pitchFamily="49" charset="-128"/>
              <a:cs typeface="Times New Roman" panose="02020603050405020304" pitchFamily="18" charset="0"/>
            </a:endParaRPr>
          </a:p>
          <a:p>
            <a:pPr algn="just"/>
            <a:r>
              <a:rPr lang="fr-FR" sz="2600" dirty="0">
                <a:latin typeface="Times New Roman" panose="02020603050405020304" pitchFamily="18" charset="0"/>
                <a:ea typeface="MS Mincho" panose="02020609040205080304" pitchFamily="49" charset="-128"/>
                <a:cs typeface="Times New Roman" panose="02020603050405020304" pitchFamily="18" charset="0"/>
              </a:rPr>
              <a:t>J</a:t>
            </a:r>
            <a:r>
              <a:rPr lang="cs-CZ" sz="2600" dirty="0" err="1">
                <a:effectLst/>
                <a:latin typeface="Times New Roman" panose="02020603050405020304" pitchFamily="18" charset="0"/>
                <a:ea typeface="MS Mincho" panose="02020609040205080304" pitchFamily="49" charset="-128"/>
                <a:cs typeface="Times New Roman" panose="02020603050405020304" pitchFamily="18" charset="0"/>
              </a:rPr>
              <a:t>méno</a:t>
            </a:r>
            <a:r>
              <a:rPr lang="cs-CZ" sz="2600" dirty="0">
                <a:effectLst/>
                <a:latin typeface="Times New Roman" panose="02020603050405020304" pitchFamily="18" charset="0"/>
                <a:ea typeface="MS Mincho" panose="02020609040205080304" pitchFamily="49" charset="-128"/>
                <a:cs typeface="Times New Roman" panose="02020603050405020304" pitchFamily="18" charset="0"/>
              </a:rPr>
              <a:t> slovníku</a:t>
            </a:r>
            <a:r>
              <a:rPr lang="fr-FR" sz="2600" dirty="0">
                <a:latin typeface="Times New Roman" panose="02020603050405020304" pitchFamily="18" charset="0"/>
                <a:ea typeface="MS Mincho" panose="02020609040205080304" pitchFamily="49" charset="-128"/>
                <a:cs typeface="Times New Roman" panose="02020603050405020304" pitchFamily="18" charset="0"/>
              </a:rPr>
              <a:t>:</a:t>
            </a:r>
            <a:endParaRPr lang="fr-FR" sz="2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indent="0" algn="just">
              <a:buNone/>
            </a:pPr>
            <a:r>
              <a:rPr lang="cs-CZ" sz="2600" i="1" dirty="0">
                <a:solidFill>
                  <a:srgbClr val="222222"/>
                </a:solidFill>
                <a:latin typeface="Times New Roman" panose="02020603050405020304" pitchFamily="18" charset="0"/>
                <a:cs typeface="Times New Roman" panose="02020603050405020304" pitchFamily="18" charset="0"/>
              </a:rPr>
              <a:t>Tezaurus jazyka českého: slovník českých slov a frází souznačných, blízkých a příbuzných</a:t>
            </a:r>
            <a:r>
              <a:rPr lang="cs-CZ" sz="2600" dirty="0">
                <a:solidFill>
                  <a:srgbClr val="222222"/>
                </a:solidFill>
                <a:latin typeface="Times New Roman" panose="02020603050405020304" pitchFamily="18" charset="0"/>
                <a:cs typeface="Times New Roman" panose="02020603050405020304" pitchFamily="18" charset="0"/>
              </a:rPr>
              <a:t>.</a:t>
            </a:r>
            <a:endParaRPr lang="fr-FR" sz="2600" dirty="0">
              <a:effectLst/>
              <a:latin typeface="Times New Roman" panose="02020603050405020304" pitchFamily="18" charset="0"/>
              <a:ea typeface="MS Mincho" panose="02020609040205080304" pitchFamily="49" charset="-128"/>
              <a:cs typeface="Times New Roman" panose="02020603050405020304" pitchFamily="18" charset="0"/>
            </a:endParaRPr>
          </a:p>
          <a:p>
            <a:pPr algn="just"/>
            <a:r>
              <a:rPr lang="fr-FR" sz="2600" dirty="0">
                <a:latin typeface="Times New Roman" panose="02020603050405020304" pitchFamily="18" charset="0"/>
                <a:ea typeface="MS Mincho" panose="02020609040205080304" pitchFamily="49" charset="-128"/>
                <a:cs typeface="Times New Roman" panose="02020603050405020304" pitchFamily="18" charset="0"/>
              </a:rPr>
              <a:t>M</a:t>
            </a:r>
            <a:r>
              <a:rPr lang="cs-CZ" sz="2600" dirty="0" err="1">
                <a:effectLst/>
                <a:latin typeface="Times New Roman" panose="02020603050405020304" pitchFamily="18" charset="0"/>
                <a:ea typeface="MS Mincho" panose="02020609040205080304" pitchFamily="49" charset="-128"/>
                <a:cs typeface="Times New Roman" panose="02020603050405020304" pitchFamily="18" charset="0"/>
              </a:rPr>
              <a:t>ísto</a:t>
            </a:r>
            <a:r>
              <a:rPr lang="cs-CZ" sz="2600" dirty="0">
                <a:effectLst/>
                <a:latin typeface="Times New Roman" panose="02020603050405020304" pitchFamily="18" charset="0"/>
                <a:ea typeface="MS Mincho" panose="02020609040205080304" pitchFamily="49" charset="-128"/>
                <a:cs typeface="Times New Roman" panose="02020603050405020304" pitchFamily="18" charset="0"/>
              </a:rPr>
              <a:t> a rok vydání</a:t>
            </a:r>
            <a:r>
              <a:rPr lang="fr-FR" sz="26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cs-CZ" sz="2600" dirty="0">
                <a:solidFill>
                  <a:srgbClr val="222222"/>
                </a:solidFill>
                <a:latin typeface="Times New Roman" panose="02020603050405020304" pitchFamily="18" charset="0"/>
                <a:cs typeface="Times New Roman" panose="02020603050405020304" pitchFamily="18" charset="0"/>
              </a:rPr>
              <a:t>Praha</a:t>
            </a:r>
            <a:r>
              <a:rPr lang="fr-FR" sz="2600" dirty="0">
                <a:solidFill>
                  <a:srgbClr val="222222"/>
                </a:solidFill>
                <a:latin typeface="Times New Roman" panose="02020603050405020304" pitchFamily="18" charset="0"/>
                <a:cs typeface="Times New Roman" panose="02020603050405020304" pitchFamily="18" charset="0"/>
              </a:rPr>
              <a:t>, r.</a:t>
            </a:r>
            <a:r>
              <a:rPr lang="cs-CZ" sz="2600" dirty="0">
                <a:solidFill>
                  <a:srgbClr val="222222"/>
                </a:solidFill>
                <a:latin typeface="Times New Roman" panose="02020603050405020304" pitchFamily="18" charset="0"/>
                <a:cs typeface="Times New Roman" panose="02020603050405020304" pitchFamily="18" charset="0"/>
              </a:rPr>
              <a:t>2007</a:t>
            </a:r>
            <a:endParaRPr lang="fr-FR" sz="2600" dirty="0">
              <a:effectLst/>
              <a:latin typeface="Times New Roman" panose="02020603050405020304" pitchFamily="18" charset="0"/>
              <a:ea typeface="MS Mincho" panose="02020609040205080304" pitchFamily="49" charset="-128"/>
              <a:cs typeface="Times New Roman" panose="02020603050405020304" pitchFamily="18" charset="0"/>
            </a:endParaRPr>
          </a:p>
          <a:p>
            <a:pPr algn="just"/>
            <a:r>
              <a:rPr lang="cs-CZ" sz="2600" dirty="0">
                <a:effectLst/>
                <a:latin typeface="Times New Roman" panose="02020603050405020304" pitchFamily="18" charset="0"/>
                <a:ea typeface="MS Mincho" panose="02020609040205080304" pitchFamily="49" charset="-128"/>
                <a:cs typeface="Times New Roman" panose="02020603050405020304" pitchFamily="18" charset="0"/>
              </a:rPr>
              <a:t>Nakladatelství</a:t>
            </a:r>
            <a:r>
              <a:rPr lang="fr-FR" sz="26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cs-CZ" sz="2600" b="0" i="0" dirty="0">
                <a:solidFill>
                  <a:srgbClr val="222222"/>
                </a:solidFill>
                <a:effectLst/>
                <a:latin typeface="Times New Roman" panose="02020603050405020304" pitchFamily="18" charset="0"/>
                <a:cs typeface="Times New Roman" panose="02020603050405020304" pitchFamily="18" charset="0"/>
              </a:rPr>
              <a:t>NLN, Nakladatelství Lidové noviny, </a:t>
            </a:r>
            <a:endParaRPr lang="cs-CZ" sz="2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indent="0" algn="just">
              <a:buNone/>
            </a:pPr>
            <a:endParaRPr lang="fr-FR" dirty="0">
              <a:latin typeface="Times New Roman" panose="02020603050405020304" pitchFamily="18"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769768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F57FF6-A889-9C62-A9E8-7AB479A3A7F1}"/>
              </a:ext>
            </a:extLst>
          </p:cNvPr>
          <p:cNvSpPr>
            <a:spLocks noGrp="1"/>
          </p:cNvSpPr>
          <p:nvPr>
            <p:ph type="title"/>
          </p:nvPr>
        </p:nvSpPr>
        <p:spPr/>
        <p:txBody>
          <a:bodyPr/>
          <a:lstStyle/>
          <a:p>
            <a:r>
              <a:rPr lang="fr-FR" dirty="0">
                <a:latin typeface="Times New Roman" panose="02020603050405020304" pitchFamily="18" charset="0"/>
                <a:cs typeface="Times New Roman" panose="02020603050405020304" pitchFamily="18" charset="0"/>
              </a:rPr>
              <a:t>Co je </a:t>
            </a:r>
            <a:r>
              <a:rPr lang="fr-FR" dirty="0" err="1">
                <a:latin typeface="Times New Roman" panose="02020603050405020304" pitchFamily="18" charset="0"/>
                <a:cs typeface="Times New Roman" panose="02020603050405020304" pitchFamily="18" charset="0"/>
              </a:rPr>
              <a:t>Tezaurus</a:t>
            </a:r>
            <a:r>
              <a:rPr lang="fr-FR" dirty="0">
                <a:latin typeface="Times New Roman" panose="02020603050405020304" pitchFamily="18" charset="0"/>
                <a:cs typeface="Times New Roman" panose="02020603050405020304" pitchFamily="18" charset="0"/>
              </a:rPr>
              <a:t>?</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11E47B3F-0D58-B8BA-BFCB-9CFC94D3688F}"/>
              </a:ext>
            </a:extLst>
          </p:cNvPr>
          <p:cNvSpPr>
            <a:spLocks noGrp="1"/>
          </p:cNvSpPr>
          <p:nvPr>
            <p:ph idx="1"/>
          </p:nvPr>
        </p:nvSpPr>
        <p:spPr>
          <a:xfrm>
            <a:off x="838200" y="1527464"/>
            <a:ext cx="10515600" cy="4649499"/>
          </a:xfrm>
        </p:spPr>
        <p:txBody>
          <a:bodyPr>
            <a:normAutofit/>
          </a:bodyPr>
          <a:lstStyle/>
          <a:p>
            <a:pPr marL="0" indent="0" algn="just">
              <a:buNone/>
            </a:pPr>
            <a:r>
              <a:rPr lang="fr-FR" sz="2800" i="1" dirty="0">
                <a:effectLst/>
                <a:latin typeface="Times New Roman" panose="02020603050405020304" pitchFamily="18" charset="0"/>
                <a:ea typeface="MS Mincho" panose="02020609040205080304" pitchFamily="49" charset="-128"/>
                <a:cs typeface="Arial" panose="020B0604020202020204" pitchFamily="34" charset="0"/>
              </a:rPr>
              <a:t>« </a:t>
            </a:r>
            <a:r>
              <a:rPr lang="fr-FR" sz="2800" i="1" dirty="0" err="1">
                <a:effectLst/>
                <a:latin typeface="Times New Roman" panose="02020603050405020304" pitchFamily="18" charset="0"/>
                <a:ea typeface="MS Mincho" panose="02020609040205080304" pitchFamily="49" charset="-128"/>
                <a:cs typeface="Arial" panose="020B0604020202020204" pitchFamily="34" charset="0"/>
              </a:rPr>
              <a:t>Tezaurus</a:t>
            </a:r>
            <a:r>
              <a:rPr lang="fr-FR" sz="2800" i="1" dirty="0">
                <a:effectLst/>
                <a:latin typeface="Times New Roman" panose="02020603050405020304" pitchFamily="18" charset="0"/>
                <a:ea typeface="MS Mincho" panose="02020609040205080304" pitchFamily="49" charset="-128"/>
                <a:cs typeface="Arial" panose="020B0604020202020204" pitchFamily="34" charset="0"/>
              </a:rPr>
              <a:t> </a:t>
            </a:r>
            <a:r>
              <a:rPr lang="fr-FR" sz="2800" i="1" dirty="0" err="1">
                <a:effectLst/>
                <a:latin typeface="Times New Roman" panose="02020603050405020304" pitchFamily="18" charset="0"/>
                <a:ea typeface="MS Mincho" panose="02020609040205080304" pitchFamily="49" charset="-128"/>
                <a:cs typeface="Arial" panose="020B0604020202020204" pitchFamily="34" charset="0"/>
              </a:rPr>
              <a:t>českého</a:t>
            </a:r>
            <a:r>
              <a:rPr lang="fr-FR" sz="2800" i="1" dirty="0">
                <a:effectLst/>
                <a:latin typeface="Times New Roman" panose="02020603050405020304" pitchFamily="18" charset="0"/>
                <a:ea typeface="MS Mincho" panose="02020609040205080304" pitchFamily="49" charset="-128"/>
                <a:cs typeface="Arial" panose="020B0604020202020204" pitchFamily="34" charset="0"/>
              </a:rPr>
              <a:t> </a:t>
            </a:r>
            <a:r>
              <a:rPr lang="fr-FR" sz="2800" i="1" dirty="0" err="1">
                <a:effectLst/>
                <a:latin typeface="Times New Roman" panose="02020603050405020304" pitchFamily="18" charset="0"/>
                <a:ea typeface="MS Mincho" panose="02020609040205080304" pitchFamily="49" charset="-128"/>
                <a:cs typeface="Arial" panose="020B0604020202020204" pitchFamily="34" charset="0"/>
              </a:rPr>
              <a:t>jazyka</a:t>
            </a:r>
            <a:r>
              <a:rPr lang="fr-FR" sz="2800" i="1" dirty="0">
                <a:effectLst/>
                <a:latin typeface="Times New Roman" panose="02020603050405020304" pitchFamily="18" charset="0"/>
                <a:ea typeface="MS Mincho" panose="02020609040205080304" pitchFamily="49" charset="-128"/>
                <a:cs typeface="Arial" panose="020B0604020202020204" pitchFamily="34" charset="0"/>
              </a:rPr>
              <a:t> </a:t>
            </a:r>
            <a:r>
              <a:rPr lang="fr-FR" sz="2800" i="1" dirty="0" err="1">
                <a:effectLst/>
                <a:latin typeface="Times New Roman" panose="02020603050405020304" pitchFamily="18" charset="0"/>
                <a:ea typeface="MS Mincho" panose="02020609040205080304" pitchFamily="49" charset="-128"/>
                <a:cs typeface="Arial" panose="020B0604020202020204" pitchFamily="34" charset="0"/>
              </a:rPr>
              <a:t>predstavuje</a:t>
            </a:r>
            <a:r>
              <a:rPr lang="fr-FR" sz="2800" i="1" dirty="0">
                <a:effectLst/>
                <a:latin typeface="Times New Roman" panose="02020603050405020304" pitchFamily="18" charset="0"/>
                <a:ea typeface="MS Mincho" panose="02020609040205080304" pitchFamily="49" charset="-128"/>
                <a:cs typeface="Arial" panose="020B0604020202020204" pitchFamily="34" charset="0"/>
              </a:rPr>
              <a:t> u </a:t>
            </a:r>
            <a:r>
              <a:rPr lang="fr-FR" sz="2800" i="1" dirty="0" err="1">
                <a:effectLst/>
                <a:latin typeface="Times New Roman" panose="02020603050405020304" pitchFamily="18" charset="0"/>
                <a:ea typeface="MS Mincho" panose="02020609040205080304" pitchFamily="49" charset="-128"/>
                <a:cs typeface="Arial" panose="020B0604020202020204" pitchFamily="34" charset="0"/>
              </a:rPr>
              <a:t>nás</a:t>
            </a:r>
            <a:r>
              <a:rPr lang="fr-FR" sz="2800" i="1" dirty="0">
                <a:effectLst/>
                <a:latin typeface="Times New Roman" panose="02020603050405020304" pitchFamily="18" charset="0"/>
                <a:ea typeface="MS Mincho" panose="02020609040205080304" pitchFamily="49" charset="-128"/>
                <a:cs typeface="Arial" panose="020B0604020202020204" pitchFamily="34" charset="0"/>
              </a:rPr>
              <a:t> </a:t>
            </a:r>
            <a:r>
              <a:rPr lang="fr-FR" sz="2800" i="1" dirty="0" err="1">
                <a:effectLst/>
                <a:latin typeface="Times New Roman" panose="02020603050405020304" pitchFamily="18" charset="0"/>
                <a:ea typeface="MS Mincho" panose="02020609040205080304" pitchFamily="49" charset="-128"/>
                <a:cs typeface="Arial" panose="020B0604020202020204" pitchFamily="34" charset="0"/>
              </a:rPr>
              <a:t>poměrně</a:t>
            </a:r>
            <a:r>
              <a:rPr lang="fr-FR" sz="2800" i="1" dirty="0">
                <a:effectLst/>
                <a:latin typeface="Times New Roman" panose="02020603050405020304" pitchFamily="18" charset="0"/>
                <a:ea typeface="MS Mincho" panose="02020609040205080304" pitchFamily="49" charset="-128"/>
                <a:cs typeface="Arial" panose="020B0604020202020204" pitchFamily="34" charset="0"/>
              </a:rPr>
              <a:t> </a:t>
            </a:r>
            <a:r>
              <a:rPr lang="fr-FR" sz="2800" i="1" dirty="0" err="1">
                <a:effectLst/>
                <a:latin typeface="Times New Roman" panose="02020603050405020304" pitchFamily="18" charset="0"/>
                <a:ea typeface="MS Mincho" panose="02020609040205080304" pitchFamily="49" charset="-128"/>
                <a:cs typeface="Arial" panose="020B0604020202020204" pitchFamily="34" charset="0"/>
              </a:rPr>
              <a:t>málo</a:t>
            </a:r>
            <a:r>
              <a:rPr lang="fr-FR" sz="2800" i="1" dirty="0">
                <a:effectLst/>
                <a:latin typeface="Times New Roman" panose="02020603050405020304" pitchFamily="18" charset="0"/>
                <a:ea typeface="MS Mincho" panose="02020609040205080304" pitchFamily="49" charset="-128"/>
                <a:cs typeface="Arial" panose="020B0604020202020204" pitchFamily="34" charset="0"/>
              </a:rPr>
              <a:t> </a:t>
            </a:r>
            <a:r>
              <a:rPr lang="fr-FR" sz="2800" i="1" dirty="0" err="1">
                <a:effectLst/>
                <a:latin typeface="Times New Roman" panose="02020603050405020304" pitchFamily="18" charset="0"/>
                <a:ea typeface="MS Mincho" panose="02020609040205080304" pitchFamily="49" charset="-128"/>
                <a:cs typeface="Arial" panose="020B0604020202020204" pitchFamily="34" charset="0"/>
              </a:rPr>
              <a:t>známý</a:t>
            </a:r>
            <a:r>
              <a:rPr lang="fr-FR" sz="2800" i="1" dirty="0">
                <a:effectLst/>
                <a:latin typeface="Times New Roman" panose="02020603050405020304" pitchFamily="18" charset="0"/>
                <a:ea typeface="MS Mincho" panose="02020609040205080304" pitchFamily="49" charset="-128"/>
                <a:cs typeface="Arial" panose="020B0604020202020204" pitchFamily="34" charset="0"/>
              </a:rPr>
              <a:t> </a:t>
            </a:r>
            <a:r>
              <a:rPr lang="fr-FR" sz="2800" i="1" dirty="0" err="1">
                <a:effectLst/>
                <a:latin typeface="Times New Roman" panose="02020603050405020304" pitchFamily="18" charset="0"/>
                <a:ea typeface="MS Mincho" panose="02020609040205080304" pitchFamily="49" charset="-128"/>
                <a:cs typeface="Arial" panose="020B0604020202020204" pitchFamily="34" charset="0"/>
              </a:rPr>
              <a:t>typ</a:t>
            </a:r>
            <a:r>
              <a:rPr lang="fr-FR" sz="2800" i="1" dirty="0">
                <a:effectLst/>
                <a:latin typeface="Times New Roman" panose="02020603050405020304" pitchFamily="18" charset="0"/>
                <a:ea typeface="MS Mincho" panose="02020609040205080304" pitchFamily="49" charset="-128"/>
                <a:cs typeface="Arial" panose="020B0604020202020204" pitchFamily="34" charset="0"/>
              </a:rPr>
              <a:t> </a:t>
            </a:r>
            <a:r>
              <a:rPr lang="fr-FR" sz="2800" i="1" dirty="0" err="1">
                <a:effectLst/>
                <a:latin typeface="Times New Roman" panose="02020603050405020304" pitchFamily="18" charset="0"/>
                <a:ea typeface="MS Mincho" panose="02020609040205080304" pitchFamily="49" charset="-128"/>
                <a:cs typeface="Arial" panose="020B0604020202020204" pitchFamily="34" charset="0"/>
              </a:rPr>
              <a:t>slovníku</a:t>
            </a:r>
            <a:r>
              <a:rPr lang="fr-FR" i="1" dirty="0">
                <a:latin typeface="Times New Roman" panose="02020603050405020304" pitchFamily="18" charset="0"/>
                <a:ea typeface="MS Mincho" panose="02020609040205080304" pitchFamily="49" charset="-128"/>
                <a:cs typeface="Arial" panose="020B0604020202020204" pitchFamily="34" charset="0"/>
              </a:rPr>
              <a:t>, a </a:t>
            </a:r>
            <a:r>
              <a:rPr lang="fr-FR" i="1" dirty="0" err="1">
                <a:latin typeface="Times New Roman" panose="02020603050405020304" pitchFamily="18" charset="0"/>
                <a:ea typeface="MS Mincho" panose="02020609040205080304" pitchFamily="49" charset="-128"/>
                <a:cs typeface="Arial" panose="020B0604020202020204" pitchFamily="34" charset="0"/>
              </a:rPr>
              <a:t>zaslouží</a:t>
            </a:r>
            <a:r>
              <a:rPr lang="fr-FR" i="1" dirty="0">
                <a:latin typeface="Times New Roman" panose="02020603050405020304" pitchFamily="18" charset="0"/>
                <a:ea typeface="MS Mincho" panose="02020609040205080304" pitchFamily="49" charset="-128"/>
                <a:cs typeface="Arial" panose="020B0604020202020204" pitchFamily="34" charset="0"/>
              </a:rPr>
              <a:t> si proto </a:t>
            </a:r>
            <a:r>
              <a:rPr lang="fr-FR" i="1" dirty="0" err="1">
                <a:latin typeface="Times New Roman" panose="02020603050405020304" pitchFamily="18" charset="0"/>
                <a:ea typeface="MS Mincho" panose="02020609040205080304" pitchFamily="49" charset="-128"/>
                <a:cs typeface="Arial" panose="020B0604020202020204" pitchFamily="34" charset="0"/>
              </a:rPr>
              <a:t>alespoň</a:t>
            </a:r>
            <a:r>
              <a:rPr lang="fr-FR" i="1" dirty="0">
                <a:latin typeface="Times New Roman" panose="02020603050405020304" pitchFamily="18" charset="0"/>
                <a:ea typeface="MS Mincho" panose="02020609040205080304" pitchFamily="49" charset="-128"/>
                <a:cs typeface="Arial" panose="020B0604020202020204" pitchFamily="34" charset="0"/>
              </a:rPr>
              <a:t> </a:t>
            </a:r>
            <a:r>
              <a:rPr lang="fr-FR" i="1" dirty="0" err="1">
                <a:latin typeface="Times New Roman" panose="02020603050405020304" pitchFamily="18" charset="0"/>
                <a:ea typeface="MS Mincho" panose="02020609040205080304" pitchFamily="49" charset="-128"/>
                <a:cs typeface="Arial" panose="020B0604020202020204" pitchFamily="34" charset="0"/>
              </a:rPr>
              <a:t>stručné</a:t>
            </a:r>
            <a:r>
              <a:rPr lang="fr-FR" i="1" dirty="0">
                <a:latin typeface="Times New Roman" panose="02020603050405020304" pitchFamily="18" charset="0"/>
                <a:ea typeface="MS Mincho" panose="02020609040205080304" pitchFamily="49" charset="-128"/>
                <a:cs typeface="Arial" panose="020B0604020202020204" pitchFamily="34" charset="0"/>
              </a:rPr>
              <a:t> </a:t>
            </a:r>
            <a:r>
              <a:rPr lang="fr-FR" i="1" dirty="0" err="1">
                <a:latin typeface="Times New Roman" panose="02020603050405020304" pitchFamily="18" charset="0"/>
                <a:ea typeface="MS Mincho" panose="02020609040205080304" pitchFamily="49" charset="-128"/>
                <a:cs typeface="Arial" panose="020B0604020202020204" pitchFamily="34" charset="0"/>
              </a:rPr>
              <a:t>uvedení</a:t>
            </a:r>
            <a:r>
              <a:rPr lang="fr-FR" i="1" dirty="0">
                <a:latin typeface="Times New Roman" panose="02020603050405020304" pitchFamily="18" charset="0"/>
                <a:ea typeface="MS Mincho" panose="02020609040205080304" pitchFamily="49" charset="-128"/>
                <a:cs typeface="Arial" panose="020B0604020202020204" pitchFamily="34" charset="0"/>
              </a:rPr>
              <a:t> » (</a:t>
            </a:r>
            <a:r>
              <a:rPr lang="fr-FR" i="1" dirty="0" err="1">
                <a:latin typeface="Times New Roman" panose="02020603050405020304" pitchFamily="18" charset="0"/>
                <a:ea typeface="MS Mincho" panose="02020609040205080304" pitchFamily="49" charset="-128"/>
                <a:cs typeface="Arial" panose="020B0604020202020204" pitchFamily="34" charset="0"/>
              </a:rPr>
              <a:t>Úvod</a:t>
            </a:r>
            <a:r>
              <a:rPr lang="fr-FR" i="1" dirty="0">
                <a:latin typeface="Times New Roman" panose="02020603050405020304" pitchFamily="18" charset="0"/>
                <a:ea typeface="MS Mincho" panose="02020609040205080304" pitchFamily="49" charset="-128"/>
                <a:cs typeface="Arial" panose="020B0604020202020204" pitchFamily="34" charset="0"/>
              </a:rPr>
              <a:t>)</a:t>
            </a:r>
          </a:p>
          <a:p>
            <a:pPr marL="0" indent="0" algn="just">
              <a:buNone/>
            </a:pPr>
            <a:r>
              <a:rPr lang="fr-FR" sz="2000" dirty="0" err="1">
                <a:latin typeface="Times New Roman" panose="02020603050405020304" pitchFamily="18" charset="0"/>
                <a:ea typeface="MS Mincho" panose="02020609040205080304" pitchFamily="49" charset="-128"/>
                <a:cs typeface="Arial" panose="020B0604020202020204" pitchFamily="34" charset="0"/>
              </a:rPr>
              <a:t>Tezaurus</a:t>
            </a:r>
            <a:r>
              <a:rPr lang="fr-FR" sz="2000" dirty="0">
                <a:latin typeface="Times New Roman" panose="02020603050405020304" pitchFamily="18" charset="0"/>
                <a:ea typeface="MS Mincho" panose="02020609040205080304" pitchFamily="49" charset="-128"/>
                <a:cs typeface="Arial" panose="020B0604020202020204" pitchFamily="34" charset="0"/>
              </a:rPr>
              <a:t> : z </a:t>
            </a:r>
            <a:r>
              <a:rPr lang="fr-FR" sz="2000" dirty="0" err="1">
                <a:latin typeface="Times New Roman" panose="02020603050405020304" pitchFamily="18" charset="0"/>
                <a:ea typeface="MS Mincho" panose="02020609040205080304" pitchFamily="49" charset="-128"/>
                <a:cs typeface="Arial" panose="020B0604020202020204" pitchFamily="34" charset="0"/>
              </a:rPr>
              <a:t>latiny</a:t>
            </a:r>
            <a:r>
              <a:rPr lang="fr-FR" sz="2000" dirty="0">
                <a:latin typeface="Times New Roman" panose="02020603050405020304" pitchFamily="18" charset="0"/>
                <a:ea typeface="MS Mincho" panose="02020609040205080304" pitchFamily="49" charset="-128"/>
                <a:cs typeface="Arial" panose="020B0604020202020204" pitchFamily="34" charset="0"/>
              </a:rPr>
              <a:t> </a:t>
            </a:r>
            <a:r>
              <a:rPr lang="fr-FR" sz="2000" i="1" dirty="0">
                <a:latin typeface="Times New Roman" panose="02020603050405020304" pitchFamily="18" charset="0"/>
                <a:ea typeface="MS Mincho" panose="02020609040205080304" pitchFamily="49" charset="-128"/>
                <a:cs typeface="Arial" panose="020B0604020202020204" pitchFamily="34" charset="0"/>
              </a:rPr>
              <a:t>thesaurus</a:t>
            </a:r>
            <a:r>
              <a:rPr lang="fr-FR" sz="2000" dirty="0">
                <a:latin typeface="Times New Roman" panose="02020603050405020304" pitchFamily="18" charset="0"/>
                <a:ea typeface="MS Mincho" panose="02020609040205080304" pitchFamily="49" charset="-128"/>
                <a:cs typeface="Arial" panose="020B0604020202020204" pitchFamily="34" charset="0"/>
              </a:rPr>
              <a:t> (</a:t>
            </a:r>
            <a:r>
              <a:rPr lang="fr-FR" sz="2000" dirty="0" err="1">
                <a:latin typeface="Times New Roman" panose="02020603050405020304" pitchFamily="18" charset="0"/>
                <a:ea typeface="MS Mincho" panose="02020609040205080304" pitchFamily="49" charset="-128"/>
                <a:cs typeface="Arial" panose="020B0604020202020204" pitchFamily="34" charset="0"/>
              </a:rPr>
              <a:t>poklad</a:t>
            </a:r>
            <a:r>
              <a:rPr lang="fr-FR" sz="2000" dirty="0">
                <a:latin typeface="Times New Roman" panose="02020603050405020304" pitchFamily="18" charset="0"/>
                <a:ea typeface="MS Mincho" panose="02020609040205080304" pitchFamily="49" charset="-128"/>
                <a:cs typeface="Arial" panose="020B0604020202020204" pitchFamily="34" charset="0"/>
              </a:rPr>
              <a:t>)</a:t>
            </a:r>
          </a:p>
          <a:p>
            <a:pPr marL="0" indent="0" algn="just">
              <a:buNone/>
            </a:pPr>
            <a:r>
              <a:rPr lang="fr-FR" sz="2000" dirty="0">
                <a:effectLst/>
                <a:latin typeface="Times New Roman" panose="02020603050405020304" pitchFamily="18" charset="0"/>
                <a:ea typeface="MS Mincho" panose="02020609040205080304" pitchFamily="49" charset="-128"/>
                <a:cs typeface="Arial" panose="020B0604020202020204" pitchFamily="34" charset="0"/>
              </a:rPr>
              <a:t>(</a:t>
            </a:r>
            <a:r>
              <a:rPr lang="fr-FR" sz="2000" dirty="0" err="1">
                <a:effectLst/>
                <a:latin typeface="Times New Roman" panose="02020603050405020304" pitchFamily="18" charset="0"/>
                <a:ea typeface="MS Mincho" panose="02020609040205080304" pitchFamily="49" charset="-128"/>
                <a:cs typeface="Arial" panose="020B0604020202020204" pitchFamily="34" charset="0"/>
              </a:rPr>
              <a:t>ang</a:t>
            </a:r>
            <a:r>
              <a:rPr lang="fr-FR" sz="2000" dirty="0">
                <a:effectLst/>
                <a:latin typeface="Times New Roman" panose="02020603050405020304" pitchFamily="18" charset="0"/>
                <a:ea typeface="MS Mincho" panose="02020609040205080304" pitchFamily="49" charset="-128"/>
                <a:cs typeface="Arial" panose="020B0604020202020204" pitchFamily="34" charset="0"/>
              </a:rPr>
              <a:t>. thesaurus)</a:t>
            </a:r>
          </a:p>
          <a:p>
            <a:pPr marL="0" indent="0" algn="just">
              <a:buNone/>
            </a:pPr>
            <a:endParaRPr lang="fr-FR" sz="2000" dirty="0">
              <a:effectLst/>
              <a:latin typeface="Times New Roman" panose="02020603050405020304" pitchFamily="18" charset="0"/>
              <a:ea typeface="MS Mincho" panose="02020609040205080304" pitchFamily="49" charset="-128"/>
              <a:cs typeface="Arial" panose="020B0604020202020204" pitchFamily="34" charset="0"/>
            </a:endParaRPr>
          </a:p>
          <a:p>
            <a:pPr marL="457200" indent="-457200" algn="just">
              <a:buAutoNum type="arabicPeriod"/>
            </a:pPr>
            <a:r>
              <a:rPr lang="fr-FR" u="sng" dirty="0" err="1">
                <a:latin typeface="Times New Roman" panose="02020603050405020304" pitchFamily="18" charset="0"/>
                <a:ea typeface="MS Mincho" panose="02020609040205080304" pitchFamily="49" charset="-128"/>
                <a:cs typeface="Arial" panose="020B0604020202020204" pitchFamily="34" charset="0"/>
              </a:rPr>
              <a:t>význam</a:t>
            </a:r>
            <a:r>
              <a:rPr lang="fr-FR" u="sng" dirty="0">
                <a:latin typeface="Times New Roman" panose="02020603050405020304" pitchFamily="18" charset="0"/>
                <a:ea typeface="MS Mincho" panose="02020609040205080304" pitchFamily="49" charset="-128"/>
                <a:cs typeface="Arial" panose="020B0604020202020204" pitchFamily="34" charset="0"/>
              </a:rPr>
              <a:t> :</a:t>
            </a:r>
          </a:p>
          <a:p>
            <a:pPr algn="just">
              <a:buFontTx/>
              <a:buChar char="-"/>
            </a:pP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Jan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Vaclav</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Rosa </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Thesaurus linguae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Bohemicae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buFontTx/>
              <a:buChar char="-"/>
            </a:pP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Komensky</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Lingua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Bohemicae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thesaurus</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20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pic>
        <p:nvPicPr>
          <p:cNvPr id="1026" name="Picture 2" descr="Jan Amos Komenský – Wikicitáty">
            <a:extLst>
              <a:ext uri="{FF2B5EF4-FFF2-40B4-BE49-F238E27FC236}">
                <a16:creationId xmlns:a16="http://schemas.microsoft.com/office/drawing/2014/main" id="{FCAB3774-AD2A-AACF-A955-F742E939EA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2680" y="2853027"/>
            <a:ext cx="303112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325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23D6A-E87E-9F4A-E360-2FB4FA027D8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54523A3-2A8C-9490-340D-1E1EF4A0C574}"/>
              </a:ext>
            </a:extLst>
          </p:cNvPr>
          <p:cNvSpPr>
            <a:spLocks noGrp="1"/>
          </p:cNvSpPr>
          <p:nvPr>
            <p:ph type="title"/>
          </p:nvPr>
        </p:nvSpPr>
        <p:spPr/>
        <p:txBody>
          <a:bodyPr/>
          <a:lstStyle/>
          <a:p>
            <a:r>
              <a:rPr lang="fr-FR" dirty="0">
                <a:latin typeface="Times New Roman" panose="02020603050405020304" pitchFamily="18" charset="0"/>
                <a:cs typeface="Times New Roman" panose="02020603050405020304" pitchFamily="18" charset="0"/>
              </a:rPr>
              <a:t>Co je </a:t>
            </a:r>
            <a:r>
              <a:rPr lang="fr-FR" dirty="0" err="1">
                <a:latin typeface="Times New Roman" panose="02020603050405020304" pitchFamily="18" charset="0"/>
                <a:cs typeface="Times New Roman" panose="02020603050405020304" pitchFamily="18" charset="0"/>
              </a:rPr>
              <a:t>Tezaurus</a:t>
            </a:r>
            <a:r>
              <a:rPr lang="fr-FR" dirty="0">
                <a:latin typeface="Times New Roman" panose="02020603050405020304" pitchFamily="18" charset="0"/>
                <a:cs typeface="Times New Roman" panose="02020603050405020304" pitchFamily="18" charset="0"/>
              </a:rPr>
              <a:t>?</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22B303A6-5F77-C492-A345-C6A8AC2C81ED}"/>
              </a:ext>
            </a:extLst>
          </p:cNvPr>
          <p:cNvSpPr>
            <a:spLocks noGrp="1"/>
          </p:cNvSpPr>
          <p:nvPr>
            <p:ph idx="1"/>
          </p:nvPr>
        </p:nvSpPr>
        <p:spPr/>
        <p:txBody>
          <a:bodyPr>
            <a:normAutofit/>
          </a:bodyPr>
          <a:lstStyle/>
          <a:p>
            <a:pPr marL="0" indent="0" algn="just">
              <a:buNone/>
            </a:pPr>
            <a:r>
              <a:rPr lang="fr-FR" sz="2800" u="sng" dirty="0">
                <a:effectLst/>
                <a:latin typeface="Times New Roman" panose="02020603050405020304" pitchFamily="18" charset="0"/>
                <a:ea typeface="MS Mincho" panose="02020609040205080304" pitchFamily="49" charset="-128"/>
                <a:cs typeface="Arial" panose="020B0604020202020204" pitchFamily="34" charset="0"/>
              </a:rPr>
              <a:t>2. </a:t>
            </a:r>
            <a:r>
              <a:rPr lang="fr-FR" u="sng" dirty="0" err="1">
                <a:latin typeface="Times New Roman" panose="02020603050405020304" pitchFamily="18" charset="0"/>
                <a:ea typeface="MS Mincho" panose="02020609040205080304" pitchFamily="49" charset="-128"/>
                <a:cs typeface="Arial" panose="020B0604020202020204" pitchFamily="34" charset="0"/>
              </a:rPr>
              <a:t>v</a:t>
            </a:r>
            <a:r>
              <a:rPr lang="fr-FR" sz="2800" u="sng" dirty="0" err="1">
                <a:effectLst/>
                <a:latin typeface="Times New Roman" panose="02020603050405020304" pitchFamily="18" charset="0"/>
                <a:ea typeface="MS Mincho" panose="02020609040205080304" pitchFamily="49" charset="-128"/>
                <a:cs typeface="Arial" panose="020B0604020202020204" pitchFamily="34" charset="0"/>
              </a:rPr>
              <a:t>ýznam</a:t>
            </a:r>
            <a:r>
              <a:rPr lang="fr-FR" sz="2800" u="sng" dirty="0">
                <a:effectLst/>
                <a:latin typeface="Times New Roman" panose="02020603050405020304" pitchFamily="18" charset="0"/>
                <a:ea typeface="MS Mincho" panose="02020609040205080304" pitchFamily="49" charset="-128"/>
                <a:cs typeface="Arial" panose="020B0604020202020204" pitchFamily="34" charset="0"/>
              </a:rPr>
              <a:t> :</a:t>
            </a:r>
          </a:p>
          <a:p>
            <a:pPr marL="0" indent="0" algn="just">
              <a:buNone/>
            </a:pPr>
            <a:r>
              <a:rPr lang="fr-FR" sz="2800" dirty="0">
                <a:effectLst/>
                <a:latin typeface="Times New Roman" panose="02020603050405020304" pitchFamily="18" charset="0"/>
                <a:ea typeface="MS Mincho" panose="02020609040205080304" pitchFamily="49" charset="-128"/>
                <a:cs typeface="Arial" panose="020B0604020202020204" pitchFamily="34" charset="0"/>
              </a:rPr>
              <a:t>« </a:t>
            </a:r>
            <a:r>
              <a:rPr lang="fr-FR" sz="2800" dirty="0" err="1">
                <a:effectLst/>
                <a:latin typeface="Times New Roman" panose="02020603050405020304" pitchFamily="18" charset="0"/>
                <a:ea typeface="MS Mincho" panose="02020609040205080304" pitchFamily="49" charset="-128"/>
                <a:cs typeface="Arial" panose="020B0604020202020204" pitchFamily="34" charset="0"/>
              </a:rPr>
              <a:t>Tezaurus</a:t>
            </a:r>
            <a:r>
              <a:rPr lang="fr-FR" sz="2800" dirty="0">
                <a:effectLst/>
                <a:latin typeface="Times New Roman" panose="02020603050405020304" pitchFamily="18" charset="0"/>
                <a:ea typeface="MS Mincho" panose="02020609040205080304" pitchFamily="49" charset="-128"/>
                <a:cs typeface="Arial" panose="020B0604020202020204" pitchFamily="34" charset="0"/>
              </a:rPr>
              <a:t> je </a:t>
            </a:r>
            <a:r>
              <a:rPr lang="fr-FR" sz="2800" dirty="0" err="1">
                <a:effectLst/>
                <a:latin typeface="Times New Roman" panose="02020603050405020304" pitchFamily="18" charset="0"/>
                <a:ea typeface="MS Mincho" panose="02020609040205080304" pitchFamily="49" charset="-128"/>
                <a:cs typeface="Arial" panose="020B0604020202020204" pitchFamily="34" charset="0"/>
              </a:rPr>
              <a:t>slovník</a:t>
            </a:r>
            <a:r>
              <a:rPr lang="fr-FR" sz="2800" dirty="0">
                <a:effectLst/>
                <a:latin typeface="Times New Roman" panose="02020603050405020304" pitchFamily="18" charset="0"/>
                <a:ea typeface="MS Mincho" panose="02020609040205080304" pitchFamily="49" charset="-128"/>
                <a:cs typeface="Arial" panose="020B0604020202020204" pitchFamily="34" charset="0"/>
              </a:rPr>
              <a:t> </a:t>
            </a:r>
            <a:r>
              <a:rPr lang="fr-FR" sz="2800" dirty="0" err="1">
                <a:effectLst/>
                <a:latin typeface="Times New Roman" panose="02020603050405020304" pitchFamily="18" charset="0"/>
                <a:ea typeface="MS Mincho" panose="02020609040205080304" pitchFamily="49" charset="-128"/>
                <a:cs typeface="Arial" panose="020B0604020202020204" pitchFamily="34" charset="0"/>
              </a:rPr>
              <a:t>který</a:t>
            </a:r>
            <a:r>
              <a:rPr lang="fr-FR" sz="2800" dirty="0">
                <a:effectLst/>
                <a:latin typeface="Times New Roman" panose="02020603050405020304" pitchFamily="18" charset="0"/>
                <a:ea typeface="MS Mincho" panose="02020609040205080304" pitchFamily="49" charset="-128"/>
                <a:cs typeface="Arial" panose="020B0604020202020204" pitchFamily="34" charset="0"/>
              </a:rPr>
              <a:t> na </a:t>
            </a:r>
            <a:r>
              <a:rPr lang="fr-FR" sz="2800" dirty="0" err="1">
                <a:effectLst/>
                <a:latin typeface="Times New Roman" panose="02020603050405020304" pitchFamily="18" charset="0"/>
                <a:ea typeface="MS Mincho" panose="02020609040205080304" pitchFamily="49" charset="-128"/>
                <a:cs typeface="Arial" panose="020B0604020202020204" pitchFamily="34" charset="0"/>
              </a:rPr>
              <a:t>rozdíl</a:t>
            </a:r>
            <a:r>
              <a:rPr lang="fr-FR" sz="2800" dirty="0">
                <a:effectLst/>
                <a:latin typeface="Times New Roman" panose="02020603050405020304" pitchFamily="18" charset="0"/>
                <a:ea typeface="MS Mincho" panose="02020609040205080304" pitchFamily="49" charset="-128"/>
                <a:cs typeface="Arial" panose="020B0604020202020204" pitchFamily="34" charset="0"/>
              </a:rPr>
              <a:t> </a:t>
            </a:r>
            <a:r>
              <a:rPr lang="fr-FR" sz="2800" dirty="0" err="1">
                <a:effectLst/>
                <a:latin typeface="Times New Roman" panose="02020603050405020304" pitchFamily="18" charset="0"/>
                <a:ea typeface="MS Mincho" panose="02020609040205080304" pitchFamily="49" charset="-128"/>
                <a:cs typeface="Arial" panose="020B0604020202020204" pitchFamily="34" charset="0"/>
              </a:rPr>
              <a:t>od</a:t>
            </a:r>
            <a:r>
              <a:rPr lang="fr-FR" sz="2800" dirty="0">
                <a:effectLst/>
                <a:latin typeface="Times New Roman" panose="02020603050405020304" pitchFamily="18" charset="0"/>
                <a:ea typeface="MS Mincho" panose="02020609040205080304" pitchFamily="49" charset="-128"/>
                <a:cs typeface="Arial" panose="020B0604020202020204" pitchFamily="34" charset="0"/>
              </a:rPr>
              <a:t> </a:t>
            </a:r>
            <a:r>
              <a:rPr lang="fr-FR" sz="2800" dirty="0" err="1">
                <a:effectLst/>
                <a:latin typeface="Times New Roman" panose="02020603050405020304" pitchFamily="18" charset="0"/>
                <a:ea typeface="MS Mincho" panose="02020609040205080304" pitchFamily="49" charset="-128"/>
                <a:cs typeface="Arial" panose="020B0604020202020204" pitchFamily="34" charset="0"/>
              </a:rPr>
              <a:t>abecedniho</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vykladového</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sémaziologického</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slovníku</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nepostupuje</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od</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formy</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slova</a:t>
            </a:r>
            <a:r>
              <a:rPr lang="fr-FR" dirty="0">
                <a:latin typeface="Times New Roman" panose="02020603050405020304" pitchFamily="18" charset="0"/>
                <a:ea typeface="MS Mincho" panose="02020609040205080304" pitchFamily="49" charset="-128"/>
                <a:cs typeface="Arial" panose="020B0604020202020204" pitchFamily="34" charset="0"/>
              </a:rPr>
              <a:t> k </a:t>
            </a:r>
            <a:r>
              <a:rPr lang="fr-FR" dirty="0" err="1">
                <a:latin typeface="Times New Roman" panose="02020603050405020304" pitchFamily="18" charset="0"/>
                <a:ea typeface="MS Mincho" panose="02020609040205080304" pitchFamily="49" charset="-128"/>
                <a:cs typeface="Arial" panose="020B0604020202020204" pitchFamily="34" charset="0"/>
              </a:rPr>
              <a:t>jeho</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významu</a:t>
            </a:r>
            <a:r>
              <a:rPr lang="fr-FR" dirty="0">
                <a:latin typeface="Times New Roman" panose="02020603050405020304" pitchFamily="18" charset="0"/>
                <a:ea typeface="MS Mincho" panose="02020609040205080304" pitchFamily="49" charset="-128"/>
                <a:cs typeface="Arial" panose="020B0604020202020204" pitchFamily="34" charset="0"/>
              </a:rPr>
              <a:t>, ale </a:t>
            </a:r>
            <a:r>
              <a:rPr lang="fr-FR" dirty="0" err="1">
                <a:latin typeface="Times New Roman" panose="02020603050405020304" pitchFamily="18" charset="0"/>
                <a:ea typeface="MS Mincho" panose="02020609040205080304" pitchFamily="49" charset="-128"/>
                <a:cs typeface="Arial" panose="020B0604020202020204" pitchFamily="34" charset="0"/>
              </a:rPr>
              <a:t>opačně</a:t>
            </a:r>
            <a:r>
              <a:rPr lang="fr-FR" dirty="0">
                <a:latin typeface="Times New Roman" panose="02020603050405020304" pitchFamily="18" charset="0"/>
                <a:ea typeface="MS Mincho" panose="02020609040205080304" pitchFamily="49" charset="-128"/>
                <a:cs typeface="Arial" panose="020B0604020202020204" pitchFamily="34" charset="0"/>
              </a:rPr>
              <a:t> : </a:t>
            </a:r>
            <a:r>
              <a:rPr lang="fr-FR" dirty="0" err="1">
                <a:latin typeface="Times New Roman" panose="02020603050405020304" pitchFamily="18" charset="0"/>
                <a:ea typeface="MS Mincho" panose="02020609040205080304" pitchFamily="49" charset="-128"/>
                <a:cs typeface="Arial" panose="020B0604020202020204" pitchFamily="34" charset="0"/>
              </a:rPr>
              <a:t>vychodiskem</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řazení</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slov</a:t>
            </a:r>
            <a:r>
              <a:rPr lang="fr-FR" dirty="0">
                <a:latin typeface="Times New Roman" panose="02020603050405020304" pitchFamily="18" charset="0"/>
                <a:ea typeface="MS Mincho" panose="02020609040205080304" pitchFamily="49" charset="-128"/>
                <a:cs typeface="Arial" panose="020B0604020202020204" pitchFamily="34" charset="0"/>
              </a:rPr>
              <a:t> je </a:t>
            </a:r>
            <a:r>
              <a:rPr lang="fr-FR" dirty="0" err="1">
                <a:latin typeface="Times New Roman" panose="02020603050405020304" pitchFamily="18" charset="0"/>
                <a:ea typeface="MS Mincho" panose="02020609040205080304" pitchFamily="49" charset="-128"/>
                <a:cs typeface="Arial" panose="020B0604020202020204" pitchFamily="34" charset="0"/>
              </a:rPr>
              <a:t>význam</a:t>
            </a:r>
            <a:r>
              <a:rPr lang="fr-FR" dirty="0">
                <a:latin typeface="Times New Roman" panose="02020603050405020304" pitchFamily="18" charset="0"/>
                <a:ea typeface="MS Mincho" panose="02020609040205080304" pitchFamily="49" charset="-128"/>
                <a:cs typeface="Arial" panose="020B0604020202020204" pitchFamily="34" charset="0"/>
              </a:rPr>
              <a:t> »</a:t>
            </a:r>
          </a:p>
          <a:p>
            <a:pPr marL="0" indent="0" algn="just">
              <a:buNone/>
            </a:pPr>
            <a:endParaRPr lang="fr-FR" dirty="0">
              <a:latin typeface="Times New Roman" panose="02020603050405020304" pitchFamily="18" charset="0"/>
              <a:ea typeface="MS Mincho" panose="02020609040205080304" pitchFamily="49" charset="-128"/>
              <a:cs typeface="Arial" panose="020B0604020202020204" pitchFamily="34" charset="0"/>
            </a:endParaRPr>
          </a:p>
          <a:p>
            <a:pPr marL="0" indent="0" algn="just">
              <a:buNone/>
            </a:pPr>
            <a:r>
              <a:rPr lang="fr-FR" dirty="0">
                <a:latin typeface="Times New Roman" panose="02020603050405020304" pitchFamily="18" charset="0"/>
                <a:ea typeface="MS Mincho" panose="02020609040205080304" pitchFamily="49" charset="-128"/>
                <a:cs typeface="Arial" panose="020B0604020202020204" pitchFamily="34" charset="0"/>
              </a:rPr>
              <a:t> « </a:t>
            </a:r>
            <a:r>
              <a:rPr lang="fr-FR" dirty="0" err="1">
                <a:latin typeface="Times New Roman" panose="02020603050405020304" pitchFamily="18" charset="0"/>
                <a:ea typeface="MS Mincho" panose="02020609040205080304" pitchFamily="49" charset="-128"/>
                <a:cs typeface="Arial" panose="020B0604020202020204" pitchFamily="34" charset="0"/>
              </a:rPr>
              <a:t>Tezaurus</a:t>
            </a:r>
            <a:r>
              <a:rPr lang="fr-FR" dirty="0">
                <a:latin typeface="Times New Roman" panose="02020603050405020304" pitchFamily="18" charset="0"/>
                <a:ea typeface="MS Mincho" panose="02020609040205080304" pitchFamily="49" charset="-128"/>
                <a:cs typeface="Arial" panose="020B0604020202020204" pitchFamily="34" charset="0"/>
              </a:rPr>
              <a:t> je </a:t>
            </a:r>
            <a:r>
              <a:rPr lang="fr-FR" dirty="0" err="1">
                <a:solidFill>
                  <a:srgbClr val="FF0000"/>
                </a:solidFill>
                <a:latin typeface="Times New Roman" panose="02020603050405020304" pitchFamily="18" charset="0"/>
                <a:ea typeface="MS Mincho" panose="02020609040205080304" pitchFamily="49" charset="-128"/>
                <a:cs typeface="Arial" panose="020B0604020202020204" pitchFamily="34" charset="0"/>
              </a:rPr>
              <a:t>onomaziologickou</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příručkou</a:t>
            </a:r>
            <a:r>
              <a:rPr lang="fr-FR" dirty="0">
                <a:latin typeface="Times New Roman" panose="02020603050405020304" pitchFamily="18" charset="0"/>
                <a:ea typeface="MS Mincho" panose="02020609040205080304" pitchFamily="49" charset="-128"/>
                <a:cs typeface="Arial" panose="020B0604020202020204" pitchFamily="34" charset="0"/>
              </a:rPr>
              <a:t> » (</a:t>
            </a:r>
            <a:r>
              <a:rPr lang="fr-FR" dirty="0" err="1">
                <a:latin typeface="Times New Roman" panose="02020603050405020304" pitchFamily="18" charset="0"/>
                <a:ea typeface="MS Mincho" panose="02020609040205080304" pitchFamily="49" charset="-128"/>
                <a:cs typeface="Arial" panose="020B0604020202020204" pitchFamily="34" charset="0"/>
              </a:rPr>
              <a:t>od</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významu</a:t>
            </a:r>
            <a:r>
              <a:rPr lang="fr-FR" dirty="0">
                <a:latin typeface="Times New Roman" panose="02020603050405020304" pitchFamily="18" charset="0"/>
                <a:ea typeface="MS Mincho" panose="02020609040205080304" pitchFamily="49" charset="-128"/>
                <a:cs typeface="Arial" panose="020B0604020202020204" pitchFamily="34" charset="0"/>
              </a:rPr>
              <a:t> k </a:t>
            </a:r>
            <a:r>
              <a:rPr lang="fr-FR" dirty="0" err="1">
                <a:latin typeface="Times New Roman" panose="02020603050405020304" pitchFamily="18" charset="0"/>
                <a:ea typeface="MS Mincho" panose="02020609040205080304" pitchFamily="49" charset="-128"/>
                <a:cs typeface="Arial" panose="020B0604020202020204" pitchFamily="34" charset="0"/>
              </a:rPr>
              <a:t>formě</a:t>
            </a:r>
            <a:r>
              <a:rPr lang="fr-FR" dirty="0">
                <a:latin typeface="Times New Roman" panose="02020603050405020304" pitchFamily="18" charset="0"/>
                <a:ea typeface="MS Mincho" panose="02020609040205080304" pitchFamily="49" charset="-128"/>
                <a:cs typeface="Arial" panose="020B0604020202020204" pitchFamily="34" charset="0"/>
              </a:rPr>
              <a:t>)</a:t>
            </a:r>
          </a:p>
        </p:txBody>
      </p:sp>
    </p:spTree>
    <p:extLst>
      <p:ext uri="{BB962C8B-B14F-4D97-AF65-F5344CB8AC3E}">
        <p14:creationId xmlns:p14="http://schemas.microsoft.com/office/powerpoint/2010/main" val="1514521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73E3E-6DC3-1C0E-AC66-B9722BC1357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6195403-597B-6155-A5A9-B2CA0A3F0715}"/>
              </a:ext>
            </a:extLst>
          </p:cNvPr>
          <p:cNvSpPr>
            <a:spLocks noGrp="1"/>
          </p:cNvSpPr>
          <p:nvPr>
            <p:ph type="title"/>
          </p:nvPr>
        </p:nvSpPr>
        <p:spPr/>
        <p:txBody>
          <a:bodyPr/>
          <a:lstStyle/>
          <a:p>
            <a:r>
              <a:rPr lang="fr-FR" dirty="0" err="1">
                <a:latin typeface="Times New Roman" panose="02020603050405020304" pitchFamily="18" charset="0"/>
                <a:cs typeface="Times New Roman" panose="02020603050405020304" pitchFamily="18" charset="0"/>
              </a:rPr>
              <a:t>Jak</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vznikl</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Klégr</a:t>
            </a:r>
            <a:r>
              <a:rPr lang="fr-FR" dirty="0" err="1">
                <a:latin typeface="Times New Roman" panose="02020603050405020304" pitchFamily="18" charset="0"/>
                <a:ea typeface="MS Mincho" panose="02020609040205080304" pitchFamily="49" charset="-128"/>
                <a:cs typeface="Arial" panose="020B0604020202020204" pitchFamily="34" charset="0"/>
              </a:rPr>
              <a:t>ů</a:t>
            </a:r>
            <a:r>
              <a:rPr lang="fr-FR" dirty="0" err="1">
                <a:latin typeface="Times New Roman" panose="02020603050405020304" pitchFamily="18" charset="0"/>
                <a:cs typeface="Times New Roman" panose="02020603050405020304" pitchFamily="18" charset="0"/>
              </a:rPr>
              <a:t>v</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tezaurus</a:t>
            </a:r>
            <a:r>
              <a:rPr lang="fr-FR" dirty="0">
                <a:latin typeface="Times New Roman" panose="02020603050405020304" pitchFamily="18" charset="0"/>
                <a:cs typeface="Times New Roman" panose="02020603050405020304" pitchFamily="18" charset="0"/>
              </a:rPr>
              <a:t>?</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CAEBCDF4-0E37-BF03-9325-65D9CD5BF104}"/>
              </a:ext>
            </a:extLst>
          </p:cNvPr>
          <p:cNvSpPr>
            <a:spLocks noGrp="1"/>
          </p:cNvSpPr>
          <p:nvPr>
            <p:ph idx="1"/>
          </p:nvPr>
        </p:nvSpPr>
        <p:spPr>
          <a:xfrm>
            <a:off x="838200" y="1825624"/>
            <a:ext cx="8247927" cy="3151489"/>
          </a:xfrm>
        </p:spPr>
        <p:txBody>
          <a:bodyPr>
            <a:normAutofit fontScale="92500" lnSpcReduction="10000"/>
          </a:bodyPr>
          <a:lstStyle/>
          <a:p>
            <a:pPr marL="0" indent="0" algn="just">
              <a:buNone/>
            </a:pPr>
            <a:r>
              <a:rPr lang="cs-CZ" sz="2800" dirty="0" err="1">
                <a:effectLst/>
                <a:latin typeface="Times New Roman" panose="02020603050405020304" pitchFamily="18" charset="0"/>
                <a:ea typeface="MS Mincho" panose="02020609040205080304" pitchFamily="49" charset="-128"/>
                <a:cs typeface="Arial" panose="020B0604020202020204" pitchFamily="34" charset="0"/>
              </a:rPr>
              <a:t>Klégrův</a:t>
            </a:r>
            <a:r>
              <a:rPr lang="fr-FR" sz="2800" dirty="0">
                <a:effectLst/>
                <a:latin typeface="Times New Roman" panose="02020603050405020304" pitchFamily="18" charset="0"/>
                <a:ea typeface="MS Mincho" panose="02020609040205080304" pitchFamily="49" charset="-128"/>
                <a:cs typeface="Arial" panose="020B0604020202020204" pitchFamily="34" charset="0"/>
              </a:rPr>
              <a:t> </a:t>
            </a:r>
            <a:r>
              <a:rPr lang="fr-FR" sz="2800" dirty="0" err="1">
                <a:effectLst/>
                <a:latin typeface="Times New Roman" panose="02020603050405020304" pitchFamily="18" charset="0"/>
                <a:ea typeface="MS Mincho" panose="02020609040205080304" pitchFamily="49" charset="-128"/>
                <a:cs typeface="Arial" panose="020B0604020202020204" pitchFamily="34" charset="0"/>
              </a:rPr>
              <a:t>tezaurus</a:t>
            </a:r>
            <a:r>
              <a:rPr lang="fr-FR" sz="2800" dirty="0">
                <a:effectLst/>
                <a:latin typeface="Times New Roman" panose="02020603050405020304" pitchFamily="18" charset="0"/>
                <a:ea typeface="MS Mincho" panose="02020609040205080304" pitchFamily="49" charset="-128"/>
                <a:cs typeface="Arial" panose="020B0604020202020204" pitchFamily="34" charset="0"/>
              </a:rPr>
              <a:t> </a:t>
            </a:r>
            <a:r>
              <a:rPr lang="fr-FR" sz="2800" dirty="0" err="1">
                <a:effectLst/>
                <a:latin typeface="Times New Roman" panose="02020603050405020304" pitchFamily="18" charset="0"/>
                <a:ea typeface="MS Mincho" panose="02020609040205080304" pitchFamily="49" charset="-128"/>
                <a:cs typeface="Arial" panose="020B0604020202020204" pitchFamily="34" charset="0"/>
              </a:rPr>
              <a:t>vychází</a:t>
            </a:r>
            <a:r>
              <a:rPr lang="fr-FR" sz="2800" dirty="0">
                <a:effectLst/>
                <a:latin typeface="Times New Roman" panose="02020603050405020304" pitchFamily="18" charset="0"/>
                <a:ea typeface="MS Mincho" panose="02020609040205080304" pitchFamily="49" charset="-128"/>
                <a:cs typeface="Arial" panose="020B0604020202020204" pitchFamily="34" charset="0"/>
              </a:rPr>
              <a:t> z </a:t>
            </a:r>
            <a:r>
              <a:rPr lang="fr-FR" sz="2800" dirty="0" err="1">
                <a:effectLst/>
                <a:latin typeface="Times New Roman" panose="02020603050405020304" pitchFamily="18" charset="0"/>
                <a:ea typeface="MS Mincho" panose="02020609040205080304" pitchFamily="49" charset="-128"/>
                <a:cs typeface="Arial" panose="020B0604020202020204" pitchFamily="34" charset="0"/>
              </a:rPr>
              <a:t>Rogetova</a:t>
            </a:r>
            <a:r>
              <a:rPr lang="fr-FR" sz="2800" dirty="0">
                <a:effectLst/>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t</a:t>
            </a:r>
            <a:r>
              <a:rPr lang="fr-FR" sz="2800" dirty="0" err="1">
                <a:effectLst/>
                <a:latin typeface="Times New Roman" panose="02020603050405020304" pitchFamily="18" charset="0"/>
                <a:ea typeface="MS Mincho" panose="02020609040205080304" pitchFamily="49" charset="-128"/>
                <a:cs typeface="Arial" panose="020B0604020202020204" pitchFamily="34" charset="0"/>
              </a:rPr>
              <a:t>ezauru</a:t>
            </a:r>
            <a:r>
              <a:rPr lang="fr-FR" sz="2800" dirty="0">
                <a:effectLst/>
                <a:latin typeface="Times New Roman" panose="02020603050405020304" pitchFamily="18" charset="0"/>
                <a:ea typeface="MS Mincho" panose="02020609040205080304" pitchFamily="49" charset="-128"/>
                <a:cs typeface="Arial" panose="020B0604020202020204" pitchFamily="34" charset="0"/>
              </a:rPr>
              <a:t>. (1852)</a:t>
            </a:r>
          </a:p>
          <a:p>
            <a:pPr marL="0" indent="0" algn="just">
              <a:buNone/>
            </a:pPr>
            <a:endParaRPr lang="fr-FR" dirty="0">
              <a:latin typeface="Times New Roman" panose="02020603050405020304" pitchFamily="18" charset="0"/>
              <a:ea typeface="MS Mincho" panose="02020609040205080304" pitchFamily="49" charset="-128"/>
              <a:cs typeface="Arial" panose="020B0604020202020204" pitchFamily="34" charset="0"/>
            </a:endParaRPr>
          </a:p>
          <a:p>
            <a:pPr marL="0" indent="0" algn="just">
              <a:buNone/>
            </a:pPr>
            <a:endParaRPr lang="fr-FR" dirty="0">
              <a:latin typeface="Times New Roman" panose="02020603050405020304" pitchFamily="18" charset="0"/>
              <a:ea typeface="MS Mincho" panose="02020609040205080304" pitchFamily="49" charset="-128"/>
              <a:cs typeface="Arial" panose="020B0604020202020204" pitchFamily="34" charset="0"/>
            </a:endParaRPr>
          </a:p>
          <a:p>
            <a:pPr marL="0" indent="0" algn="just">
              <a:buNone/>
            </a:pPr>
            <a:r>
              <a:rPr lang="fr-FR" dirty="0">
                <a:latin typeface="Times New Roman" panose="02020603050405020304" pitchFamily="18" charset="0"/>
                <a:ea typeface="MS Mincho" panose="02020609040205080304" pitchFamily="49" charset="-128"/>
                <a:cs typeface="Arial" panose="020B0604020202020204" pitchFamily="34" charset="0"/>
              </a:rPr>
              <a:t>Projekt </a:t>
            </a:r>
            <a:r>
              <a:rPr lang="fr-FR" dirty="0" err="1">
                <a:latin typeface="Times New Roman" panose="02020603050405020304" pitchFamily="18" charset="0"/>
                <a:ea typeface="MS Mincho" panose="02020609040205080304" pitchFamily="49" charset="-128"/>
                <a:cs typeface="Arial" panose="020B0604020202020204" pitchFamily="34" charset="0"/>
              </a:rPr>
              <a:t>Univerzity</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Karlovy</a:t>
            </a:r>
            <a:r>
              <a:rPr lang="fr-FR" dirty="0">
                <a:latin typeface="Times New Roman" panose="02020603050405020304" pitchFamily="18" charset="0"/>
                <a:ea typeface="MS Mincho" panose="02020609040205080304" pitchFamily="49" charset="-128"/>
                <a:cs typeface="Arial" panose="020B0604020202020204" pitchFamily="34" charset="0"/>
              </a:rPr>
              <a:t> : </a:t>
            </a:r>
            <a:r>
              <a:rPr lang="fr-FR" i="1" dirty="0" err="1">
                <a:latin typeface="Times New Roman" panose="02020603050405020304" pitchFamily="18" charset="0"/>
                <a:ea typeface="MS Mincho" panose="02020609040205080304" pitchFamily="49" charset="-128"/>
                <a:cs typeface="Arial" panose="020B0604020202020204" pitchFamily="34" charset="0"/>
              </a:rPr>
              <a:t>Komputerizovaný</a:t>
            </a:r>
            <a:r>
              <a:rPr lang="fr-FR" i="1" dirty="0">
                <a:latin typeface="Times New Roman" panose="02020603050405020304" pitchFamily="18" charset="0"/>
                <a:ea typeface="MS Mincho" panose="02020609040205080304" pitchFamily="49" charset="-128"/>
                <a:cs typeface="Arial" panose="020B0604020202020204" pitchFamily="34" charset="0"/>
              </a:rPr>
              <a:t> </a:t>
            </a:r>
            <a:r>
              <a:rPr lang="fr-FR" i="1" dirty="0" err="1">
                <a:latin typeface="Times New Roman" panose="02020603050405020304" pitchFamily="18" charset="0"/>
                <a:ea typeface="MS Mincho" panose="02020609040205080304" pitchFamily="49" charset="-128"/>
                <a:cs typeface="Arial" panose="020B0604020202020204" pitchFamily="34" charset="0"/>
              </a:rPr>
              <a:t>tezaurus</a:t>
            </a:r>
            <a:r>
              <a:rPr lang="fr-FR" i="1" dirty="0">
                <a:latin typeface="Times New Roman" panose="02020603050405020304" pitchFamily="18" charset="0"/>
                <a:ea typeface="MS Mincho" panose="02020609040205080304" pitchFamily="49" charset="-128"/>
                <a:cs typeface="Arial" panose="020B0604020202020204" pitchFamily="34" charset="0"/>
              </a:rPr>
              <a:t> </a:t>
            </a:r>
            <a:r>
              <a:rPr lang="fr-FR" i="1" dirty="0" err="1">
                <a:latin typeface="Times New Roman" panose="02020603050405020304" pitchFamily="18" charset="0"/>
                <a:ea typeface="MS Mincho" panose="02020609040205080304" pitchFamily="49" charset="-128"/>
                <a:cs typeface="Arial" panose="020B0604020202020204" pitchFamily="34" charset="0"/>
              </a:rPr>
              <a:t>českého</a:t>
            </a:r>
            <a:r>
              <a:rPr lang="fr-FR" i="1" dirty="0">
                <a:latin typeface="Times New Roman" panose="02020603050405020304" pitchFamily="18" charset="0"/>
                <a:ea typeface="MS Mincho" panose="02020609040205080304" pitchFamily="49" charset="-128"/>
                <a:cs typeface="Arial" panose="020B0604020202020204" pitchFamily="34" charset="0"/>
              </a:rPr>
              <a:t> </a:t>
            </a:r>
            <a:r>
              <a:rPr lang="fr-FR" i="1" dirty="0" err="1">
                <a:latin typeface="Times New Roman" panose="02020603050405020304" pitchFamily="18" charset="0"/>
                <a:ea typeface="MS Mincho" panose="02020609040205080304" pitchFamily="49" charset="-128"/>
                <a:cs typeface="Arial" panose="020B0604020202020204" pitchFamily="34" charset="0"/>
              </a:rPr>
              <a:t>jazyka</a:t>
            </a:r>
            <a:r>
              <a:rPr lang="fr-FR" dirty="0">
                <a:latin typeface="Times New Roman" panose="02020603050405020304" pitchFamily="18" charset="0"/>
                <a:ea typeface="MS Mincho" panose="02020609040205080304" pitchFamily="49" charset="-128"/>
                <a:cs typeface="Arial" panose="020B0604020202020204" pitchFamily="34" charset="0"/>
              </a:rPr>
              <a:t> (1999-2001) - </a:t>
            </a:r>
            <a:r>
              <a:rPr lang="fr-FR" dirty="0" err="1">
                <a:latin typeface="Times New Roman" panose="02020603050405020304" pitchFamily="18" charset="0"/>
                <a:ea typeface="MS Mincho" panose="02020609040205080304" pitchFamily="49" charset="-128"/>
                <a:cs typeface="Arial" panose="020B0604020202020204" pitchFamily="34" charset="0"/>
              </a:rPr>
              <a:t>vytvořit</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slovník</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češtiny</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který</a:t>
            </a:r>
            <a:r>
              <a:rPr lang="fr-FR" dirty="0">
                <a:latin typeface="Times New Roman" panose="02020603050405020304" pitchFamily="18" charset="0"/>
                <a:ea typeface="MS Mincho" panose="02020609040205080304" pitchFamily="49" charset="-128"/>
                <a:cs typeface="Arial" panose="020B0604020202020204" pitchFamily="34" charset="0"/>
              </a:rPr>
              <a:t> by </a:t>
            </a:r>
            <a:r>
              <a:rPr lang="fr-FR" dirty="0" err="1">
                <a:latin typeface="Times New Roman" panose="02020603050405020304" pitchFamily="18" charset="0"/>
                <a:ea typeface="MS Mincho" panose="02020609040205080304" pitchFamily="49" charset="-128"/>
                <a:cs typeface="Arial" panose="020B0604020202020204" pitchFamily="34" charset="0"/>
              </a:rPr>
              <a:t>byl</a:t>
            </a:r>
            <a:r>
              <a:rPr lang="fr-FR" dirty="0">
                <a:latin typeface="Times New Roman" panose="02020603050405020304" pitchFamily="18" charset="0"/>
                <a:ea typeface="MS Mincho" panose="02020609040205080304" pitchFamily="49" charset="-128"/>
                <a:cs typeface="Arial" panose="020B0604020202020204" pitchFamily="34" charset="0"/>
              </a:rPr>
              <a:t> pro </a:t>
            </a:r>
            <a:r>
              <a:rPr lang="fr-FR" dirty="0" err="1">
                <a:latin typeface="Times New Roman" panose="02020603050405020304" pitchFamily="18" charset="0"/>
                <a:ea typeface="MS Mincho" panose="02020609040205080304" pitchFamily="49" charset="-128"/>
                <a:cs typeface="Arial" panose="020B0604020202020204" pitchFamily="34" charset="0"/>
              </a:rPr>
              <a:t>uživatele</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přístupný</a:t>
            </a:r>
            <a:r>
              <a:rPr lang="fr-FR" dirty="0">
                <a:latin typeface="Times New Roman" panose="02020603050405020304" pitchFamily="18" charset="0"/>
                <a:ea typeface="MS Mincho" panose="02020609040205080304" pitchFamily="49" charset="-128"/>
                <a:cs typeface="Arial" panose="020B0604020202020204" pitchFamily="34" charset="0"/>
              </a:rPr>
              <a:t> v </a:t>
            </a:r>
            <a:r>
              <a:rPr lang="fr-FR" dirty="0" err="1">
                <a:latin typeface="Times New Roman" panose="02020603050405020304" pitchFamily="18" charset="0"/>
                <a:ea typeface="MS Mincho" panose="02020609040205080304" pitchFamily="49" charset="-128"/>
                <a:cs typeface="Arial" panose="020B0604020202020204" pitchFamily="34" charset="0"/>
              </a:rPr>
              <a:t>elektronické</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podobě</a:t>
            </a:r>
            <a:r>
              <a:rPr lang="fr-FR" dirty="0">
                <a:latin typeface="Times New Roman" panose="02020603050405020304" pitchFamily="18" charset="0"/>
                <a:ea typeface="MS Mincho" panose="02020609040205080304" pitchFamily="49" charset="-128"/>
                <a:cs typeface="Arial" panose="020B0604020202020204" pitchFamily="34" charset="0"/>
              </a:rPr>
              <a:t>. </a:t>
            </a:r>
          </a:p>
          <a:p>
            <a:pPr marL="0" indent="0" algn="just">
              <a:buNone/>
            </a:pPr>
            <a:r>
              <a:rPr lang="fr-FR" dirty="0" err="1">
                <a:latin typeface="Times New Roman" panose="02020603050405020304" pitchFamily="18" charset="0"/>
                <a:ea typeface="MS Mincho" panose="02020609040205080304" pitchFamily="49" charset="-128"/>
                <a:cs typeface="Arial" panose="020B0604020202020204" pitchFamily="34" charset="0"/>
              </a:rPr>
              <a:t>Skupina</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spolupracovníků</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překládala</a:t>
            </a:r>
            <a:r>
              <a:rPr lang="fr-FR" dirty="0">
                <a:latin typeface="Times New Roman" panose="02020603050405020304" pitchFamily="18" charset="0"/>
                <a:ea typeface="MS Mincho" panose="02020609040205080304" pitchFamily="49" charset="-128"/>
                <a:cs typeface="Arial" panose="020B0604020202020204" pitchFamily="34" charset="0"/>
              </a:rPr>
              <a:t> do </a:t>
            </a:r>
            <a:r>
              <a:rPr lang="fr-FR" dirty="0" err="1">
                <a:latin typeface="Times New Roman" panose="02020603050405020304" pitchFamily="18" charset="0"/>
                <a:ea typeface="MS Mincho" panose="02020609040205080304" pitchFamily="49" charset="-128"/>
                <a:cs typeface="Arial" panose="020B0604020202020204" pitchFamily="34" charset="0"/>
              </a:rPr>
              <a:t>češtiny</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Rogetův</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tezaurus</a:t>
            </a:r>
            <a:r>
              <a:rPr lang="fr-FR" dirty="0">
                <a:latin typeface="Times New Roman" panose="02020603050405020304" pitchFamily="18" charset="0"/>
                <a:ea typeface="MS Mincho" panose="02020609040205080304" pitchFamily="49" charset="-128"/>
                <a:cs typeface="Arial" panose="020B0604020202020204" pitchFamily="34" charset="0"/>
              </a:rPr>
              <a:t>.</a:t>
            </a:r>
          </a:p>
        </p:txBody>
      </p:sp>
      <p:pic>
        <p:nvPicPr>
          <p:cNvPr id="2054" name="Picture 6">
            <a:extLst>
              <a:ext uri="{FF2B5EF4-FFF2-40B4-BE49-F238E27FC236}">
                <a16:creationId xmlns:a16="http://schemas.microsoft.com/office/drawing/2014/main" id="{0A6585D1-7812-798E-966D-48B0ACD2AC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866" b="17466"/>
          <a:stretch/>
        </p:blipFill>
        <p:spPr bwMode="auto">
          <a:xfrm>
            <a:off x="9239379" y="3401368"/>
            <a:ext cx="1905000" cy="1270000"/>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7" name="Zástupný obsah 2">
            <a:extLst>
              <a:ext uri="{FF2B5EF4-FFF2-40B4-BE49-F238E27FC236}">
                <a16:creationId xmlns:a16="http://schemas.microsoft.com/office/drawing/2014/main" id="{DCEFA444-D40C-4EAA-E843-A7BDDB50B657}"/>
              </a:ext>
            </a:extLst>
          </p:cNvPr>
          <p:cNvSpPr txBox="1">
            <a:spLocks/>
          </p:cNvSpPr>
          <p:nvPr/>
        </p:nvSpPr>
        <p:spPr>
          <a:xfrm>
            <a:off x="838198" y="5206773"/>
            <a:ext cx="10515599" cy="9163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dirty="0">
                <a:latin typeface="Times New Roman" panose="02020603050405020304" pitchFamily="18" charset="0"/>
                <a:ea typeface="MS Mincho" panose="02020609040205080304" pitchFamily="49" charset="-128"/>
                <a:cs typeface="Arial" panose="020B0604020202020204" pitchFamily="34" charset="0"/>
              </a:rPr>
              <a:t>Po </a:t>
            </a:r>
            <a:r>
              <a:rPr lang="fr-FR" dirty="0" err="1">
                <a:latin typeface="Times New Roman" panose="02020603050405020304" pitchFamily="18" charset="0"/>
                <a:ea typeface="MS Mincho" panose="02020609040205080304" pitchFamily="49" charset="-128"/>
                <a:cs typeface="Arial" panose="020B0604020202020204" pitchFamily="34" charset="0"/>
              </a:rPr>
              <a:t>ukončení</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tohoto</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projektu</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Aleš</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Krégr</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přepracoval</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tento</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překlad</a:t>
            </a:r>
            <a:r>
              <a:rPr lang="fr-FR" dirty="0">
                <a:latin typeface="Times New Roman" panose="02020603050405020304" pitchFamily="18" charset="0"/>
                <a:ea typeface="MS Mincho" panose="02020609040205080304" pitchFamily="49" charset="-128"/>
                <a:cs typeface="Arial" panose="020B0604020202020204" pitchFamily="34" charset="0"/>
              </a:rPr>
              <a:t> na </a:t>
            </a:r>
            <a:r>
              <a:rPr lang="fr-FR" dirty="0" err="1">
                <a:latin typeface="Times New Roman" panose="02020603050405020304" pitchFamily="18" charset="0"/>
                <a:ea typeface="MS Mincho" panose="02020609040205080304" pitchFamily="49" charset="-128"/>
                <a:cs typeface="Arial" panose="020B0604020202020204" pitchFamily="34" charset="0"/>
              </a:rPr>
              <a:t>vlastní</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myšlenkovou</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koncepci</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hesel</a:t>
            </a:r>
            <a:r>
              <a:rPr lang="fr-FR" dirty="0">
                <a:latin typeface="Times New Roman" panose="02020603050405020304" pitchFamily="18" charset="0"/>
                <a:ea typeface="MS Mincho" panose="02020609040205080304" pitchFamily="49" charset="-128"/>
                <a:cs typeface="Arial" panose="020B0604020202020204" pitchFamily="34" charset="0"/>
              </a:rPr>
              <a:t> vytvořená </a:t>
            </a:r>
            <a:r>
              <a:rPr lang="fr-FR" dirty="0" err="1">
                <a:latin typeface="Times New Roman" panose="02020603050405020304" pitchFamily="18" charset="0"/>
                <a:ea typeface="MS Mincho" panose="02020609040205080304" pitchFamily="49" charset="-128"/>
                <a:cs typeface="Arial" panose="020B0604020202020204" pitchFamily="34" charset="0"/>
              </a:rPr>
              <a:t>přímo</a:t>
            </a:r>
            <a:r>
              <a:rPr lang="fr-FR" dirty="0">
                <a:latin typeface="Times New Roman" panose="02020603050405020304" pitchFamily="18" charset="0"/>
                <a:ea typeface="MS Mincho" panose="02020609040205080304" pitchFamily="49" charset="-128"/>
                <a:cs typeface="Arial" panose="020B0604020202020204" pitchFamily="34" charset="0"/>
              </a:rPr>
              <a:t> pro </a:t>
            </a:r>
            <a:r>
              <a:rPr lang="fr-FR" dirty="0" err="1">
                <a:latin typeface="Times New Roman" panose="02020603050405020304" pitchFamily="18" charset="0"/>
                <a:ea typeface="MS Mincho" panose="02020609040205080304" pitchFamily="49" charset="-128"/>
                <a:cs typeface="Arial" panose="020B0604020202020204" pitchFamily="34" charset="0"/>
              </a:rPr>
              <a:t>český</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jazyk</a:t>
            </a:r>
            <a:r>
              <a:rPr lang="fr-FR" dirty="0">
                <a:latin typeface="Times New Roman" panose="02020603050405020304" pitchFamily="18" charset="0"/>
                <a:ea typeface="MS Mincho" panose="02020609040205080304" pitchFamily="49" charset="-128"/>
                <a:cs typeface="Arial" panose="020B0604020202020204" pitchFamily="34" charset="0"/>
              </a:rPr>
              <a:t>. </a:t>
            </a:r>
          </a:p>
        </p:txBody>
      </p:sp>
      <p:pic>
        <p:nvPicPr>
          <p:cNvPr id="4" name="Picture 2">
            <a:extLst>
              <a:ext uri="{FF2B5EF4-FFF2-40B4-BE49-F238E27FC236}">
                <a16:creationId xmlns:a16="http://schemas.microsoft.com/office/drawing/2014/main" id="{F1C3B429-21F3-CF23-35C3-66F2F9F2F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5316" y="569592"/>
            <a:ext cx="1453127" cy="181479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31D9CCE5-90E3-22AB-6FAA-D83584A391CB}"/>
              </a:ext>
            </a:extLst>
          </p:cNvPr>
          <p:cNvSpPr txBox="1"/>
          <p:nvPr/>
        </p:nvSpPr>
        <p:spPr>
          <a:xfrm>
            <a:off x="9086127" y="2398891"/>
            <a:ext cx="2479981" cy="369332"/>
          </a:xfrm>
          <a:prstGeom prst="rect">
            <a:avLst/>
          </a:prstGeom>
          <a:solidFill>
            <a:schemeClr val="bg1"/>
          </a:solidFill>
        </p:spPr>
        <p:txBody>
          <a:bodyPr wrap="square" rtlCol="0">
            <a:spAutoFit/>
          </a:bodyPr>
          <a:lstStyle/>
          <a:p>
            <a:r>
              <a:rPr lang="fr-FR" dirty="0">
                <a:latin typeface="Times New Roman" panose="02020603050405020304" pitchFamily="18" charset="0"/>
                <a:cs typeface="Times New Roman" panose="02020603050405020304" pitchFamily="18" charset="0"/>
              </a:rPr>
              <a:t>Peter </a:t>
            </a:r>
            <a:r>
              <a:rPr lang="fr-FR" dirty="0" err="1">
                <a:latin typeface="Times New Roman" panose="02020603050405020304" pitchFamily="18" charset="0"/>
                <a:cs typeface="Times New Roman" panose="02020603050405020304" pitchFamily="18" charset="0"/>
              </a:rPr>
              <a:t>Roget</a:t>
            </a:r>
            <a:r>
              <a:rPr lang="fr-FR" dirty="0">
                <a:latin typeface="Times New Roman" panose="02020603050405020304" pitchFamily="18" charset="0"/>
                <a:cs typeface="Times New Roman" panose="02020603050405020304" pitchFamily="18" charset="0"/>
              </a:rPr>
              <a:t> (1779-1852)</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933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8A59C-312D-522D-AC50-8F0E7918CF8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28F6F86-C96E-BBC2-1435-137D04AD2756}"/>
              </a:ext>
            </a:extLst>
          </p:cNvPr>
          <p:cNvSpPr>
            <a:spLocks noGrp="1"/>
          </p:cNvSpPr>
          <p:nvPr>
            <p:ph type="title"/>
          </p:nvPr>
        </p:nvSpPr>
        <p:spPr/>
        <p:txBody>
          <a:bodyPr/>
          <a:lstStyle/>
          <a:p>
            <a:r>
              <a:rPr lang="fr-FR" dirty="0" err="1">
                <a:latin typeface="Times New Roman" panose="02020603050405020304" pitchFamily="18" charset="0"/>
                <a:cs typeface="Times New Roman" panose="02020603050405020304" pitchFamily="18" charset="0"/>
              </a:rPr>
              <a:t>Jak</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jsou</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hesla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uspořádána</a:t>
            </a:r>
            <a:r>
              <a:rPr lang="fr-FR" dirty="0">
                <a:latin typeface="Times New Roman" panose="02020603050405020304" pitchFamily="18" charset="0"/>
                <a:cs typeface="Times New Roman" panose="02020603050405020304" pitchFamily="18" charset="0"/>
              </a:rPr>
              <a:t> v </a:t>
            </a:r>
            <a:r>
              <a:rPr lang="fr-FR" dirty="0" err="1">
                <a:latin typeface="Times New Roman" panose="02020603050405020304" pitchFamily="18" charset="0"/>
                <a:cs typeface="Times New Roman" panose="02020603050405020304" pitchFamily="18" charset="0"/>
              </a:rPr>
              <a:t>tezauru</a:t>
            </a:r>
            <a:r>
              <a:rPr lang="fr-FR" dirty="0">
                <a:latin typeface="Times New Roman" panose="02020603050405020304" pitchFamily="18" charset="0"/>
                <a:cs typeface="Times New Roman" panose="02020603050405020304" pitchFamily="18" charset="0"/>
              </a:rPr>
              <a:t>?</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A8E8E2CD-A5F1-C5A8-4729-659867A0A0FB}"/>
              </a:ext>
            </a:extLst>
          </p:cNvPr>
          <p:cNvSpPr>
            <a:spLocks noGrp="1"/>
          </p:cNvSpPr>
          <p:nvPr>
            <p:ph idx="1"/>
          </p:nvPr>
        </p:nvSpPr>
        <p:spPr>
          <a:xfrm>
            <a:off x="838200" y="1559408"/>
            <a:ext cx="10515600" cy="4482578"/>
          </a:xfrm>
        </p:spPr>
        <p:txBody>
          <a:bodyPr>
            <a:normAutofit/>
          </a:bodyPr>
          <a:lstStyle/>
          <a:p>
            <a:pPr marL="0" indent="0" algn="just">
              <a:buNone/>
            </a:pPr>
            <a:r>
              <a:rPr lang="cs-CZ" b="1" i="0" dirty="0" err="1">
                <a:solidFill>
                  <a:schemeClr val="accent5"/>
                </a:solidFill>
                <a:effectLst/>
                <a:latin typeface="Times New Roman" panose="02020603050405020304" pitchFamily="18" charset="0"/>
              </a:rPr>
              <a:t>hierarchick</a:t>
            </a:r>
            <a:r>
              <a:rPr lang="fr-FR" b="1" i="0" dirty="0">
                <a:solidFill>
                  <a:schemeClr val="accent5"/>
                </a:solidFill>
                <a:effectLst/>
                <a:latin typeface="Times New Roman" panose="02020603050405020304" pitchFamily="18" charset="0"/>
              </a:rPr>
              <a:t>ou</a:t>
            </a:r>
            <a:r>
              <a:rPr lang="cs-CZ" b="1" i="0" dirty="0">
                <a:solidFill>
                  <a:schemeClr val="accent5"/>
                </a:solidFill>
                <a:effectLst/>
                <a:latin typeface="Times New Roman" panose="02020603050405020304" pitchFamily="18" charset="0"/>
              </a:rPr>
              <a:t> struktur</a:t>
            </a:r>
            <a:r>
              <a:rPr lang="fr-FR" b="1" i="0" dirty="0">
                <a:solidFill>
                  <a:schemeClr val="accent5"/>
                </a:solidFill>
                <a:effectLst/>
                <a:latin typeface="Times New Roman" panose="02020603050405020304" pitchFamily="18" charset="0"/>
              </a:rPr>
              <a:t>u</a:t>
            </a:r>
            <a:endParaRPr lang="fr-FR" sz="2800" b="1" dirty="0">
              <a:solidFill>
                <a:schemeClr val="accent5"/>
              </a:solidFill>
              <a:effectLst/>
              <a:latin typeface="Times New Roman" panose="02020603050405020304" pitchFamily="18" charset="0"/>
              <a:ea typeface="MS Mincho" panose="02020609040205080304" pitchFamily="49" charset="-128"/>
            </a:endParaRPr>
          </a:p>
        </p:txBody>
      </p:sp>
      <p:pic>
        <p:nvPicPr>
          <p:cNvPr id="1026" name="Picture 2">
            <a:extLst>
              <a:ext uri="{FF2B5EF4-FFF2-40B4-BE49-F238E27FC236}">
                <a16:creationId xmlns:a16="http://schemas.microsoft.com/office/drawing/2014/main" id="{593DA908-5508-4AFD-CD15-50D3FA1CE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0671" y="1559407"/>
            <a:ext cx="2143125" cy="2676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83773DA7-BABA-3085-679D-E88DA5EA1CCD}"/>
              </a:ext>
            </a:extLst>
          </p:cNvPr>
          <p:cNvSpPr txBox="1"/>
          <p:nvPr/>
        </p:nvSpPr>
        <p:spPr>
          <a:xfrm>
            <a:off x="9042242" y="4235932"/>
            <a:ext cx="2479981" cy="369332"/>
          </a:xfrm>
          <a:prstGeom prst="rect">
            <a:avLst/>
          </a:prstGeom>
          <a:solidFill>
            <a:schemeClr val="bg1"/>
          </a:solidFill>
        </p:spPr>
        <p:txBody>
          <a:bodyPr wrap="square" rtlCol="0">
            <a:spAutoFit/>
          </a:bodyPr>
          <a:lstStyle/>
          <a:p>
            <a:r>
              <a:rPr lang="fr-FR" dirty="0">
                <a:latin typeface="Times New Roman" panose="02020603050405020304" pitchFamily="18" charset="0"/>
                <a:cs typeface="Times New Roman" panose="02020603050405020304" pitchFamily="18" charset="0"/>
              </a:rPr>
              <a:t>Peter </a:t>
            </a:r>
            <a:r>
              <a:rPr lang="fr-FR" dirty="0" err="1">
                <a:latin typeface="Times New Roman" panose="02020603050405020304" pitchFamily="18" charset="0"/>
                <a:cs typeface="Times New Roman" panose="02020603050405020304" pitchFamily="18" charset="0"/>
              </a:rPr>
              <a:t>Roget</a:t>
            </a:r>
            <a:r>
              <a:rPr lang="fr-FR" dirty="0">
                <a:latin typeface="Times New Roman" panose="02020603050405020304" pitchFamily="18" charset="0"/>
                <a:cs typeface="Times New Roman" panose="02020603050405020304" pitchFamily="18" charset="0"/>
              </a:rPr>
              <a:t> (1779-1852)</a:t>
            </a:r>
            <a:endParaRPr lang="cs-CZ" dirty="0">
              <a:latin typeface="Times New Roman" panose="02020603050405020304" pitchFamily="18" charset="0"/>
              <a:cs typeface="Times New Roman" panose="02020603050405020304" pitchFamily="18" charset="0"/>
            </a:endParaRPr>
          </a:p>
        </p:txBody>
      </p:sp>
      <p:pic>
        <p:nvPicPr>
          <p:cNvPr id="6" name="Obrázek 5">
            <a:extLst>
              <a:ext uri="{FF2B5EF4-FFF2-40B4-BE49-F238E27FC236}">
                <a16:creationId xmlns:a16="http://schemas.microsoft.com/office/drawing/2014/main" id="{374C1D22-D8F2-A3F5-6CF7-D219492E0503}"/>
              </a:ext>
            </a:extLst>
          </p:cNvPr>
          <p:cNvPicPr>
            <a:picLocks noChangeAspect="1"/>
          </p:cNvPicPr>
          <p:nvPr/>
        </p:nvPicPr>
        <p:blipFill>
          <a:blip r:embed="rId3"/>
          <a:stretch>
            <a:fillRect/>
          </a:stretch>
        </p:blipFill>
        <p:spPr>
          <a:xfrm>
            <a:off x="974404" y="2547390"/>
            <a:ext cx="5096586" cy="3629532"/>
          </a:xfrm>
          <a:prstGeom prst="rect">
            <a:avLst/>
          </a:prstGeom>
          <a:ln>
            <a:solidFill>
              <a:schemeClr val="tx1"/>
            </a:solidFill>
          </a:ln>
        </p:spPr>
      </p:pic>
      <p:sp>
        <p:nvSpPr>
          <p:cNvPr id="7" name="Zástupný obsah 2">
            <a:extLst>
              <a:ext uri="{FF2B5EF4-FFF2-40B4-BE49-F238E27FC236}">
                <a16:creationId xmlns:a16="http://schemas.microsoft.com/office/drawing/2014/main" id="{41DA43AB-09FD-6BE6-EB26-404402AC4414}"/>
              </a:ext>
            </a:extLst>
          </p:cNvPr>
          <p:cNvSpPr txBox="1">
            <a:spLocks/>
          </p:cNvSpPr>
          <p:nvPr/>
        </p:nvSpPr>
        <p:spPr>
          <a:xfrm>
            <a:off x="7468864" y="5203188"/>
            <a:ext cx="3969148" cy="1137125"/>
          </a:xfrm>
          <a:prstGeom prst="rect">
            <a:avLst/>
          </a:prstGeom>
          <a:solidFill>
            <a:schemeClr val="bg1"/>
          </a:solidFill>
        </p:spPr>
        <p:txBody>
          <a:bodyPr vert="horz" lIns="0" tIns="0" rIns="0" bIns="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dirty="0">
                <a:latin typeface="Times New Roman" panose="02020603050405020304" pitchFamily="18" charset="0"/>
                <a:ea typeface="MS Mincho" panose="02020609040205080304" pitchFamily="49" charset="-128"/>
              </a:rPr>
              <a:t>VV: </a:t>
            </a:r>
            <a:r>
              <a:rPr lang="fr-FR" dirty="0" err="1">
                <a:latin typeface="Times New Roman" panose="02020603050405020304" pitchFamily="18" charset="0"/>
                <a:ea typeface="MS Mincho" panose="02020609040205080304" pitchFamily="49" charset="-128"/>
              </a:rPr>
              <a:t>Výročním</a:t>
            </a:r>
            <a:r>
              <a:rPr lang="fr-FR" dirty="0">
                <a:latin typeface="Times New Roman" panose="02020603050405020304" pitchFamily="18" charset="0"/>
                <a:ea typeface="MS Mincho" panose="02020609040205080304" pitchFamily="49" charset="-128"/>
              </a:rPr>
              <a:t> </a:t>
            </a:r>
            <a:r>
              <a:rPr lang="fr-FR" dirty="0" err="1">
                <a:latin typeface="Times New Roman" panose="02020603050405020304" pitchFamily="18" charset="0"/>
                <a:ea typeface="MS Mincho" panose="02020609040205080304" pitchFamily="49" charset="-128"/>
              </a:rPr>
              <a:t>vydání</a:t>
            </a:r>
            <a:r>
              <a:rPr lang="fr-FR" dirty="0">
                <a:latin typeface="Times New Roman" panose="02020603050405020304" pitchFamily="18" charset="0"/>
                <a:ea typeface="MS Mincho" panose="02020609040205080304" pitchFamily="49" charset="-128"/>
              </a:rPr>
              <a:t> </a:t>
            </a:r>
          </a:p>
          <a:p>
            <a:pPr marL="0" indent="0" algn="just">
              <a:buFont typeface="Arial" panose="020B0604020202020204" pitchFamily="34" charset="0"/>
              <a:buNone/>
            </a:pPr>
            <a:r>
              <a:rPr lang="fr-FR" dirty="0">
                <a:latin typeface="Times New Roman" panose="02020603050405020304" pitchFamily="18" charset="0"/>
                <a:ea typeface="MS Mincho" panose="02020609040205080304" pitchFamily="49" charset="-128"/>
              </a:rPr>
              <a:t>R: </a:t>
            </a:r>
            <a:r>
              <a:rPr lang="fr-FR" dirty="0" err="1">
                <a:latin typeface="Times New Roman" panose="02020603050405020304" pitchFamily="18" charset="0"/>
                <a:ea typeface="MS Mincho" panose="02020609040205080304" pitchFamily="49" charset="-128"/>
              </a:rPr>
              <a:t>klasifikace</a:t>
            </a:r>
            <a:r>
              <a:rPr lang="fr-FR" dirty="0">
                <a:latin typeface="Times New Roman" panose="02020603050405020304" pitchFamily="18" charset="0"/>
                <a:ea typeface="MS Mincho" panose="02020609040205080304" pitchFamily="49" charset="-128"/>
              </a:rPr>
              <a:t> v </a:t>
            </a:r>
            <a:r>
              <a:rPr lang="fr-FR" dirty="0" err="1">
                <a:latin typeface="Times New Roman" panose="02020603050405020304" pitchFamily="18" charset="0"/>
                <a:ea typeface="MS Mincho" panose="02020609040205080304" pitchFamily="49" charset="-128"/>
              </a:rPr>
              <a:t>původním</a:t>
            </a:r>
            <a:r>
              <a:rPr lang="fr-FR" dirty="0">
                <a:latin typeface="Times New Roman" panose="02020603050405020304" pitchFamily="18" charset="0"/>
                <a:ea typeface="MS Mincho" panose="02020609040205080304" pitchFamily="49" charset="-128"/>
              </a:rPr>
              <a:t> </a:t>
            </a:r>
            <a:r>
              <a:rPr lang="fr-FR" dirty="0" err="1">
                <a:latin typeface="Times New Roman" panose="02020603050405020304" pitchFamily="18" charset="0"/>
                <a:ea typeface="MS Mincho" panose="02020609040205080304" pitchFamily="49" charset="-128"/>
              </a:rPr>
              <a:t>Rogetově</a:t>
            </a:r>
            <a:r>
              <a:rPr lang="fr-FR" dirty="0">
                <a:latin typeface="Times New Roman" panose="02020603050405020304" pitchFamily="18" charset="0"/>
                <a:ea typeface="MS Mincho" panose="02020609040205080304" pitchFamily="49" charset="-128"/>
              </a:rPr>
              <a:t> </a:t>
            </a:r>
            <a:r>
              <a:rPr lang="fr-FR" dirty="0" err="1">
                <a:latin typeface="Times New Roman" panose="02020603050405020304" pitchFamily="18" charset="0"/>
                <a:ea typeface="MS Mincho" panose="02020609040205080304" pitchFamily="49" charset="-128"/>
              </a:rPr>
              <a:t>vydání</a:t>
            </a:r>
            <a:endParaRPr lang="fr-FR" dirty="0">
              <a:latin typeface="Times New Roman" panose="02020603050405020304" pitchFamily="18" charset="0"/>
              <a:ea typeface="MS Mincho" panose="02020609040205080304" pitchFamily="49" charset="-128"/>
            </a:endParaRPr>
          </a:p>
        </p:txBody>
      </p:sp>
      <p:pic>
        <p:nvPicPr>
          <p:cNvPr id="8" name="Obrázek 7">
            <a:extLst>
              <a:ext uri="{FF2B5EF4-FFF2-40B4-BE49-F238E27FC236}">
                <a16:creationId xmlns:a16="http://schemas.microsoft.com/office/drawing/2014/main" id="{4B9A4992-D5C0-0716-5DE0-ED0AD76B81AC}"/>
              </a:ext>
            </a:extLst>
          </p:cNvPr>
          <p:cNvPicPr>
            <a:picLocks noChangeAspect="1"/>
          </p:cNvPicPr>
          <p:nvPr/>
        </p:nvPicPr>
        <p:blipFill>
          <a:blip r:embed="rId4"/>
          <a:stretch>
            <a:fillRect/>
          </a:stretch>
        </p:blipFill>
        <p:spPr>
          <a:xfrm>
            <a:off x="6070990" y="2946400"/>
            <a:ext cx="1008002" cy="3230522"/>
          </a:xfrm>
          <a:prstGeom prst="rect">
            <a:avLst/>
          </a:prstGeom>
          <a:ln>
            <a:solidFill>
              <a:schemeClr val="tx1"/>
            </a:solidFill>
          </a:ln>
        </p:spPr>
      </p:pic>
    </p:spTree>
    <p:extLst>
      <p:ext uri="{BB962C8B-B14F-4D97-AF65-F5344CB8AC3E}">
        <p14:creationId xmlns:p14="http://schemas.microsoft.com/office/powerpoint/2010/main" val="192709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DB85A-EFB0-E0DA-5206-4DACC886B18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BE5EEE4-8079-2798-8BD9-CB138298B631}"/>
              </a:ext>
            </a:extLst>
          </p:cNvPr>
          <p:cNvSpPr>
            <a:spLocks noGrp="1"/>
          </p:cNvSpPr>
          <p:nvPr>
            <p:ph type="title"/>
          </p:nvPr>
        </p:nvSpPr>
        <p:spPr/>
        <p:txBody>
          <a:bodyPr/>
          <a:lstStyle/>
          <a:p>
            <a:r>
              <a:rPr lang="fr-FR" dirty="0" err="1">
                <a:latin typeface="Times New Roman" panose="02020603050405020304" pitchFamily="18" charset="0"/>
                <a:cs typeface="Times New Roman" panose="02020603050405020304" pitchFamily="18" charset="0"/>
              </a:rPr>
              <a:t>Jak</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jsou</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hesla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uspořádána</a:t>
            </a:r>
            <a:r>
              <a:rPr lang="fr-FR" dirty="0">
                <a:latin typeface="Times New Roman" panose="02020603050405020304" pitchFamily="18" charset="0"/>
                <a:cs typeface="Times New Roman" panose="02020603050405020304" pitchFamily="18" charset="0"/>
              </a:rPr>
              <a:t> v </a:t>
            </a:r>
            <a:r>
              <a:rPr lang="fr-FR" dirty="0" err="1">
                <a:latin typeface="Times New Roman" panose="02020603050405020304" pitchFamily="18" charset="0"/>
                <a:cs typeface="Times New Roman" panose="02020603050405020304" pitchFamily="18" charset="0"/>
              </a:rPr>
              <a:t>tezauru</a:t>
            </a:r>
            <a:r>
              <a:rPr lang="fr-FR" dirty="0">
                <a:latin typeface="Times New Roman" panose="02020603050405020304" pitchFamily="18" charset="0"/>
                <a:cs typeface="Times New Roman" panose="02020603050405020304" pitchFamily="18" charset="0"/>
              </a:rPr>
              <a:t>?</a:t>
            </a:r>
            <a:endParaRPr lang="cs-CZ" dirty="0">
              <a:latin typeface="Times New Roman" panose="02020603050405020304" pitchFamily="18" charset="0"/>
              <a:cs typeface="Times New Roman" panose="02020603050405020304" pitchFamily="18" charset="0"/>
            </a:endParaRPr>
          </a:p>
        </p:txBody>
      </p:sp>
      <p:sp>
        <p:nvSpPr>
          <p:cNvPr id="7" name="Zástupný obsah 2">
            <a:extLst>
              <a:ext uri="{FF2B5EF4-FFF2-40B4-BE49-F238E27FC236}">
                <a16:creationId xmlns:a16="http://schemas.microsoft.com/office/drawing/2014/main" id="{D99F6C66-728F-06FE-0F43-39E7C3A1AD83}"/>
              </a:ext>
            </a:extLst>
          </p:cNvPr>
          <p:cNvSpPr txBox="1">
            <a:spLocks/>
          </p:cNvSpPr>
          <p:nvPr/>
        </p:nvSpPr>
        <p:spPr>
          <a:xfrm>
            <a:off x="7308502" y="5259064"/>
            <a:ext cx="2625065" cy="1081249"/>
          </a:xfrm>
          <a:prstGeom prst="rect">
            <a:avLst/>
          </a:prstGeom>
          <a:solidFill>
            <a:schemeClr val="bg1"/>
          </a:solidFill>
        </p:spPr>
        <p:txBody>
          <a:bodyPr vert="horz" lIns="0" tIns="0" rIns="0" bIns="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cs-CZ" dirty="0" err="1">
                <a:latin typeface="Times New Roman" panose="02020603050405020304" pitchFamily="18" charset="0"/>
                <a:ea typeface="MS Mincho" panose="02020609040205080304" pitchFamily="49" charset="-128"/>
                <a:cs typeface="Arial" panose="020B0604020202020204" pitchFamily="34" charset="0"/>
              </a:rPr>
              <a:t>Rozsa</a:t>
            </a:r>
            <a:r>
              <a:rPr lang="fr-FR" dirty="0">
                <a:latin typeface="Times New Roman" panose="02020603050405020304" pitchFamily="18" charset="0"/>
                <a:ea typeface="MS Mincho" panose="02020609040205080304" pitchFamily="49" charset="-128"/>
                <a:cs typeface="Arial" panose="020B0604020202020204" pitchFamily="34" charset="0"/>
              </a:rPr>
              <a:t>h: </a:t>
            </a:r>
          </a:p>
          <a:p>
            <a:pPr marL="0" indent="0" algn="just">
              <a:buFont typeface="Arial" panose="020B0604020202020204" pitchFamily="34" charset="0"/>
              <a:buNone/>
            </a:pPr>
            <a:r>
              <a:rPr lang="fr-FR" dirty="0">
                <a:latin typeface="Times New Roman" panose="02020603050405020304" pitchFamily="18" charset="0"/>
                <a:ea typeface="MS Mincho" panose="02020609040205080304" pitchFamily="49" charset="-128"/>
                <a:cs typeface="Arial" panose="020B0604020202020204" pitchFamily="34" charset="0"/>
              </a:rPr>
              <a:t>885 </a:t>
            </a:r>
            <a:r>
              <a:rPr lang="fr-FR" dirty="0" err="1">
                <a:latin typeface="Times New Roman" panose="02020603050405020304" pitchFamily="18" charset="0"/>
                <a:ea typeface="MS Mincho" panose="02020609040205080304" pitchFamily="49" charset="-128"/>
                <a:cs typeface="Arial" panose="020B0604020202020204" pitchFamily="34" charset="0"/>
              </a:rPr>
              <a:t>základních</a:t>
            </a:r>
            <a:r>
              <a:rPr lang="fr-FR" dirty="0">
                <a:latin typeface="Times New Roman" panose="02020603050405020304" pitchFamily="18" charset="0"/>
                <a:ea typeface="MS Mincho" panose="02020609040205080304" pitchFamily="49" charset="-128"/>
                <a:cs typeface="Arial" panose="020B0604020202020204" pitchFamily="34" charset="0"/>
              </a:rPr>
              <a:t> </a:t>
            </a:r>
            <a:r>
              <a:rPr lang="fr-FR" dirty="0" err="1">
                <a:latin typeface="Times New Roman" panose="02020603050405020304" pitchFamily="18" charset="0"/>
                <a:ea typeface="MS Mincho" panose="02020609040205080304" pitchFamily="49" charset="-128"/>
                <a:cs typeface="Arial" panose="020B0604020202020204" pitchFamily="34" charset="0"/>
              </a:rPr>
              <a:t>hesel</a:t>
            </a:r>
            <a:r>
              <a:rPr lang="fr-FR" dirty="0">
                <a:latin typeface="Times New Roman" panose="02020603050405020304" pitchFamily="18" charset="0"/>
                <a:ea typeface="MS Mincho" panose="02020609040205080304" pitchFamily="49" charset="-128"/>
                <a:cs typeface="Arial" panose="020B0604020202020204" pitchFamily="34" charset="0"/>
              </a:rPr>
              <a:t>,</a:t>
            </a:r>
            <a:r>
              <a:rPr lang="cs-CZ" dirty="0">
                <a:latin typeface="Times New Roman" panose="02020603050405020304" pitchFamily="18" charset="0"/>
                <a:ea typeface="MS Mincho" panose="02020609040205080304" pitchFamily="49" charset="-128"/>
                <a:cs typeface="Arial" panose="020B0604020202020204" pitchFamily="34" charset="0"/>
              </a:rPr>
              <a:t> zahrnuje cca 150 000 lexikálních jednotek</a:t>
            </a:r>
            <a:endParaRPr lang="fr-FR" dirty="0">
              <a:latin typeface="Times New Roman" panose="02020603050405020304" pitchFamily="18" charset="0"/>
              <a:ea typeface="MS Mincho" panose="02020609040205080304" pitchFamily="49" charset="-128"/>
            </a:endParaRPr>
          </a:p>
        </p:txBody>
      </p:sp>
      <p:sp>
        <p:nvSpPr>
          <p:cNvPr id="8" name="Zástupný obsah 7">
            <a:extLst>
              <a:ext uri="{FF2B5EF4-FFF2-40B4-BE49-F238E27FC236}">
                <a16:creationId xmlns:a16="http://schemas.microsoft.com/office/drawing/2014/main" id="{DF43BD5E-A0AF-DC30-BC42-034C0D550277}"/>
              </a:ext>
            </a:extLst>
          </p:cNvPr>
          <p:cNvSpPr>
            <a:spLocks noGrp="1"/>
          </p:cNvSpPr>
          <p:nvPr>
            <p:ph idx="1"/>
          </p:nvPr>
        </p:nvSpPr>
        <p:spPr>
          <a:xfrm>
            <a:off x="7384652" y="1655531"/>
            <a:ext cx="3969148" cy="4521432"/>
          </a:xfrm>
        </p:spPr>
        <p:txBody>
          <a:bodyPr>
            <a:normAutofit/>
          </a:bodyPr>
          <a:lstStyle/>
          <a:p>
            <a:pPr marL="0" indent="0" algn="just">
              <a:buNone/>
            </a:pPr>
            <a:r>
              <a:rPr lang="fr-FR" sz="2000" dirty="0">
                <a:latin typeface="Times New Roman" panose="02020603050405020304" pitchFamily="18" charset="0"/>
                <a:cs typeface="Times New Roman" panose="02020603050405020304" pitchFamily="18" charset="0"/>
              </a:rPr>
              <a:t>« H</a:t>
            </a:r>
            <a:r>
              <a:rPr lang="cs-CZ" sz="2000" dirty="0" err="1">
                <a:latin typeface="Times New Roman" panose="02020603050405020304" pitchFamily="18" charset="0"/>
                <a:cs typeface="Times New Roman" panose="02020603050405020304" pitchFamily="18" charset="0"/>
              </a:rPr>
              <a:t>esla</a:t>
            </a:r>
            <a:r>
              <a:rPr lang="cs-CZ" sz="2000" dirty="0">
                <a:latin typeface="Times New Roman" panose="02020603050405020304" pitchFamily="18" charset="0"/>
                <a:cs typeface="Times New Roman" panose="02020603050405020304" pitchFamily="18" charset="0"/>
              </a:rPr>
              <a:t> jsou v rámci sekcí řazena za sebou do kontrastních (opozitních) </a:t>
            </a:r>
            <a:r>
              <a:rPr lang="cs-CZ" sz="2000" b="1" dirty="0">
                <a:latin typeface="Times New Roman" panose="02020603050405020304" pitchFamily="18" charset="0"/>
                <a:cs typeface="Times New Roman" panose="02020603050405020304" pitchFamily="18" charset="0"/>
              </a:rPr>
              <a:t>dvojic</a:t>
            </a:r>
            <a:r>
              <a:rPr lang="cs-CZ" sz="2000" dirty="0">
                <a:latin typeface="Times New Roman" panose="02020603050405020304" pitchFamily="18" charset="0"/>
                <a:cs typeface="Times New Roman" panose="02020603050405020304" pitchFamily="18" charset="0"/>
              </a:rPr>
              <a:t> (shoda, neshoda), případně trojic (touha, lhostejnost, averze), škál (začátek, střed, konec) či cyklů (barvy).</a:t>
            </a:r>
            <a:r>
              <a:rPr lang="fr-FR" sz="2000" dirty="0">
                <a:latin typeface="Times New Roman" panose="02020603050405020304" pitchFamily="18" charset="0"/>
                <a:cs typeface="Times New Roman" panose="02020603050405020304" pitchFamily="18" charset="0"/>
              </a:rPr>
              <a:t> » </a:t>
            </a:r>
            <a:endParaRPr lang="cs-CZ" sz="2000" dirty="0">
              <a:latin typeface="Times New Roman" panose="02020603050405020304" pitchFamily="18" charset="0"/>
              <a:cs typeface="Times New Roman" panose="02020603050405020304" pitchFamily="18" charset="0"/>
            </a:endParaRPr>
          </a:p>
        </p:txBody>
      </p:sp>
      <p:pic>
        <p:nvPicPr>
          <p:cNvPr id="11" name="Obrázek 10">
            <a:extLst>
              <a:ext uri="{FF2B5EF4-FFF2-40B4-BE49-F238E27FC236}">
                <a16:creationId xmlns:a16="http://schemas.microsoft.com/office/drawing/2014/main" id="{ECE3B142-1D7D-56C9-3D5B-A3C0966019D1}"/>
              </a:ext>
            </a:extLst>
          </p:cNvPr>
          <p:cNvPicPr>
            <a:picLocks noChangeAspect="1"/>
          </p:cNvPicPr>
          <p:nvPr/>
        </p:nvPicPr>
        <p:blipFill>
          <a:blip r:embed="rId2"/>
          <a:srcRect b="21567"/>
          <a:stretch/>
        </p:blipFill>
        <p:spPr>
          <a:xfrm>
            <a:off x="374859" y="1655531"/>
            <a:ext cx="6849431" cy="4684782"/>
          </a:xfrm>
          <a:prstGeom prst="rect">
            <a:avLst/>
          </a:prstGeom>
          <a:ln>
            <a:solidFill>
              <a:schemeClr val="accent1"/>
            </a:solidFill>
          </a:ln>
        </p:spPr>
      </p:pic>
      <p:pic>
        <p:nvPicPr>
          <p:cNvPr id="13" name="Obrázek 12">
            <a:extLst>
              <a:ext uri="{FF2B5EF4-FFF2-40B4-BE49-F238E27FC236}">
                <a16:creationId xmlns:a16="http://schemas.microsoft.com/office/drawing/2014/main" id="{3EDA9939-0B81-2106-5CF7-98FDC2579B7B}"/>
              </a:ext>
            </a:extLst>
          </p:cNvPr>
          <p:cNvPicPr>
            <a:picLocks noChangeAspect="1"/>
          </p:cNvPicPr>
          <p:nvPr/>
        </p:nvPicPr>
        <p:blipFill>
          <a:blip r:embed="rId3"/>
          <a:stretch>
            <a:fillRect/>
          </a:stretch>
        </p:blipFill>
        <p:spPr>
          <a:xfrm>
            <a:off x="9933567" y="3161393"/>
            <a:ext cx="1796318" cy="2997641"/>
          </a:xfrm>
          <a:prstGeom prst="rect">
            <a:avLst/>
          </a:prstGeom>
        </p:spPr>
      </p:pic>
    </p:spTree>
    <p:extLst>
      <p:ext uri="{BB962C8B-B14F-4D97-AF65-F5344CB8AC3E}">
        <p14:creationId xmlns:p14="http://schemas.microsoft.com/office/powerpoint/2010/main" val="1117027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A0371D-A531-E325-7A6A-D07C81BB9429}"/>
              </a:ext>
            </a:extLst>
          </p:cNvPr>
          <p:cNvSpPr>
            <a:spLocks noGrp="1"/>
          </p:cNvSpPr>
          <p:nvPr>
            <p:ph type="title"/>
          </p:nvPr>
        </p:nvSpPr>
        <p:spPr/>
        <p:txBody>
          <a:bodyPr/>
          <a:lstStyle/>
          <a:p>
            <a:r>
              <a:rPr lang="fr-FR" dirty="0" err="1">
                <a:latin typeface="Times New Roman" panose="02020603050405020304" pitchFamily="18" charset="0"/>
                <a:cs typeface="Times New Roman" panose="02020603050405020304" pitchFamily="18" charset="0"/>
              </a:rPr>
              <a:t>Jak</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hledat</a:t>
            </a:r>
            <a:r>
              <a:rPr lang="fr-FR" dirty="0">
                <a:latin typeface="Times New Roman" panose="02020603050405020304" pitchFamily="18" charset="0"/>
                <a:cs typeface="Times New Roman" panose="02020603050405020304" pitchFamily="18" charset="0"/>
              </a:rPr>
              <a:t> v </a:t>
            </a:r>
            <a:r>
              <a:rPr lang="fr-FR" dirty="0" err="1">
                <a:latin typeface="Times New Roman" panose="02020603050405020304" pitchFamily="18" charset="0"/>
                <a:cs typeface="Times New Roman" panose="02020603050405020304" pitchFamily="18" charset="0"/>
              </a:rPr>
              <a:t>Tezauru</a:t>
            </a:r>
            <a:r>
              <a:rPr lang="fr-FR" dirty="0">
                <a:latin typeface="Times New Roman" panose="02020603050405020304" pitchFamily="18" charset="0"/>
                <a:cs typeface="Times New Roman" panose="02020603050405020304" pitchFamily="18" charset="0"/>
              </a:rPr>
              <a:t>?</a:t>
            </a:r>
            <a:endParaRPr lang="cs-CZ" dirty="0">
              <a:latin typeface="Times New Roman" panose="02020603050405020304" pitchFamily="18" charset="0"/>
              <a:cs typeface="Times New Roman" panose="02020603050405020304" pitchFamily="18" charset="0"/>
            </a:endParaRPr>
          </a:p>
        </p:txBody>
      </p:sp>
      <p:sp>
        <p:nvSpPr>
          <p:cNvPr id="4" name="TextovéPole 3">
            <a:extLst>
              <a:ext uri="{FF2B5EF4-FFF2-40B4-BE49-F238E27FC236}">
                <a16:creationId xmlns:a16="http://schemas.microsoft.com/office/drawing/2014/main" id="{1B2DC706-D507-A866-CEB9-25075F9F6F34}"/>
              </a:ext>
            </a:extLst>
          </p:cNvPr>
          <p:cNvSpPr txBox="1"/>
          <p:nvPr/>
        </p:nvSpPr>
        <p:spPr>
          <a:xfrm>
            <a:off x="838200" y="1794851"/>
            <a:ext cx="6096000" cy="2751074"/>
          </a:xfrm>
          <a:prstGeom prst="rect">
            <a:avLst/>
          </a:prstGeom>
          <a:noFill/>
        </p:spPr>
        <p:txBody>
          <a:bodyPr wrap="square">
            <a:spAutoFit/>
          </a:bodyPr>
          <a:lstStyle/>
          <a:p>
            <a:pPr algn="just">
              <a:lnSpc>
                <a:spcPct val="107000"/>
              </a:lnSpc>
              <a:spcAft>
                <a:spcPts val="8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HLEDÁNÍ V TEZAURU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začíná v Rejstříku</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Ten nám u slova, které nás zajímá, nabídne řadu významově blízkých pojmů, </a:t>
            </a:r>
            <a:r>
              <a:rPr lang="cs-CZ" sz="1800" b="1" dirty="0" err="1">
                <a:effectLst/>
                <a:latin typeface="Times New Roman" panose="02020603050405020304" pitchFamily="18" charset="0"/>
                <a:ea typeface="Calibri" panose="020F0502020204030204" pitchFamily="34" charset="0"/>
                <a:cs typeface="Times New Roman" panose="02020603050405020304" pitchFamily="18" charset="0"/>
              </a:rPr>
              <a:t>podhesel</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Číslo nás zavede k příslušnému heslu a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podheslu</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fr-FR"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fr-FR"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Chceme-li nabídku výrazů dále rozšířit, vybereme si jiné slovo z daného odkazu či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podhesla</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 hledání opakujeme, případně použijeme odkazy na jiné pojmy</a:t>
            </a:r>
          </a:p>
        </p:txBody>
      </p:sp>
      <p:pic>
        <p:nvPicPr>
          <p:cNvPr id="10" name="Obrázek 9">
            <a:extLst>
              <a:ext uri="{FF2B5EF4-FFF2-40B4-BE49-F238E27FC236}">
                <a16:creationId xmlns:a16="http://schemas.microsoft.com/office/drawing/2014/main" id="{4D49D63F-D2E6-E5D5-E20E-D294B42C66CD}"/>
              </a:ext>
            </a:extLst>
          </p:cNvPr>
          <p:cNvPicPr>
            <a:picLocks noChangeAspect="1"/>
          </p:cNvPicPr>
          <p:nvPr/>
        </p:nvPicPr>
        <p:blipFill>
          <a:blip r:embed="rId2"/>
          <a:stretch>
            <a:fillRect/>
          </a:stretch>
        </p:blipFill>
        <p:spPr>
          <a:xfrm>
            <a:off x="7331105" y="638593"/>
            <a:ext cx="3820058" cy="5696745"/>
          </a:xfrm>
          <a:prstGeom prst="rect">
            <a:avLst/>
          </a:prstGeom>
          <a:ln>
            <a:solidFill>
              <a:schemeClr val="tx1"/>
            </a:solidFill>
          </a:ln>
        </p:spPr>
      </p:pic>
    </p:spTree>
    <p:extLst>
      <p:ext uri="{BB962C8B-B14F-4D97-AF65-F5344CB8AC3E}">
        <p14:creationId xmlns:p14="http://schemas.microsoft.com/office/powerpoint/2010/main" val="122955760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374</TotalTime>
  <Words>1027</Words>
  <Application>Microsoft Office PowerPoint</Application>
  <PresentationFormat>Širokoúhlá obrazovka</PresentationFormat>
  <Paragraphs>70</Paragraphs>
  <Slides>12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12</vt:i4>
      </vt:variant>
    </vt:vector>
  </HeadingPairs>
  <TitlesOfParts>
    <vt:vector size="17" baseType="lpstr">
      <vt:lpstr>Aptos</vt:lpstr>
      <vt:lpstr>Aptos Display</vt:lpstr>
      <vt:lpstr>Arial</vt:lpstr>
      <vt:lpstr>Times New Roman</vt:lpstr>
      <vt:lpstr>Motiv Office</vt:lpstr>
      <vt:lpstr>Tezaurus jazyka českého</vt:lpstr>
      <vt:lpstr>Obsah</vt:lpstr>
      <vt:lpstr>Základní bibliografické a faktografické údaje: </vt:lpstr>
      <vt:lpstr>Co je Tezaurus?</vt:lpstr>
      <vt:lpstr>Co je Tezaurus?</vt:lpstr>
      <vt:lpstr>Jak vznikl Klégrův tezaurus?</vt:lpstr>
      <vt:lpstr>Jak jsou hesla uspořádána v tezauru?</vt:lpstr>
      <vt:lpstr>Jak jsou hesla uspořádána v tezauru?</vt:lpstr>
      <vt:lpstr>Jak hledat v Tezauru?</vt:lpstr>
      <vt:lpstr>Příklad: heslo rodina </vt:lpstr>
      <vt:lpstr>Příklad: heslo rodina </vt:lpstr>
      <vt:lpstr>Zdroje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Gabriel Papineschi</dc:creator>
  <cp:lastModifiedBy>Gabriel Papineschi</cp:lastModifiedBy>
  <cp:revision>10</cp:revision>
  <dcterms:created xsi:type="dcterms:W3CDTF">2024-11-11T22:13:26Z</dcterms:created>
  <dcterms:modified xsi:type="dcterms:W3CDTF">2024-11-27T11:28:39Z</dcterms:modified>
</cp:coreProperties>
</file>