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357"/>
    <p:restoredTop sz="94648"/>
  </p:normalViewPr>
  <p:slideViewPr>
    <p:cSldViewPr snapToGrid="0">
      <p:cViewPr varScale="1">
        <p:scale>
          <a:sx n="31" d="100"/>
          <a:sy n="31" d="100"/>
        </p:scale>
        <p:origin x="200" y="2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B17B-A48D-BA2F-BEB1-9C4FE128E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GB" altLang="ko-KR"/>
              <a:t>Click to edit Master title style</a:t>
            </a:r>
            <a:endParaRPr kumimoji="1"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4F0B89-8DF9-64E5-17C0-5EFE88138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GB" altLang="ko-KR"/>
              <a:t>Click to edit Master subtitle style</a:t>
            </a:r>
            <a:endParaRPr kumimoji="1"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A1E8C-ABF5-117F-9BAE-53406F42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AB-E002-DF40-A3DA-9607DCFEDAE8}" type="datetimeFigureOut">
              <a:rPr kumimoji="1" lang="ko-KR" altLang="en-US" smtClean="0"/>
              <a:t>2024. 11. 6.</a:t>
            </a:fld>
            <a:endParaRPr kumimoji="1"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F5BCE-69C5-8206-A355-F20F69C6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CBAB1-3F46-91EA-DB3C-633B58302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621-B9E4-B14F-9AA5-C925B63FF3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305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0795-2562-62DD-C11B-FB5F7E55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ko-KR"/>
              <a:t>Click to edit Master title style</a:t>
            </a:r>
            <a:endParaRPr kumimoji="1"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31368-9326-5460-35A0-3AFEC99B4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GB" altLang="ko-KR"/>
              <a:t>Click to edit Master text styles</a:t>
            </a:r>
          </a:p>
          <a:p>
            <a:pPr lvl="1"/>
            <a:r>
              <a:rPr kumimoji="1" lang="en-GB" altLang="ko-KR"/>
              <a:t>Second level</a:t>
            </a:r>
          </a:p>
          <a:p>
            <a:pPr lvl="2"/>
            <a:r>
              <a:rPr kumimoji="1" lang="en-GB" altLang="ko-KR"/>
              <a:t>Third level</a:t>
            </a:r>
          </a:p>
          <a:p>
            <a:pPr lvl="3"/>
            <a:r>
              <a:rPr kumimoji="1" lang="en-GB" altLang="ko-KR"/>
              <a:t>Fourth level</a:t>
            </a:r>
          </a:p>
          <a:p>
            <a:pPr lvl="4"/>
            <a:r>
              <a:rPr kumimoji="1" lang="en-GB" altLang="ko-KR"/>
              <a:t>Fifth level</a:t>
            </a:r>
            <a:endParaRPr kumimoji="1"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98E77-C557-8CDD-C053-5CF285A7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AB-E002-DF40-A3DA-9607DCFEDAE8}" type="datetimeFigureOut">
              <a:rPr kumimoji="1" lang="ko-KR" altLang="en-US" smtClean="0"/>
              <a:t>2024. 11. 6.</a:t>
            </a:fld>
            <a:endParaRPr kumimoji="1"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B788F-62CF-914D-1FFF-F4229959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DE487-E95E-527B-08AE-9962EFCA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621-B9E4-B14F-9AA5-C925B63FF3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9515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3AAE9A-074A-4B09-C294-7A317479AF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GB" altLang="ko-KR"/>
              <a:t>Click to edit Master title style</a:t>
            </a:r>
            <a:endParaRPr kumimoji="1"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228D2D-32B6-6681-C7EF-453BF3C5E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GB" altLang="ko-KR"/>
              <a:t>Click to edit Master text styles</a:t>
            </a:r>
          </a:p>
          <a:p>
            <a:pPr lvl="1"/>
            <a:r>
              <a:rPr kumimoji="1" lang="en-GB" altLang="ko-KR"/>
              <a:t>Second level</a:t>
            </a:r>
          </a:p>
          <a:p>
            <a:pPr lvl="2"/>
            <a:r>
              <a:rPr kumimoji="1" lang="en-GB" altLang="ko-KR"/>
              <a:t>Third level</a:t>
            </a:r>
          </a:p>
          <a:p>
            <a:pPr lvl="3"/>
            <a:r>
              <a:rPr kumimoji="1" lang="en-GB" altLang="ko-KR"/>
              <a:t>Fourth level</a:t>
            </a:r>
          </a:p>
          <a:p>
            <a:pPr lvl="4"/>
            <a:r>
              <a:rPr kumimoji="1" lang="en-GB" altLang="ko-KR"/>
              <a:t>Fifth level</a:t>
            </a:r>
            <a:endParaRPr kumimoji="1"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AC376-4622-5959-9B3C-0DE3A9EB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AB-E002-DF40-A3DA-9607DCFEDAE8}" type="datetimeFigureOut">
              <a:rPr kumimoji="1" lang="ko-KR" altLang="en-US" smtClean="0"/>
              <a:t>2024. 11. 6.</a:t>
            </a:fld>
            <a:endParaRPr kumimoji="1"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8B38F-F90D-3968-8149-5DF15A47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697BE-B080-E7F7-3C93-C576F66A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621-B9E4-B14F-9AA5-C925B63FF3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8087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BB4A-90FB-0D5B-E9CF-B8A3B0F5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ko-KR"/>
              <a:t>Click to edit Master title style</a:t>
            </a:r>
            <a:endParaRPr kumimoji="1"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69BDC-B3E9-D1BA-81B0-312FEE817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GB" altLang="ko-KR"/>
              <a:t>Click to edit Master text styles</a:t>
            </a:r>
          </a:p>
          <a:p>
            <a:pPr lvl="1"/>
            <a:r>
              <a:rPr kumimoji="1" lang="en-GB" altLang="ko-KR"/>
              <a:t>Second level</a:t>
            </a:r>
          </a:p>
          <a:p>
            <a:pPr lvl="2"/>
            <a:r>
              <a:rPr kumimoji="1" lang="en-GB" altLang="ko-KR"/>
              <a:t>Third level</a:t>
            </a:r>
          </a:p>
          <a:p>
            <a:pPr lvl="3"/>
            <a:r>
              <a:rPr kumimoji="1" lang="en-GB" altLang="ko-KR"/>
              <a:t>Fourth level</a:t>
            </a:r>
          </a:p>
          <a:p>
            <a:pPr lvl="4"/>
            <a:r>
              <a:rPr kumimoji="1" lang="en-GB" altLang="ko-KR"/>
              <a:t>Fifth level</a:t>
            </a:r>
            <a:endParaRPr kumimoji="1"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9F1BD-F6B0-D817-4207-0C27C8EF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AB-E002-DF40-A3DA-9607DCFEDAE8}" type="datetimeFigureOut">
              <a:rPr kumimoji="1" lang="ko-KR" altLang="en-US" smtClean="0"/>
              <a:t>2024. 11. 6.</a:t>
            </a:fld>
            <a:endParaRPr kumimoji="1"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1DF4F-3442-BBB8-C52D-206645D9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2FC06-48C9-CEBF-95A3-66E7FB21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621-B9E4-B14F-9AA5-C925B63FF3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6867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C37A-D1FC-A325-3BD6-355568A0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GB" altLang="ko-KR"/>
              <a:t>Click to edit Master title style</a:t>
            </a:r>
            <a:endParaRPr kumimoji="1"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BA10F-7310-D2FB-0A22-23C5F6BB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en-GB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DB00-F5C5-5B36-F3D4-D01AA7CB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AB-E002-DF40-A3DA-9607DCFEDAE8}" type="datetimeFigureOut">
              <a:rPr kumimoji="1" lang="ko-KR" altLang="en-US" smtClean="0"/>
              <a:t>2024. 11. 6.</a:t>
            </a:fld>
            <a:endParaRPr kumimoji="1"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56E56-4467-7352-C355-C033738A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BE2F8-A622-4C68-C212-29C17CD3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621-B9E4-B14F-9AA5-C925B63FF3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2574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9393E-06E1-9EDB-CD36-2C542BEB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ko-KR"/>
              <a:t>Click to edit Master title style</a:t>
            </a:r>
            <a:endParaRPr kumimoji="1"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3318E-AFCC-6339-C804-0315C7061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GB" altLang="ko-KR"/>
              <a:t>Click to edit Master text styles</a:t>
            </a:r>
          </a:p>
          <a:p>
            <a:pPr lvl="1"/>
            <a:r>
              <a:rPr kumimoji="1" lang="en-GB" altLang="ko-KR"/>
              <a:t>Second level</a:t>
            </a:r>
          </a:p>
          <a:p>
            <a:pPr lvl="2"/>
            <a:r>
              <a:rPr kumimoji="1" lang="en-GB" altLang="ko-KR"/>
              <a:t>Third level</a:t>
            </a:r>
          </a:p>
          <a:p>
            <a:pPr lvl="3"/>
            <a:r>
              <a:rPr kumimoji="1" lang="en-GB" altLang="ko-KR"/>
              <a:t>Fourth level</a:t>
            </a:r>
          </a:p>
          <a:p>
            <a:pPr lvl="4"/>
            <a:r>
              <a:rPr kumimoji="1" lang="en-GB" altLang="ko-KR"/>
              <a:t>Fifth level</a:t>
            </a:r>
            <a:endParaRPr kumimoji="1"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235B3-1D00-FECF-805A-F5B2B6A4B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GB" altLang="ko-KR"/>
              <a:t>Click to edit Master text styles</a:t>
            </a:r>
          </a:p>
          <a:p>
            <a:pPr lvl="1"/>
            <a:r>
              <a:rPr kumimoji="1" lang="en-GB" altLang="ko-KR"/>
              <a:t>Second level</a:t>
            </a:r>
          </a:p>
          <a:p>
            <a:pPr lvl="2"/>
            <a:r>
              <a:rPr kumimoji="1" lang="en-GB" altLang="ko-KR"/>
              <a:t>Third level</a:t>
            </a:r>
          </a:p>
          <a:p>
            <a:pPr lvl="3"/>
            <a:r>
              <a:rPr kumimoji="1" lang="en-GB" altLang="ko-KR"/>
              <a:t>Fourth level</a:t>
            </a:r>
          </a:p>
          <a:p>
            <a:pPr lvl="4"/>
            <a:r>
              <a:rPr kumimoji="1" lang="en-GB" altLang="ko-KR"/>
              <a:t>Fifth level</a:t>
            </a:r>
            <a:endParaRPr kumimoji="1"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AD7F1-598F-E6AA-1D40-1A4509134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AB-E002-DF40-A3DA-9607DCFEDAE8}" type="datetimeFigureOut">
              <a:rPr kumimoji="1" lang="ko-KR" altLang="en-US" smtClean="0"/>
              <a:t>2024. 11. 6.</a:t>
            </a:fld>
            <a:endParaRPr kumimoji="1"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2F522-B7F6-1F96-CD69-8236F812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F301D-7F5B-9D22-DBF7-E4897AAC0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621-B9E4-B14F-9AA5-C925B63FF3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6635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4AEC-C9C8-C3E4-3586-B39C73CF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GB" altLang="ko-KR"/>
              <a:t>Click to edit Master title style</a:t>
            </a:r>
            <a:endParaRPr kumimoji="1"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08930-F0E6-C8DE-78E6-95C2A79DA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GB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06004-20E7-1C00-9F01-A6C71E031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GB" altLang="ko-KR"/>
              <a:t>Click to edit Master text styles</a:t>
            </a:r>
          </a:p>
          <a:p>
            <a:pPr lvl="1"/>
            <a:r>
              <a:rPr kumimoji="1" lang="en-GB" altLang="ko-KR"/>
              <a:t>Second level</a:t>
            </a:r>
          </a:p>
          <a:p>
            <a:pPr lvl="2"/>
            <a:r>
              <a:rPr kumimoji="1" lang="en-GB" altLang="ko-KR"/>
              <a:t>Third level</a:t>
            </a:r>
          </a:p>
          <a:p>
            <a:pPr lvl="3"/>
            <a:r>
              <a:rPr kumimoji="1" lang="en-GB" altLang="ko-KR"/>
              <a:t>Fourth level</a:t>
            </a:r>
          </a:p>
          <a:p>
            <a:pPr lvl="4"/>
            <a:r>
              <a:rPr kumimoji="1" lang="en-GB" altLang="ko-KR"/>
              <a:t>Fifth level</a:t>
            </a:r>
            <a:endParaRPr kumimoji="1"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BA193-8F58-A950-35AE-D91F07DF7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GB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88B04-5E56-3E77-8885-240D9CB09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GB" altLang="ko-KR"/>
              <a:t>Click to edit Master text styles</a:t>
            </a:r>
          </a:p>
          <a:p>
            <a:pPr lvl="1"/>
            <a:r>
              <a:rPr kumimoji="1" lang="en-GB" altLang="ko-KR"/>
              <a:t>Second level</a:t>
            </a:r>
          </a:p>
          <a:p>
            <a:pPr lvl="2"/>
            <a:r>
              <a:rPr kumimoji="1" lang="en-GB" altLang="ko-KR"/>
              <a:t>Third level</a:t>
            </a:r>
          </a:p>
          <a:p>
            <a:pPr lvl="3"/>
            <a:r>
              <a:rPr kumimoji="1" lang="en-GB" altLang="ko-KR"/>
              <a:t>Fourth level</a:t>
            </a:r>
          </a:p>
          <a:p>
            <a:pPr lvl="4"/>
            <a:r>
              <a:rPr kumimoji="1" lang="en-GB" altLang="ko-KR"/>
              <a:t>Fifth level</a:t>
            </a:r>
            <a:endParaRPr kumimoji="1"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A6EFF-1171-23D8-31C5-7593D98F9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AB-E002-DF40-A3DA-9607DCFEDAE8}" type="datetimeFigureOut">
              <a:rPr kumimoji="1" lang="ko-KR" altLang="en-US" smtClean="0"/>
              <a:t>2024. 11. 6.</a:t>
            </a:fld>
            <a:endParaRPr kumimoji="1"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9AF96-FBA5-69A1-623D-293A730AC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BEE7B4-D562-F7B7-CE3C-DF38EF5A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621-B9E4-B14F-9AA5-C925B63FF3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0535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A16D-2C4D-98EB-D6DA-D33905D3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ko-KR"/>
              <a:t>Click to edit Master title style</a:t>
            </a:r>
            <a:endParaRPr kumimoji="1"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BC015-D15A-A4B4-9B9C-5483A852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AB-E002-DF40-A3DA-9607DCFEDAE8}" type="datetimeFigureOut">
              <a:rPr kumimoji="1" lang="ko-KR" altLang="en-US" smtClean="0"/>
              <a:t>2024. 11. 6.</a:t>
            </a:fld>
            <a:endParaRPr kumimoji="1"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4AD6A-69B7-199E-2F6B-38BCF34F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3E948-FF8F-3B8F-6F47-AB0757B1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621-B9E4-B14F-9AA5-C925B63FF3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1923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E6633-1BFC-20E9-8227-750425CD6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AB-E002-DF40-A3DA-9607DCFEDAE8}" type="datetimeFigureOut">
              <a:rPr kumimoji="1" lang="ko-KR" altLang="en-US" smtClean="0"/>
              <a:t>2024. 11. 6.</a:t>
            </a:fld>
            <a:endParaRPr kumimoji="1"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BF4E2-C491-49ED-AE37-92E325AF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7E4FF-0E31-E217-EC4C-FCF5BCAB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621-B9E4-B14F-9AA5-C925B63FF3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054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619D-8C87-30E8-B645-D59E42E81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GB" altLang="ko-KR"/>
              <a:t>Click to edit Master title style</a:t>
            </a:r>
            <a:endParaRPr kumimoji="1"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05246-593F-D6EA-A64A-D96436403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GB" altLang="ko-KR"/>
              <a:t>Click to edit Master text styles</a:t>
            </a:r>
          </a:p>
          <a:p>
            <a:pPr lvl="1"/>
            <a:r>
              <a:rPr kumimoji="1" lang="en-GB" altLang="ko-KR"/>
              <a:t>Second level</a:t>
            </a:r>
          </a:p>
          <a:p>
            <a:pPr lvl="2"/>
            <a:r>
              <a:rPr kumimoji="1" lang="en-GB" altLang="ko-KR"/>
              <a:t>Third level</a:t>
            </a:r>
          </a:p>
          <a:p>
            <a:pPr lvl="3"/>
            <a:r>
              <a:rPr kumimoji="1" lang="en-GB" altLang="ko-KR"/>
              <a:t>Fourth level</a:t>
            </a:r>
          </a:p>
          <a:p>
            <a:pPr lvl="4"/>
            <a:r>
              <a:rPr kumimoji="1" lang="en-GB" altLang="ko-KR"/>
              <a:t>Fifth level</a:t>
            </a:r>
            <a:endParaRPr kumimoji="1"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C9C9A-331D-CE70-619D-B015E014C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GB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1C977-F568-B533-701C-499B76E6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AB-E002-DF40-A3DA-9607DCFEDAE8}" type="datetimeFigureOut">
              <a:rPr kumimoji="1" lang="ko-KR" altLang="en-US" smtClean="0"/>
              <a:t>2024. 11. 6.</a:t>
            </a:fld>
            <a:endParaRPr kumimoji="1"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ADBFB-C7A7-DF6D-3329-E42CACD0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24BEE-DCC8-45FE-26C9-447CC12B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621-B9E4-B14F-9AA5-C925B63FF3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3326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AA86E-B0E9-D5B6-7A60-707B5418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GB" altLang="ko-KR"/>
              <a:t>Click to edit Master title style</a:t>
            </a:r>
            <a:endParaRPr kumimoji="1"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738B80-3DF0-FD8E-F525-5BEFA297D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BF481-98E5-334E-8705-DAAC37BFC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GB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F3F08-E58B-C0E5-620A-F5D0481B3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AB-E002-DF40-A3DA-9607DCFEDAE8}" type="datetimeFigureOut">
              <a:rPr kumimoji="1" lang="ko-KR" altLang="en-US" smtClean="0"/>
              <a:t>2024. 11. 6.</a:t>
            </a:fld>
            <a:endParaRPr kumimoji="1"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513DD-EF18-272C-430C-1F57A1D6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F6371-F978-DA4C-37C2-F9E0514F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C621-B9E4-B14F-9AA5-C925B63FF3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1873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D68EFD-F854-DBDC-2333-5A410424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GB" altLang="ko-KR"/>
              <a:t>Click to edit Master title style</a:t>
            </a:r>
            <a:endParaRPr kumimoji="1"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ED45C-8B72-6EB2-1552-3F8281F6A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GB" altLang="ko-KR"/>
              <a:t>Click to edit Master text styles</a:t>
            </a:r>
          </a:p>
          <a:p>
            <a:pPr lvl="1"/>
            <a:r>
              <a:rPr kumimoji="1" lang="en-GB" altLang="ko-KR"/>
              <a:t>Second level</a:t>
            </a:r>
          </a:p>
          <a:p>
            <a:pPr lvl="2"/>
            <a:r>
              <a:rPr kumimoji="1" lang="en-GB" altLang="ko-KR"/>
              <a:t>Third level</a:t>
            </a:r>
          </a:p>
          <a:p>
            <a:pPr lvl="3"/>
            <a:r>
              <a:rPr kumimoji="1" lang="en-GB" altLang="ko-KR"/>
              <a:t>Fourth level</a:t>
            </a:r>
          </a:p>
          <a:p>
            <a:pPr lvl="4"/>
            <a:r>
              <a:rPr kumimoji="1" lang="en-GB" altLang="ko-KR"/>
              <a:t>Fifth level</a:t>
            </a:r>
            <a:endParaRPr kumimoji="1"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7B236-DC5D-0A93-1FE0-870CBEE7F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D138AB-E002-DF40-A3DA-9607DCFEDAE8}" type="datetimeFigureOut">
              <a:rPr kumimoji="1" lang="ko-KR" altLang="en-US" smtClean="0"/>
              <a:t>2024. 11. 6.</a:t>
            </a:fld>
            <a:endParaRPr kumimoji="1"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808E0-824D-80FD-08DE-1BCDD070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57BA4-82ED-FBA1-81B1-F089266CF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EFC621-B9E4-B14F-9AA5-C925B63FF3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0597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658554-4CC1-4559-9C7C-D3377794A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28816-87B7-C6B9-8ECC-527D0B88E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8" y="3705611"/>
            <a:ext cx="10491655" cy="1169244"/>
          </a:xfrm>
        </p:spPr>
        <p:txBody>
          <a:bodyPr anchor="b">
            <a:normAutofit/>
          </a:bodyPr>
          <a:lstStyle/>
          <a:p>
            <a:pPr algn="l"/>
            <a:r>
              <a:rPr kumimoji="1" lang="cs-CZ" altLang="ko-KR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Český Etymologický Slovník</a:t>
            </a:r>
            <a:endParaRPr kumimoji="1" lang="ko-KR" altLang="en-US" sz="4800" b="1" dirty="0">
              <a:solidFill>
                <a:schemeClr val="tx2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F3B82-839A-FEF7-545B-35B446BB8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144" y="5026290"/>
            <a:ext cx="10434172" cy="920222"/>
          </a:xfrm>
        </p:spPr>
        <p:txBody>
          <a:bodyPr anchor="t">
            <a:normAutofit/>
          </a:bodyPr>
          <a:lstStyle/>
          <a:p>
            <a:pPr algn="l"/>
            <a:r>
              <a:rPr kumimoji="1" lang="en-GB" altLang="ko-KR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PPLE CHANCERY" panose="03020702040506060504" pitchFamily="66" charset="-79"/>
              </a:rPr>
              <a:t>Jiří</a:t>
            </a:r>
            <a:r>
              <a:rPr kumimoji="1" lang="en-GB" altLang="ko-KR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PPLE CHANCERY" panose="03020702040506060504" pitchFamily="66" charset="-79"/>
              </a:rPr>
              <a:t> </a:t>
            </a:r>
            <a:r>
              <a:rPr kumimoji="1" lang="en-GB" altLang="ko-KR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PPLE CHANCERY" panose="03020702040506060504" pitchFamily="66" charset="-79"/>
              </a:rPr>
              <a:t>Rejzek</a:t>
            </a:r>
            <a:endParaRPr kumimoji="1" lang="en-GB" altLang="ko-KR" b="1" dirty="0">
              <a:solidFill>
                <a:schemeClr val="tx2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PPLE CHANCERY" panose="03020702040506060504" pitchFamily="66" charset="-79"/>
            </a:endParaRPr>
          </a:p>
          <a:p>
            <a:pPr algn="r"/>
            <a:r>
              <a:rPr kumimoji="1" lang="en-GB" altLang="ko-KR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PPLE CHANCERY" panose="03020702040506060504" pitchFamily="66" charset="-79"/>
              </a:rPr>
              <a:t>Hyun won Kim 2.ročník BPC</a:t>
            </a:r>
            <a:endParaRPr kumimoji="1" lang="ko-KR" altLang="en-US" b="1" dirty="0">
              <a:solidFill>
                <a:schemeClr val="tx2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PPLE CHANCERY" panose="03020702040506060504" pitchFamily="66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443019-571F-4479-AFDB-8DBAEC505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422144" cy="359902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2" descr="Pro média a veřejnost | Filozofická fakulta Univerzity Karlovy">
            <a:extLst>
              <a:ext uri="{FF2B5EF4-FFF2-40B4-BE49-F238E27FC236}">
                <a16:creationId xmlns:a16="http://schemas.microsoft.com/office/drawing/2014/main" id="{07F3EA76-DCCB-EA3C-4173-F61FC5301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35" b="-1"/>
          <a:stretch/>
        </p:blipFill>
        <p:spPr bwMode="auto">
          <a:xfrm>
            <a:off x="422144" y="10"/>
            <a:ext cx="7487814" cy="24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9C6408-AA0E-411D-A5D2-E5F13306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89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53CF-FFFA-B6DE-2F88-12A9F7ED3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ko-KR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Etymologie</a:t>
            </a:r>
            <a:endParaRPr kumimoji="1" lang="ko-KR" altLang="en-US" b="1" dirty="0">
              <a:solidFill>
                <a:schemeClr val="tx2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308B0-CE05-2113-DF0B-C6A8FA882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cs-CZ" sz="2400" kern="100" dirty="0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Jak byla slova dříve používána? </a:t>
            </a:r>
            <a:endParaRPr lang="en-GB" sz="2400" kern="100" dirty="0">
              <a:effectLst/>
              <a:latin typeface="Bookman Old Style" panose="020506040505050202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2400" kern="100" dirty="0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Kdy se v dotyčném jazyce objevila?</a:t>
            </a:r>
            <a:endParaRPr lang="en-GB" sz="2400" kern="100" dirty="0">
              <a:effectLst/>
              <a:latin typeface="Bookman Old Style" panose="020506040505050202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3600" b="1" dirty="0">
              <a:solidFill>
                <a:schemeClr val="tx2">
                  <a:lumMod val="75000"/>
                  <a:lumOff val="25000"/>
                </a:schemeClr>
              </a:solidFill>
              <a:latin typeface="Bookman Old Style" panose="020506040505050202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4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Etymologia</a:t>
            </a:r>
            <a:endParaRPr lang="cs-CZ" sz="4000" b="1" dirty="0">
              <a:solidFill>
                <a:schemeClr val="tx2">
                  <a:lumMod val="90000"/>
                  <a:lumOff val="10000"/>
                </a:schemeClr>
              </a:solidFill>
              <a:latin typeface="Bookman Old Style" panose="020506040505050202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kumimoji="1" lang="en-GB" altLang="ko-KR" dirty="0">
                <a:solidFill>
                  <a:schemeClr val="tx2">
                    <a:lumMod val="50000"/>
                    <a:lumOff val="50000"/>
                  </a:schemeClr>
                </a:solidFill>
                <a:latin typeface="Bookman Old Style" panose="02050604050505020204" pitchFamily="18" charset="0"/>
              </a:rPr>
              <a:t>Etymon</a:t>
            </a:r>
            <a:r>
              <a:rPr kumimoji="1" lang="en-US" altLang="ko-KR" dirty="0">
                <a:solidFill>
                  <a:schemeClr val="tx2">
                    <a:lumMod val="50000"/>
                    <a:lumOff val="50000"/>
                  </a:schemeClr>
                </a:solidFill>
                <a:latin typeface="Bookman Old Style" panose="02050604050505020204" pitchFamily="18" charset="0"/>
              </a:rPr>
              <a:t>+logia</a:t>
            </a:r>
          </a:p>
          <a:p>
            <a:pPr marL="0" indent="0" algn="ctr">
              <a:buNone/>
            </a:pPr>
            <a:r>
              <a:rPr kumimoji="1" lang="en-GB" altLang="ko-KR" sz="20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pravdivý</a:t>
            </a:r>
            <a:r>
              <a:rPr kumimoji="1" lang="en-GB" altLang="ko-KR" sz="20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kumimoji="1" lang="en-GB" altLang="ko-KR" sz="20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smysl+nauka</a:t>
            </a:r>
            <a:endParaRPr kumimoji="1" lang="ko-KR" altLang="en-US" sz="20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2" descr="Univerzita Karlova – Wikipedie">
            <a:extLst>
              <a:ext uri="{FF2B5EF4-FFF2-40B4-BE49-F238E27FC236}">
                <a16:creationId xmlns:a16="http://schemas.microsoft.com/office/drawing/2014/main" id="{888288D9-509E-5136-52E3-AB7379C5B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1287" y="0"/>
            <a:ext cx="6829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23D6-6624-EFE2-03E6-63FDD768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ko-KR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Český</a:t>
            </a:r>
            <a:r>
              <a:rPr kumimoji="1" lang="en-GB" altLang="ko-KR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kumimoji="1" lang="en-GB" altLang="ko-KR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etymologický</a:t>
            </a:r>
            <a:r>
              <a:rPr kumimoji="1" lang="en-GB" altLang="ko-KR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kumimoji="1" lang="en-GB" altLang="ko-KR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slovník</a:t>
            </a:r>
            <a:br>
              <a:rPr kumimoji="1" lang="en-GB" altLang="ko-KR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</a:br>
            <a:endParaRPr kumimoji="1" lang="ko-KR" altLang="en-US" b="1" dirty="0">
              <a:solidFill>
                <a:schemeClr val="tx2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2" descr="Univerzita Karlova – Wikipedie">
            <a:extLst>
              <a:ext uri="{FF2B5EF4-FFF2-40B4-BE49-F238E27FC236}">
                <a16:creationId xmlns:a16="http://schemas.microsoft.com/office/drawing/2014/main" id="{38DC5025-6FCD-6946-21B0-6A9D3AE8A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1287" y="0"/>
            <a:ext cx="6829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60885D-59A3-6EC7-79A9-9F337BC11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ko-KR" sz="2400" dirty="0">
                <a:latin typeface="Bookman Old Style" panose="02050604050505020204" pitchFamily="18" charset="0"/>
              </a:rPr>
              <a:t>Autor: Jiří Rejzek</a:t>
            </a:r>
          </a:p>
          <a:p>
            <a:r>
              <a:rPr lang="cs-CZ" altLang="ko-KR" sz="2400" dirty="0">
                <a:latin typeface="Bookman Old Style" panose="02050604050505020204" pitchFamily="18" charset="0"/>
              </a:rPr>
              <a:t>Původní název: Český etymologický slovník</a:t>
            </a:r>
          </a:p>
          <a:p>
            <a:r>
              <a:rPr lang="cs-CZ" altLang="ko-KR" sz="2400" dirty="0">
                <a:latin typeface="Bookman Old Style" panose="02050604050505020204" pitchFamily="18" charset="0"/>
              </a:rPr>
              <a:t>Jazyk: čeština</a:t>
            </a:r>
          </a:p>
          <a:p>
            <a:r>
              <a:rPr lang="cs-CZ" altLang="ko-KR" sz="2400" dirty="0">
                <a:latin typeface="Bookman Old Style" panose="02050604050505020204" pitchFamily="18" charset="0"/>
              </a:rPr>
              <a:t>Žánr: Slovník</a:t>
            </a:r>
          </a:p>
          <a:p>
            <a:r>
              <a:rPr lang="cs-CZ" altLang="ko-KR" sz="2400" dirty="0">
                <a:latin typeface="Bookman Old Style" panose="02050604050505020204" pitchFamily="18" charset="0"/>
              </a:rPr>
              <a:t>Datum vydání: 2001,2012,2015</a:t>
            </a:r>
          </a:p>
          <a:p>
            <a:r>
              <a:rPr lang="cs-CZ" altLang="ko-KR" sz="2400" dirty="0">
                <a:latin typeface="Bookman Old Style" panose="02050604050505020204" pitchFamily="18" charset="0"/>
              </a:rPr>
              <a:t>Počet stran: 752</a:t>
            </a:r>
            <a:endParaRPr lang="ko-KR" alt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3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58F4F-E83D-A88D-B840-6E8C03325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D906-DE94-EEB9-92FE-9CD67E7E5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ko-KR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Český</a:t>
            </a:r>
            <a:r>
              <a:rPr kumimoji="1" lang="en-GB" altLang="ko-KR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kumimoji="1" lang="en-GB" altLang="ko-KR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etymologický</a:t>
            </a:r>
            <a:r>
              <a:rPr kumimoji="1" lang="en-GB" altLang="ko-KR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kumimoji="1" lang="en-GB" altLang="ko-KR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slovník</a:t>
            </a:r>
            <a:br>
              <a:rPr kumimoji="1" lang="en-GB" altLang="ko-KR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</a:br>
            <a:endParaRPr kumimoji="1" lang="ko-KR" altLang="en-US" b="1" dirty="0">
              <a:solidFill>
                <a:schemeClr val="tx2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56A27-A58F-3D4A-A315-DFDE68864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GB" altLang="ko-KR" dirty="0" err="1">
                <a:latin typeface="Bookman Old Style" panose="02050604050505020204" pitchFamily="18" charset="0"/>
              </a:rPr>
              <a:t>Sestavený</a:t>
            </a:r>
            <a:r>
              <a:rPr kumimoji="1" lang="en-GB" altLang="ko-KR" dirty="0">
                <a:latin typeface="Bookman Old Style" panose="02050604050505020204" pitchFamily="18" charset="0"/>
              </a:rPr>
              <a:t> </a:t>
            </a:r>
            <a:r>
              <a:rPr kumimoji="1" lang="en-GB" altLang="ko-KR" dirty="0" err="1">
                <a:latin typeface="Bookman Old Style" panose="02050604050505020204" pitchFamily="18" charset="0"/>
              </a:rPr>
              <a:t>lingvistou</a:t>
            </a:r>
            <a:r>
              <a:rPr kumimoji="1" lang="en-GB" altLang="ko-KR" dirty="0">
                <a:latin typeface="Bookman Old Style" panose="02050604050505020204" pitchFamily="18" charset="0"/>
              </a:rPr>
              <a:t> </a:t>
            </a:r>
            <a:r>
              <a:rPr kumimoji="1" lang="en-GB" altLang="ko-KR" dirty="0" err="1">
                <a:latin typeface="Bookman Old Style" panose="02050604050505020204" pitchFamily="18" charset="0"/>
              </a:rPr>
              <a:t>Jiřím</a:t>
            </a:r>
            <a:r>
              <a:rPr kumimoji="1" lang="en-GB" altLang="ko-KR" dirty="0">
                <a:latin typeface="Bookman Old Style" panose="02050604050505020204" pitchFamily="18" charset="0"/>
              </a:rPr>
              <a:t> </a:t>
            </a:r>
            <a:r>
              <a:rPr kumimoji="1" lang="en-GB" altLang="ko-KR" dirty="0" err="1">
                <a:latin typeface="Bookman Old Style" panose="02050604050505020204" pitchFamily="18" charset="0"/>
              </a:rPr>
              <a:t>Rejzkem</a:t>
            </a:r>
            <a:endParaRPr kumimoji="1" lang="en-GB" altLang="ko-KR" dirty="0">
              <a:latin typeface="Bookman Old Style" panose="02050604050505020204" pitchFamily="18" charset="0"/>
            </a:endParaRPr>
          </a:p>
          <a:p>
            <a:r>
              <a:rPr lang="cs-CZ" kern="100" dirty="0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Vydaný v roce 2001</a:t>
            </a:r>
            <a:endParaRPr lang="en-GB" kern="100" dirty="0">
              <a:latin typeface="Bookman Old Style" panose="020506040505050202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cs-CZ" kern="100" dirty="0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Stran 752</a:t>
            </a:r>
            <a:endParaRPr lang="en-GB" kern="100" dirty="0">
              <a:latin typeface="Bookman Old Style" panose="020506040505050202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cs-CZ" kern="100" dirty="0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Obsahuje cca 11,000 základních hesel</a:t>
            </a:r>
            <a:endParaRPr lang="en-GB" kern="100" dirty="0">
              <a:latin typeface="Bookman Old Style" panose="020506040505050202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cs-CZ" kern="100" dirty="0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Přibližně 21,000 odvozených slov </a:t>
            </a:r>
            <a:endParaRPr lang="en-GB" kern="100" dirty="0">
              <a:latin typeface="Bookman Old Style" panose="020506040505050202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cs-CZ" kern="100" dirty="0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Téměř 64,000 odkazů na slova jiných jazyků</a:t>
            </a:r>
            <a:endParaRPr lang="en-GB" kern="100" dirty="0">
              <a:effectLst/>
              <a:latin typeface="Bookman Old Style" panose="020506040505050202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kumimoji="1" lang="en-GB" altLang="ko-KR" dirty="0"/>
          </a:p>
          <a:p>
            <a:endParaRPr kumimoji="1" lang="ko-KR" altLang="en-US" dirty="0"/>
          </a:p>
        </p:txBody>
      </p:sp>
      <p:pic>
        <p:nvPicPr>
          <p:cNvPr id="5" name="Picture 2" descr="Univerzita Karlova – Wikipedie">
            <a:extLst>
              <a:ext uri="{FF2B5EF4-FFF2-40B4-BE49-F238E27FC236}">
                <a16:creationId xmlns:a16="http://schemas.microsoft.com/office/drawing/2014/main" id="{0B62BB06-D70F-E74A-AF27-4379E8252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1287" y="0"/>
            <a:ext cx="6829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Český etymologický slovník">
            <a:extLst>
              <a:ext uri="{FF2B5EF4-FFF2-40B4-BE49-F238E27FC236}">
                <a16:creationId xmlns:a16="http://schemas.microsoft.com/office/drawing/2014/main" id="{C3207905-BC70-5DE5-DF55-745748F09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526" y="1638159"/>
            <a:ext cx="2549460" cy="358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5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756F1-AA83-D568-9BCD-C0C42E757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4400" b="1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Koncepce</a:t>
            </a:r>
            <a:br>
              <a:rPr lang="en-GB" sz="4400" b="1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Lucida Bright" panose="02040602050505020304" pitchFamily="18" charset="77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endParaRPr kumimoji="1" lang="ko-KR" altLang="en-US" b="1" dirty="0">
              <a:solidFill>
                <a:schemeClr val="tx2">
                  <a:lumMod val="75000"/>
                  <a:lumOff val="2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ED7F1-0163-C663-01EF-8D22F445B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kern="100" dirty="0" err="1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Přehled</a:t>
            </a:r>
            <a:r>
              <a:rPr lang="en-GB" sz="2400" kern="100" dirty="0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jazkyů</a:t>
            </a:r>
            <a:endParaRPr lang="en-GB" sz="2400" kern="100" dirty="0">
              <a:effectLst/>
              <a:latin typeface="Bookman Old Style" panose="020506040505050202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GB" sz="2400" kern="100" dirty="0" err="1"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Jazykový</a:t>
            </a:r>
            <a:r>
              <a:rPr lang="en-GB" sz="2400" kern="100" dirty="0"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změny</a:t>
            </a:r>
            <a:endParaRPr lang="en-GB" sz="2400" kern="100" dirty="0">
              <a:latin typeface="Bookman Old Style" panose="020506040505050202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GB" sz="2400" kern="100" dirty="0" err="1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Zakončena</a:t>
            </a:r>
            <a:r>
              <a:rPr lang="en-GB" sz="2400" kern="100" dirty="0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přehledem</a:t>
            </a:r>
            <a:r>
              <a:rPr lang="en-GB" sz="2400" kern="100" dirty="0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zkratek</a:t>
            </a:r>
            <a:r>
              <a:rPr lang="en-GB" sz="2400" kern="100" dirty="0"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, </a:t>
            </a:r>
            <a:r>
              <a:rPr lang="en-GB" sz="2400" kern="100" dirty="0" err="1"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</a:t>
            </a:r>
            <a:r>
              <a:rPr lang="en-GB" sz="2400" kern="100" dirty="0" err="1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ysvětlivek</a:t>
            </a:r>
            <a:r>
              <a:rPr lang="en-GB" sz="2400" kern="100" dirty="0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GB" sz="2400" kern="100" dirty="0" err="1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znakček</a:t>
            </a:r>
            <a:r>
              <a:rPr lang="en-GB" sz="2400" kern="100" dirty="0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s </a:t>
            </a:r>
            <a:r>
              <a:rPr lang="en-GB" sz="2400" kern="100" dirty="0" err="1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vysvětlením</a:t>
            </a:r>
            <a:r>
              <a:rPr lang="en-GB" sz="2400" kern="100" dirty="0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některých</a:t>
            </a:r>
            <a:r>
              <a:rPr lang="en-GB" sz="2400" kern="100" dirty="0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lingvistikcých</a:t>
            </a:r>
            <a:r>
              <a:rPr lang="en-GB" sz="2400" kern="100" dirty="0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termínů</a:t>
            </a:r>
            <a:endParaRPr lang="en-GB" sz="2400" kern="100" dirty="0">
              <a:latin typeface="Bookman Old Style" panose="020506040505050202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GB" sz="2400" kern="100" dirty="0" err="1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Slovníková</a:t>
            </a:r>
            <a:r>
              <a:rPr lang="en-GB" sz="2400" kern="100" dirty="0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Bookman Old Style" panose="020506040505050202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část</a:t>
            </a:r>
            <a:endParaRPr lang="en-GB" sz="2400" kern="100" dirty="0">
              <a:effectLst/>
              <a:latin typeface="Bookman Old Style" panose="020506040505050202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kumimoji="1" lang="ko-KR" altLang="en-US" sz="36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Univerzita Karlova – Wikipedie">
            <a:extLst>
              <a:ext uri="{FF2B5EF4-FFF2-40B4-BE49-F238E27FC236}">
                <a16:creationId xmlns:a16="http://schemas.microsoft.com/office/drawing/2014/main" id="{7EF55A61-BD07-4B97-CF03-3B2A4FBC4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1287" y="0"/>
            <a:ext cx="6829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26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A110-627D-CA6D-ACF7-FB485C714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ko-KR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Vznik</a:t>
            </a:r>
            <a:r>
              <a:rPr kumimoji="1" lang="cs-CZ" altLang="ko-KR" dirty="0"/>
              <a:t> </a:t>
            </a:r>
            <a:endParaRPr kumimoji="1"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CED30-8CEF-EBD3-6A2B-417209ABA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kumimoji="1" lang="cs-CZ" altLang="ko-KR" dirty="0">
                <a:latin typeface="Bookman Old Style" panose="02050604050505020204" pitchFamily="18" charset="0"/>
              </a:rPr>
              <a:t>Žádný z dosavadních slovníků nezabíral slovní zásobu v celé její relativní šíři</a:t>
            </a:r>
            <a:br>
              <a:rPr kumimoji="1" lang="cs-CZ" altLang="ko-KR" dirty="0">
                <a:latin typeface="Bookman Old Style" panose="02050604050505020204" pitchFamily="18" charset="0"/>
              </a:rPr>
            </a:br>
            <a:r>
              <a:rPr kumimoji="1" lang="cs-CZ" altLang="ko-KR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Machek, Holub</a:t>
            </a:r>
            <a:r>
              <a:rPr kumimoji="1" lang="en-US" altLang="ko-KR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sym typeface="Wingdings" pitchFamily="2" charset="2"/>
              </a:rPr>
              <a:t></a:t>
            </a:r>
            <a:r>
              <a:rPr kumimoji="1" lang="en-US" altLang="ko-KR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sym typeface="Wingdings" pitchFamily="2" charset="2"/>
              </a:rPr>
              <a:t>Kopečný</a:t>
            </a:r>
            <a:br>
              <a:rPr kumimoji="1" lang="en-US" altLang="ko-KR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sym typeface="Wingdings" pitchFamily="2" charset="2"/>
              </a:rPr>
            </a:br>
            <a:r>
              <a:rPr kumimoji="1" lang="en-US" altLang="ko-KR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sym typeface="Wingdings" pitchFamily="2" charset="2"/>
              </a:rPr>
              <a:t>Holub-</a:t>
            </a:r>
            <a:r>
              <a:rPr kumimoji="1" lang="en-US" altLang="ko-KR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sym typeface="Wingdings" pitchFamily="2" charset="2"/>
              </a:rPr>
              <a:t>Lyer</a:t>
            </a:r>
            <a:r>
              <a:rPr kumimoji="1" lang="cs-CZ" altLang="ko-KR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kumimoji="1" lang="cs-CZ" altLang="ko-KR" b="1" dirty="0">
              <a:solidFill>
                <a:schemeClr val="tx2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kumimoji="1" lang="en-GB" altLang="ko-KR" dirty="0" err="1">
                <a:latin typeface="Bookman Old Style" panose="02050604050505020204" pitchFamily="18" charset="0"/>
              </a:rPr>
              <a:t>Potřeba</a:t>
            </a:r>
            <a:r>
              <a:rPr kumimoji="1" lang="en-GB" altLang="ko-KR" dirty="0">
                <a:latin typeface="Bookman Old Style" panose="02050604050505020204" pitchFamily="18" charset="0"/>
              </a:rPr>
              <a:t> </a:t>
            </a:r>
            <a:r>
              <a:rPr kumimoji="1" lang="en-GB" altLang="ko-KR" dirty="0" err="1">
                <a:latin typeface="Bookman Old Style" panose="02050604050505020204" pitchFamily="18" charset="0"/>
              </a:rPr>
              <a:t>revize</a:t>
            </a:r>
            <a:r>
              <a:rPr kumimoji="1" lang="en-GB" altLang="ko-KR" dirty="0">
                <a:latin typeface="Bookman Old Style" panose="02050604050505020204" pitchFamily="18" charset="0"/>
              </a:rPr>
              <a:t> </a:t>
            </a:r>
            <a:r>
              <a:rPr kumimoji="1" lang="en-GB" altLang="ko-KR" dirty="0" err="1">
                <a:latin typeface="Bookman Old Style" panose="02050604050505020204" pitchFamily="18" charset="0"/>
              </a:rPr>
              <a:t>zastaralých</a:t>
            </a:r>
            <a:r>
              <a:rPr kumimoji="1" lang="en-GB" altLang="ko-KR" dirty="0">
                <a:latin typeface="Bookman Old Style" panose="02050604050505020204" pitchFamily="18" charset="0"/>
              </a:rPr>
              <a:t> </a:t>
            </a:r>
            <a:r>
              <a:rPr kumimoji="1" lang="en-GB" altLang="ko-KR" dirty="0" err="1">
                <a:latin typeface="Bookman Old Style" panose="02050604050505020204" pitchFamily="18" charset="0"/>
              </a:rPr>
              <a:t>výkladů</a:t>
            </a:r>
            <a:endParaRPr kumimoji="1" lang="cs-CZ" altLang="ko-KR" dirty="0">
              <a:latin typeface="Bookman Old Style" panose="020506040505050202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kumimoji="1" lang="en-GB" altLang="ko-KR" dirty="0" err="1">
                <a:latin typeface="Bookman Old Style" panose="02050604050505020204" pitchFamily="18" charset="0"/>
              </a:rPr>
              <a:t>Hláskoslovných</a:t>
            </a:r>
            <a:r>
              <a:rPr kumimoji="1" lang="en-GB" altLang="ko-KR" dirty="0">
                <a:latin typeface="Bookman Old Style" panose="02050604050505020204" pitchFamily="18" charset="0"/>
              </a:rPr>
              <a:t> a </a:t>
            </a:r>
            <a:r>
              <a:rPr kumimoji="1" lang="en-GB" altLang="ko-KR" dirty="0" err="1">
                <a:latin typeface="Bookman Old Style" panose="02050604050505020204" pitchFamily="18" charset="0"/>
              </a:rPr>
              <a:t>jiných</a:t>
            </a:r>
            <a:r>
              <a:rPr kumimoji="1" lang="en-GB" altLang="ko-KR" dirty="0">
                <a:latin typeface="Bookman Old Style" panose="02050604050505020204" pitchFamily="18" charset="0"/>
              </a:rPr>
              <a:t> </a:t>
            </a:r>
            <a:r>
              <a:rPr kumimoji="1" lang="en-GB" altLang="ko-KR" dirty="0" err="1">
                <a:latin typeface="Bookman Old Style" panose="02050604050505020204" pitchFamily="18" charset="0"/>
              </a:rPr>
              <a:t>změn</a:t>
            </a:r>
            <a:r>
              <a:rPr kumimoji="1" lang="en-GB" altLang="ko-KR" dirty="0">
                <a:latin typeface="Bookman Old Style" panose="02050604050505020204" pitchFamily="18" charset="0"/>
              </a:rPr>
              <a:t> pro </a:t>
            </a:r>
            <a:r>
              <a:rPr kumimoji="1" lang="en-GB" altLang="ko-KR" dirty="0" err="1">
                <a:latin typeface="Bookman Old Style" panose="02050604050505020204" pitchFamily="18" charset="0"/>
              </a:rPr>
              <a:t>čtenáře</a:t>
            </a:r>
            <a:endParaRPr kumimoji="1" lang="ko-KR" altLang="en-US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Univerzita Karlova – Wikipedie">
            <a:extLst>
              <a:ext uri="{FF2B5EF4-FFF2-40B4-BE49-F238E27FC236}">
                <a16:creationId xmlns:a16="http://schemas.microsoft.com/office/drawing/2014/main" id="{AD1789AF-AA86-A2CB-C74A-ABE1C0CAE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1287" y="0"/>
            <a:ext cx="6829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9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7961-4E62-2763-6B9A-BF62A3BC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ko-KR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Heslo Rodina</a:t>
            </a:r>
            <a:endParaRPr kumimoji="1" lang="ko-KR" altLang="en-US" b="1" dirty="0">
              <a:solidFill>
                <a:schemeClr val="tx2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6BE158-1188-C1B7-B69D-9124FF9CB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1741" y="1430383"/>
            <a:ext cx="5008517" cy="5029835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31EFE06-ADB5-42A6-4F95-EB54E0A9B628}"/>
              </a:ext>
            </a:extLst>
          </p:cNvPr>
          <p:cNvSpPr/>
          <p:nvPr/>
        </p:nvSpPr>
        <p:spPr>
          <a:xfrm>
            <a:off x="5921829" y="3914889"/>
            <a:ext cx="1839685" cy="353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723DA6-7AB4-993F-DC1C-AB504912C812}"/>
              </a:ext>
            </a:extLst>
          </p:cNvPr>
          <p:cNvSpPr/>
          <p:nvPr/>
        </p:nvSpPr>
        <p:spPr>
          <a:xfrm>
            <a:off x="5393870" y="4631872"/>
            <a:ext cx="810987" cy="353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BBC58E-C35D-8F4B-23F6-BF2ADA85F156}"/>
              </a:ext>
            </a:extLst>
          </p:cNvPr>
          <p:cNvSpPr/>
          <p:nvPr/>
        </p:nvSpPr>
        <p:spPr>
          <a:xfrm>
            <a:off x="7228656" y="4631872"/>
            <a:ext cx="810987" cy="353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304454-BF81-6D25-A737-6EE21C19D1F5}"/>
              </a:ext>
            </a:extLst>
          </p:cNvPr>
          <p:cNvSpPr/>
          <p:nvPr/>
        </p:nvSpPr>
        <p:spPr>
          <a:xfrm>
            <a:off x="4970446" y="5427617"/>
            <a:ext cx="1555860" cy="353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0492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DA7D6-1F3B-2D0A-C31C-0B01D7CA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ko-KR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Zdroje</a:t>
            </a:r>
            <a:endParaRPr kumimoji="1"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1596D-784E-B24B-3E5E-72093EE2A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 err="1">
                <a:latin typeface="Bookman Old Style" panose="02050604050505020204" pitchFamily="18" charset="0"/>
              </a:rPr>
              <a:t>Český</a:t>
            </a:r>
            <a:r>
              <a:rPr kumimoji="1" lang="en-US" altLang="ko-KR" dirty="0">
                <a:latin typeface="Bookman Old Style" panose="02050604050505020204" pitchFamily="18" charset="0"/>
              </a:rPr>
              <a:t> </a:t>
            </a:r>
            <a:r>
              <a:rPr kumimoji="1" lang="en-US" altLang="ko-KR" dirty="0" err="1">
                <a:latin typeface="Bookman Old Style" panose="02050604050505020204" pitchFamily="18" charset="0"/>
              </a:rPr>
              <a:t>Etymologický</a:t>
            </a:r>
            <a:r>
              <a:rPr kumimoji="1" lang="en-US" altLang="ko-KR" dirty="0">
                <a:latin typeface="Bookman Old Style" panose="02050604050505020204" pitchFamily="18" charset="0"/>
              </a:rPr>
              <a:t> </a:t>
            </a:r>
            <a:r>
              <a:rPr kumimoji="1" lang="en-US" altLang="ko-KR" dirty="0" err="1">
                <a:latin typeface="Bookman Old Style" panose="02050604050505020204" pitchFamily="18" charset="0"/>
              </a:rPr>
              <a:t>Slovník</a:t>
            </a:r>
            <a:r>
              <a:rPr kumimoji="1" lang="en-US" altLang="ko-KR" dirty="0">
                <a:latin typeface="Bookman Old Style" panose="02050604050505020204" pitchFamily="18" charset="0"/>
              </a:rPr>
              <a:t>, </a:t>
            </a:r>
            <a:r>
              <a:rPr kumimoji="1" lang="en-US" altLang="ko-KR" dirty="0" err="1">
                <a:latin typeface="Bookman Old Style" panose="02050604050505020204" pitchFamily="18" charset="0"/>
              </a:rPr>
              <a:t>Jiří</a:t>
            </a:r>
            <a:r>
              <a:rPr kumimoji="1" lang="en-US" altLang="ko-KR" dirty="0">
                <a:latin typeface="Bookman Old Style" panose="02050604050505020204" pitchFamily="18" charset="0"/>
              </a:rPr>
              <a:t> </a:t>
            </a:r>
            <a:r>
              <a:rPr kumimoji="1" lang="en-US" altLang="ko-KR" dirty="0" err="1">
                <a:latin typeface="Bookman Old Style" panose="02050604050505020204" pitchFamily="18" charset="0"/>
              </a:rPr>
              <a:t>Rejzek</a:t>
            </a:r>
            <a:r>
              <a:rPr kumimoji="1" lang="en-US" altLang="ko-KR" dirty="0">
                <a:latin typeface="Bookman Old Style" panose="02050604050505020204" pitchFamily="18" charset="0"/>
              </a:rPr>
              <a:t>, 2012</a:t>
            </a:r>
          </a:p>
          <a:p>
            <a:r>
              <a:rPr kumimoji="1" lang="en-US" altLang="ko-KR" dirty="0">
                <a:latin typeface="Bookman Old Style" panose="02050604050505020204" pitchFamily="18" charset="0"/>
              </a:rPr>
              <a:t>Etymology, Yakov Malkiel, Cambridge: Cambridge University Press, 1993.</a:t>
            </a:r>
          </a:p>
          <a:p>
            <a:endParaRPr kumimoji="1" lang="en-US" altLang="ko-KR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Univerzita Karlova – Wikipedie">
            <a:extLst>
              <a:ext uri="{FF2B5EF4-FFF2-40B4-BE49-F238E27FC236}">
                <a16:creationId xmlns:a16="http://schemas.microsoft.com/office/drawing/2014/main" id="{1009BAAC-718A-3716-190A-FF7DD3481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1287" y="0"/>
            <a:ext cx="6829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68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C9822-1B6D-7A28-E6AF-9FFA158E0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F1F9A2F-6115-AEBD-6862-2667CC3B0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88952"/>
            <a:ext cx="9144000" cy="2387600"/>
          </a:xfrm>
        </p:spPr>
        <p:txBody>
          <a:bodyPr/>
          <a:lstStyle/>
          <a:p>
            <a:r>
              <a:rPr lang="cs-CZ" altLang="ko-KR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Děkuju za pozornost</a:t>
            </a:r>
            <a:endParaRPr lang="ko-KR" altLang="en-US" b="1" dirty="0">
              <a:solidFill>
                <a:schemeClr val="tx2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Picture 2" descr="Univerzita Karlova – Wikipedie">
            <a:extLst>
              <a:ext uri="{FF2B5EF4-FFF2-40B4-BE49-F238E27FC236}">
                <a16:creationId xmlns:a16="http://schemas.microsoft.com/office/drawing/2014/main" id="{20B0C50D-0DA5-EFAD-BF48-BC954420F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1287" y="0"/>
            <a:ext cx="6829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27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170</Words>
  <Application>Microsoft Macintosh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Bookman Old Style</vt:lpstr>
      <vt:lpstr>Helvetica Neue Medium</vt:lpstr>
      <vt:lpstr>Lucida Bright</vt:lpstr>
      <vt:lpstr>Office Theme</vt:lpstr>
      <vt:lpstr>Český Etymologický Slovník</vt:lpstr>
      <vt:lpstr>Etymologie</vt:lpstr>
      <vt:lpstr>Český etymologický slovník </vt:lpstr>
      <vt:lpstr>Český etymologický slovník </vt:lpstr>
      <vt:lpstr>Koncepce </vt:lpstr>
      <vt:lpstr>Vznik </vt:lpstr>
      <vt:lpstr>Heslo Rodina</vt:lpstr>
      <vt:lpstr>Zdroje</vt:lpstr>
      <vt:lpstr>Děkuju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Kim, Hyun Won</dc:creator>
  <cp:lastModifiedBy>Kim, Hyun Won</cp:lastModifiedBy>
  <cp:revision>12</cp:revision>
  <dcterms:created xsi:type="dcterms:W3CDTF">2024-10-24T14:45:25Z</dcterms:created>
  <dcterms:modified xsi:type="dcterms:W3CDTF">2024-11-06T08:54:56Z</dcterms:modified>
</cp:coreProperties>
</file>