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66" r:id="rId3"/>
    <p:sldId id="392" r:id="rId4"/>
    <p:sldId id="339" r:id="rId5"/>
    <p:sldId id="343" r:id="rId6"/>
    <p:sldId id="258" r:id="rId7"/>
    <p:sldId id="259" r:id="rId8"/>
    <p:sldId id="260" r:id="rId9"/>
    <p:sldId id="269" r:id="rId10"/>
    <p:sldId id="272" r:id="rId11"/>
    <p:sldId id="263" r:id="rId12"/>
    <p:sldId id="264" r:id="rId13"/>
    <p:sldId id="344" r:id="rId14"/>
    <p:sldId id="314" r:id="rId15"/>
    <p:sldId id="274" r:id="rId16"/>
    <p:sldId id="387" r:id="rId17"/>
    <p:sldId id="388" r:id="rId18"/>
    <p:sldId id="390" r:id="rId19"/>
    <p:sldId id="291" r:id="rId20"/>
    <p:sldId id="292" r:id="rId21"/>
    <p:sldId id="418" r:id="rId22"/>
    <p:sldId id="293" r:id="rId23"/>
    <p:sldId id="294" r:id="rId24"/>
    <p:sldId id="295" r:id="rId25"/>
    <p:sldId id="408" r:id="rId26"/>
    <p:sldId id="391" r:id="rId27"/>
    <p:sldId id="297" r:id="rId28"/>
    <p:sldId id="298" r:id="rId29"/>
    <p:sldId id="409" r:id="rId30"/>
    <p:sldId id="299" r:id="rId31"/>
    <p:sldId id="300" r:id="rId32"/>
    <p:sldId id="301" r:id="rId33"/>
    <p:sldId id="410" r:id="rId34"/>
    <p:sldId id="395" r:id="rId35"/>
    <p:sldId id="303" r:id="rId36"/>
    <p:sldId id="304" r:id="rId37"/>
    <p:sldId id="411" r:id="rId38"/>
    <p:sldId id="324" r:id="rId39"/>
    <p:sldId id="396" r:id="rId40"/>
    <p:sldId id="309" r:id="rId41"/>
    <p:sldId id="311" r:id="rId42"/>
    <p:sldId id="333" r:id="rId43"/>
    <p:sldId id="321" r:id="rId44"/>
    <p:sldId id="323" r:id="rId4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0" autoAdjust="0"/>
    <p:restoredTop sz="94660"/>
  </p:normalViewPr>
  <p:slideViewPr>
    <p:cSldViewPr>
      <p:cViewPr varScale="1">
        <p:scale>
          <a:sx n="102" d="100"/>
          <a:sy n="102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63827-F4D6-41D5-A7C2-6C4F90455D50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6C6E-EE64-42B5-8493-CAC9B5415AE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516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FE68-584D-478D-8C54-F64F45BEA4F8}" type="datetimeFigureOut">
              <a:rPr lang="cs-CZ" smtClean="0"/>
              <a:pPr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AD832-66CA-4A32-B006-3C6568ED84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3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79BDF-0AE7-F1B3-82BB-EE534742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1421A2D-260E-2705-6F46-8CFB3C83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2DCBEA-BFE1-2AAB-B7CC-2BC49567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6C61D8-6F95-4898-CDA9-6C10A15DA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0501AF-E793-2944-5D83-BDA988CC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87923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D09C4-17D3-D8F3-62E6-551B9392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43AD20-74E9-7EE0-4CC1-E475019DE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E3479A-8638-E705-D4FF-11435299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346F5-B1CA-C2F1-D788-05D5CA04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69C84-906C-4407-D723-29DB176A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3534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9FC65E2-F5BE-BB31-54BA-FBE982824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F1F650-A9CD-476F-A72E-6C52E4E41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4CD1D2-7A8B-88EE-57F4-E6DFF933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F930EB-D6B0-32D1-65C2-F68ED1C1C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06A34F-FE20-E3FE-239E-21A03F102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2563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151F-E627-4DC9-9306-63ABA79F14FE}" type="datetime1">
              <a:rPr lang="cs-CZ" smtClean="0"/>
              <a:pPr>
                <a:defRPr/>
              </a:pPr>
              <a:t>30.09.2024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1D520-3E00-40A8-8B85-C34219EE08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60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40C5F-7ED8-C6B9-C96A-47670F65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BEECDA-3FC1-50C9-7DF3-91E8C37D4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F05747-E452-05AA-E103-C9EAF8D1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490A3F-36E0-458A-1BFD-4FDA6976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E9631F-D678-7EB0-4914-92DECC52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2014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D9CD8-CF0F-C3D2-215C-AAD5F4B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CA02B5-3A8A-AFB2-726B-182B0EE21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AA1CF-B399-0B68-66EA-2155CDC2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FFB86C-1222-A498-EC09-873FC2AD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808F4A-E9C7-1401-F7B0-ED6A07E5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2160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C2C489-7679-CAC6-3C39-C43B5191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07AF0-C650-AEC9-3CFE-B3ABF472B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13D463-2235-22DB-426B-F91C537C2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D5F854-C8D1-50C5-A21F-DE3D1308F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5930F1-2B13-1912-BD94-DCEDAFE4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D48F15-5921-19F2-6086-682C81CA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601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85F6A-4A87-42FF-51D2-1EA79A1E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EAFC9F-2274-4B62-7917-75CDBB632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FFAB9B-EC99-18C9-BDA6-6808EA432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AB28C6-2305-227A-E608-CCCE3B3BD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A50EB6D-1B72-FC19-044D-15ED4C325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77CE50-D6BF-9904-DB0E-D2BB020E2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0749DAE-4EDF-418E-9B30-D988B024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F9A6626-3505-28EE-0A84-ADBA3BB6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0811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4BD9B-6049-6492-88CD-9524890E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04463D1-ACEA-22F2-2572-5C2FAFEB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2BC0AB-B3E6-3BFE-2D8E-547999CA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C24E1C-C5F7-29E7-56AD-C4CBB417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5568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AEA6E3-F826-010F-3E42-D410AF9E8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35D794C-7E6A-1EEB-9216-116503FE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9289EA-4FDC-5350-A6F0-BCFB38BA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62694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3F4EF4-3D07-854F-5CFD-F2FCF12B0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F82AF2-CF8F-2D40-BB67-D01891702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D19DB3-A296-AE0B-24DA-BC3D1026D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767317-D3D8-4DD3-248B-9197449E5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1185DC-128D-DCB8-30F0-FBC65435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51B736-1238-D195-6CB5-8E8F46B7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5937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0722C-55CB-D5CD-00F7-531D0FA8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5F36801-D8CC-F91F-C820-F11451E69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EE38E9-A00B-FBE3-0396-BDEFA193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FF88E6-4DF1-6546-DD93-D145E3A6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64D550-55B4-4E4F-C3FF-CF6AEBB22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CAF942-E92C-ADC1-07E1-4284FA4A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3358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237782-CB6F-489C-C61C-A3A7C9D64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466057-1A61-F9C6-3A1D-B449D6EE3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432C9B-4E75-966B-B011-43A8CB339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553F-2F08-41F6-8BB8-A9995F004B58}" type="datetime1">
              <a:rPr lang="cs-CZ" smtClean="0"/>
              <a:pPr/>
              <a:t>30.09.2024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221E6-953D-C669-A837-75996BB56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2199B6-69B4-E55D-01A5-E393CA4D8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F2DDC-9181-4808-BC87-426D9F789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0YgGdzmFtA" TargetMode="External"/><Relationship Id="rId3" Type="http://schemas.openxmlformats.org/officeDocument/2006/relationships/hyperlink" Target="https://www.youtube.com/watch?v=zQj1VPNPHlI&amp;list=PLQvFZ16QYK_ovcyej9kTjCrsg0mnS3oaJ&amp;index=2" TargetMode="External"/><Relationship Id="rId7" Type="http://schemas.openxmlformats.org/officeDocument/2006/relationships/hyperlink" Target="https://www.youtube.com/watch?v=H8ygYIGsIQ4&amp;index=5&amp;list=PLQvFZ16QYK_ovcyej9kTjCrsg0mnS3oaJ" TargetMode="External"/><Relationship Id="rId2" Type="http://schemas.openxmlformats.org/officeDocument/2006/relationships/hyperlink" Target="https://www.youtube.com/watch?v=wdh40kgyYO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ZF6LyGne7Q&amp;index=4&amp;list=PLQvFZ16QYK_ovcyej9kTjCrsg0mnS3oaJ" TargetMode="External"/><Relationship Id="rId5" Type="http://schemas.openxmlformats.org/officeDocument/2006/relationships/hyperlink" Target="https://www.youtube.com/watch?v=Pyr-XKQG2CM&amp;list=PLQvFZ16QYK_ovcyej9kTjCrsg0mnS3oaJ&amp;index=3" TargetMode="External"/><Relationship Id="rId4" Type="http://schemas.openxmlformats.org/officeDocument/2006/relationships/hyperlink" Target="https://www.youtube.com/watch?v=DqAJclwfyC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86870"/>
            <a:ext cx="7772400" cy="985311"/>
          </a:xfrm>
        </p:spPr>
        <p:txBody>
          <a:bodyPr/>
          <a:lstStyle/>
          <a:p>
            <a:pPr algn="ctr"/>
            <a:r>
              <a:rPr lang="en-US" dirty="0"/>
              <a:t>CROSS-CULTURAL STUDIES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8680" y="2420888"/>
            <a:ext cx="7406640" cy="3357586"/>
          </a:xfrm>
        </p:spPr>
        <p:txBody>
          <a:bodyPr>
            <a:normAutofit/>
          </a:bodyPr>
          <a:lstStyle/>
          <a:p>
            <a:pPr algn="ctr"/>
            <a:r>
              <a:rPr lang="de-DE" sz="2800" dirty="0"/>
              <a:t>Reading </a:t>
            </a:r>
            <a:r>
              <a:rPr lang="de-DE" sz="2800" dirty="0" err="1"/>
              <a:t>and</a:t>
            </a:r>
            <a:r>
              <a:rPr lang="de-DE" sz="2800" dirty="0"/>
              <a:t> Understanding </a:t>
            </a:r>
          </a:p>
          <a:p>
            <a:pPr algn="ctr"/>
            <a:r>
              <a:rPr lang="de-DE" sz="2800" dirty="0"/>
              <a:t>Scientific Texts </a:t>
            </a:r>
            <a:r>
              <a:rPr lang="de-DE" sz="2800" dirty="0" err="1"/>
              <a:t>about</a:t>
            </a:r>
            <a:r>
              <a:rPr lang="de-DE" sz="2800" dirty="0"/>
              <a:t> Culture</a:t>
            </a:r>
          </a:p>
          <a:p>
            <a:pPr algn="ctr"/>
            <a:endParaRPr lang="de-DE" sz="2400" dirty="0"/>
          </a:p>
          <a:p>
            <a:pPr algn="ctr"/>
            <a:endParaRPr lang="de-DE" sz="2400" dirty="0"/>
          </a:p>
          <a:p>
            <a:pPr algn="ctr"/>
            <a:r>
              <a:rPr lang="de-DE" sz="1800" dirty="0"/>
              <a:t>Dr. Ulrike </a:t>
            </a:r>
            <a:r>
              <a:rPr lang="de-DE" sz="1800" dirty="0" err="1"/>
              <a:t>Notarp</a:t>
            </a:r>
            <a:endParaRPr lang="de-DE" sz="1800" dirty="0"/>
          </a:p>
          <a:p>
            <a:pPr algn="ctr"/>
            <a:r>
              <a:rPr lang="de-DE" sz="1800" dirty="0" err="1"/>
              <a:t>Faculty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Social</a:t>
            </a:r>
            <a:r>
              <a:rPr lang="de-DE" sz="1800" dirty="0"/>
              <a:t> </a:t>
            </a:r>
            <a:r>
              <a:rPr lang="de-DE" sz="1800" dirty="0" err="1"/>
              <a:t>Sciences</a:t>
            </a:r>
            <a:endParaRPr lang="de-DE" sz="1800" dirty="0"/>
          </a:p>
          <a:p>
            <a:pPr algn="ctr"/>
            <a:r>
              <a:rPr lang="de-DE" sz="1800" dirty="0"/>
              <a:t>Media </a:t>
            </a:r>
            <a:r>
              <a:rPr lang="de-DE" sz="1800" dirty="0" err="1"/>
              <a:t>and</a:t>
            </a:r>
            <a:r>
              <a:rPr lang="de-DE" sz="1800" dirty="0"/>
              <a:t> Communication</a:t>
            </a:r>
          </a:p>
          <a:p>
            <a:pPr algn="ctr"/>
            <a:r>
              <a:rPr lang="de-DE" sz="1800" dirty="0"/>
              <a:t>Charles University </a:t>
            </a:r>
            <a:r>
              <a:rPr lang="de-DE" sz="1800" dirty="0" err="1"/>
              <a:t>Prague</a:t>
            </a:r>
            <a:endParaRPr lang="de-DE" sz="1800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B20C2C8-1D67-BC39-E75B-D35EAB962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305800" cy="914400"/>
          </a:xfrm>
        </p:spPr>
        <p:txBody>
          <a:bodyPr/>
          <a:lstStyle/>
          <a:p>
            <a:pPr algn="ctr" eaLnBrk="1" hangingPunct="1"/>
            <a:r>
              <a:rPr lang="de-DE" altLang="cs-CZ" dirty="0">
                <a:latin typeface="Tahoma" panose="020B0604030504040204" pitchFamily="34" charset="0"/>
              </a:rPr>
              <a:t>Cultural Values</a:t>
            </a:r>
            <a:br>
              <a:rPr lang="de-DE" altLang="cs-CZ" dirty="0">
                <a:latin typeface="Tahoma" panose="020B0604030504040204" pitchFamily="34" charset="0"/>
              </a:rPr>
            </a:br>
            <a:r>
              <a:rPr lang="de-DE" altLang="cs-CZ" sz="2400" dirty="0" err="1">
                <a:latin typeface="Tahoma" panose="020B0604030504040204" pitchFamily="34" charset="0"/>
              </a:rPr>
              <a:t>What</a:t>
            </a:r>
            <a:r>
              <a:rPr lang="de-DE" altLang="cs-CZ" sz="2400" dirty="0">
                <a:latin typeface="Tahoma" panose="020B0604030504040204" pitchFamily="34" charset="0"/>
              </a:rPr>
              <a:t> </a:t>
            </a:r>
            <a:r>
              <a:rPr lang="de-DE" altLang="cs-CZ" sz="2400" dirty="0" err="1">
                <a:latin typeface="Tahoma" panose="020B0604030504040204" pitchFamily="34" charset="0"/>
              </a:rPr>
              <a:t>are</a:t>
            </a:r>
            <a:r>
              <a:rPr lang="de-DE" altLang="cs-CZ" sz="2400" dirty="0">
                <a:latin typeface="Tahoma" panose="020B0604030504040204" pitchFamily="34" charset="0"/>
              </a:rPr>
              <a:t> </a:t>
            </a:r>
            <a:r>
              <a:rPr lang="cs-CZ" altLang="cs-CZ" sz="2400" dirty="0" err="1">
                <a:latin typeface="Tahoma" panose="020B0604030504040204" pitchFamily="34" charset="0"/>
              </a:rPr>
              <a:t>the</a:t>
            </a:r>
            <a:r>
              <a:rPr lang="de-DE" altLang="cs-CZ" sz="2400" dirty="0">
                <a:latin typeface="Tahoma" panose="020B0604030504040204" pitchFamily="34" charset="0"/>
              </a:rPr>
              <a:t> top </a:t>
            </a:r>
            <a:r>
              <a:rPr lang="cs-CZ" altLang="cs-CZ" sz="2400">
                <a:latin typeface="Tahoma" panose="020B0604030504040204" pitchFamily="34" charset="0"/>
              </a:rPr>
              <a:t>5</a:t>
            </a:r>
            <a:r>
              <a:rPr lang="de-DE" altLang="cs-CZ" sz="2400">
                <a:latin typeface="Tahoma" panose="020B0604030504040204" pitchFamily="34" charset="0"/>
              </a:rPr>
              <a:t> </a:t>
            </a:r>
            <a:r>
              <a:rPr lang="de-DE" altLang="cs-CZ" sz="2400" dirty="0" err="1">
                <a:latin typeface="Tahoma" panose="020B0604030504040204" pitchFamily="34" charset="0"/>
              </a:rPr>
              <a:t>values</a:t>
            </a:r>
            <a:r>
              <a:rPr lang="de-DE" altLang="cs-CZ" sz="2400" dirty="0">
                <a:latin typeface="Tahoma" panose="020B0604030504040204" pitchFamily="34" charset="0"/>
              </a:rPr>
              <a:t> </a:t>
            </a:r>
            <a:r>
              <a:rPr lang="cs-CZ" altLang="cs-CZ" sz="2400" dirty="0">
                <a:latin typeface="Tahoma" panose="020B0604030504040204" pitchFamily="34" charset="0"/>
              </a:rPr>
              <a:t>in </a:t>
            </a:r>
            <a:r>
              <a:rPr lang="cs-CZ" altLang="cs-CZ" sz="2400" dirty="0" err="1">
                <a:latin typeface="Tahoma" panose="020B0604030504040204" pitchFamily="34" charset="0"/>
              </a:rPr>
              <a:t>your</a:t>
            </a:r>
            <a:r>
              <a:rPr lang="cs-CZ" altLang="cs-CZ" sz="2400" dirty="0">
                <a:latin typeface="Tahoma" panose="020B0604030504040204" pitchFamily="34" charset="0"/>
              </a:rPr>
              <a:t> country</a:t>
            </a:r>
            <a:r>
              <a:rPr lang="de-DE" altLang="cs-CZ" sz="2400" dirty="0">
                <a:latin typeface="Tahoma" panose="020B0604030504040204" pitchFamily="34" charset="0"/>
              </a:rPr>
              <a:t>?</a:t>
            </a:r>
            <a:endParaRPr lang="cs-CZ" altLang="cs-CZ" sz="2400" dirty="0">
              <a:latin typeface="Tahoma" panose="020B0604030504040204" pitchFamily="34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ABFA94A-BCAA-2FE8-9AA1-48FBA7C438B5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11188" y="1454150"/>
            <a:ext cx="3816350" cy="499903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Age/seniority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Authority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Belonging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Group membership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Certainty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Competition/challenge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Cooperation/Compromise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Caring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 err="1"/>
              <a:t>Democracy</a:t>
            </a:r>
            <a:r>
              <a:rPr lang="cs-CZ" altLang="cs-CZ" sz="24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Devotion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Directness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Efficiency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Equality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Family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family</a:t>
            </a:r>
            <a:r>
              <a:rPr lang="en-US" altLang="cs-CZ" sz="2400" dirty="0"/>
              <a:t> harmony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(Personal) Freedom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de-DE" altLang="cs-CZ" sz="2400" dirty="0" err="1"/>
              <a:t>Friendship</a:t>
            </a:r>
            <a:endParaRPr lang="cs-CZ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 harmony/consensus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Honesty/</a:t>
            </a:r>
            <a:r>
              <a:rPr lang="de-DE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Truthfulness</a:t>
            </a: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cs-CZ" altLang="cs-CZ" sz="2000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0E7F98F-05A8-73C0-C6EE-661098F547A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572000" y="1454150"/>
            <a:ext cx="3671888" cy="5267326"/>
          </a:xfrm>
        </p:spPr>
        <p:txBody>
          <a:bodyPr rtlCol="0"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cs-CZ" sz="2400" dirty="0"/>
              <a:t>Hospitality</a:t>
            </a:r>
            <a:endParaRPr lang="de-DE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/>
              <a:t>Humanity </a:t>
            </a:r>
            <a:endParaRPr lang="en-US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Independence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Indirectness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Individualism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 err="1"/>
              <a:t>National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pride</a:t>
            </a:r>
            <a:endParaRPr lang="cs-CZ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Openness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 err="1"/>
              <a:t>Pride</a:t>
            </a:r>
            <a:r>
              <a:rPr lang="cs-CZ" altLang="cs-CZ" sz="24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Privacy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Quality of life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Recognition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Respect</a:t>
            </a:r>
            <a:endParaRPr lang="cs-CZ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/>
              <a:t>Rule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law</a:t>
            </a:r>
            <a:endParaRPr lang="en-US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 err="1"/>
              <a:t>Self-determination</a:t>
            </a:r>
            <a:endParaRPr lang="cs-CZ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Time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Tolerance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cs-CZ" sz="2400" dirty="0"/>
              <a:t>To save face</a:t>
            </a:r>
            <a:endParaRPr lang="cs-CZ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cs-CZ" altLang="cs-CZ" sz="2400" dirty="0" err="1"/>
              <a:t>Work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having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job</a:t>
            </a:r>
            <a:endParaRPr lang="cs-CZ" alt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cs-CZ" sz="20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5A7FED3-4C25-5F28-F424-DD072513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2C093-2DF9-4068-8D0F-16860E24FF65}" type="slidenum">
              <a:rPr lang="cs-CZ" altLang="de-DE" smtClean="0"/>
              <a:pPr>
                <a:defRPr/>
              </a:pPr>
              <a:t>10</a:t>
            </a:fld>
            <a:endParaRPr lang="cs-CZ" altLang="de-DE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444500" y="965200"/>
          <a:ext cx="8140700" cy="955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8151876" imgH="9553956" progId="Word.Document.8">
                  <p:embed/>
                </p:oleObj>
              </mc:Choice>
              <mc:Fallback>
                <p:oleObj name="Dokument" r:id="rId2" imgW="8151876" imgH="9553956" progId="Word.Document.8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965200"/>
                        <a:ext cx="8140700" cy="955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Line 151"/>
          <p:cNvSpPr>
            <a:spLocks noChangeShapeType="1"/>
          </p:cNvSpPr>
          <p:nvPr/>
        </p:nvSpPr>
        <p:spPr bwMode="auto">
          <a:xfrm>
            <a:off x="37338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1D520-3E00-40A8-8B85-C34219EE08E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/>
              <a:t>Culture Theory – </a:t>
            </a:r>
            <a:br>
              <a:rPr lang="de-DE" b="1" dirty="0"/>
            </a:br>
            <a:r>
              <a:rPr lang="de-DE" b="1" dirty="0"/>
              <a:t>Concept </a:t>
            </a:r>
            <a:r>
              <a:rPr lang="de-DE" b="1" dirty="0" err="1"/>
              <a:t>of</a:t>
            </a:r>
            <a:r>
              <a:rPr lang="de-DE" b="1" dirty="0"/>
              <a:t> Cultural </a:t>
            </a:r>
            <a:r>
              <a:rPr lang="de-DE" b="1" dirty="0" err="1"/>
              <a:t>Dimensions</a:t>
            </a:r>
            <a:br>
              <a:rPr lang="de-DE" b="1" dirty="0"/>
            </a:br>
            <a:r>
              <a:rPr lang="de-DE" sz="2000" b="1" dirty="0" err="1"/>
              <a:t>by</a:t>
            </a:r>
            <a:r>
              <a:rPr lang="de-DE" sz="2000" b="1" dirty="0"/>
              <a:t> Geert Hofstede</a:t>
            </a:r>
            <a:r>
              <a:rPr lang="de-DE" b="1" dirty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19256" cy="4413104"/>
          </a:xfrm>
        </p:spPr>
        <p:txBody>
          <a:bodyPr>
            <a:normAutofit/>
          </a:bodyPr>
          <a:lstStyle/>
          <a:p>
            <a:pPr marL="442913" indent="-350838"/>
            <a:r>
              <a:rPr lang="de-DE" sz="2800" dirty="0" err="1"/>
              <a:t>Etic</a:t>
            </a:r>
            <a:r>
              <a:rPr lang="de-DE" sz="2800" dirty="0"/>
              <a:t> </a:t>
            </a:r>
            <a:r>
              <a:rPr lang="de-DE" sz="2800" dirty="0" err="1"/>
              <a:t>approach</a:t>
            </a:r>
            <a:endParaRPr lang="de-DE" sz="2800" dirty="0"/>
          </a:p>
          <a:p>
            <a:pPr marL="442913" indent="-350838"/>
            <a:r>
              <a:rPr lang="de-DE" sz="2800" dirty="0"/>
              <a:t>Culture </a:t>
            </a:r>
            <a:r>
              <a:rPr lang="de-DE" sz="2800" dirty="0" err="1"/>
              <a:t>as</a:t>
            </a:r>
            <a:r>
              <a:rPr lang="de-DE" sz="2800" dirty="0"/>
              <a:t> a </a:t>
            </a:r>
            <a:r>
              <a:rPr lang="de-DE" sz="2800" dirty="0" err="1"/>
              <a:t>systematic</a:t>
            </a:r>
            <a:r>
              <a:rPr lang="de-DE" sz="2800" dirty="0"/>
              <a:t> </a:t>
            </a:r>
            <a:r>
              <a:rPr lang="de-DE" sz="2800" dirty="0" err="1"/>
              <a:t>whole</a:t>
            </a:r>
            <a:r>
              <a:rPr lang="de-DE" sz="2800" dirty="0"/>
              <a:t> – national </a:t>
            </a:r>
            <a:r>
              <a:rPr lang="de-DE" sz="2800" dirty="0" err="1"/>
              <a:t>culture</a:t>
            </a:r>
            <a:r>
              <a:rPr lang="de-DE" sz="2800" dirty="0"/>
              <a:t>, </a:t>
            </a:r>
            <a:r>
              <a:rPr lang="de-DE" sz="2800" dirty="0" err="1"/>
              <a:t>subcultures</a:t>
            </a:r>
            <a:endParaRPr lang="de-DE" sz="2800" dirty="0"/>
          </a:p>
          <a:p>
            <a:pPr marL="442913" indent="-350838"/>
            <a:r>
              <a:rPr lang="de-DE" sz="2800" dirty="0"/>
              <a:t>Not </a:t>
            </a:r>
            <a:r>
              <a:rPr lang="en-US" sz="2800" dirty="0"/>
              <a:t>the individual, the particular but the general, the universal</a:t>
            </a:r>
            <a:endParaRPr lang="de-DE" sz="2800" dirty="0"/>
          </a:p>
          <a:p>
            <a:pPr marL="442913" indent="-350838"/>
            <a:r>
              <a:rPr lang="de-DE" sz="2800" dirty="0"/>
              <a:t>Value </a:t>
            </a:r>
            <a:r>
              <a:rPr lang="de-DE" sz="2800" dirty="0" err="1"/>
              <a:t>concept</a:t>
            </a:r>
            <a:r>
              <a:rPr lang="de-DE" sz="2800" dirty="0"/>
              <a:t> – </a:t>
            </a:r>
            <a:r>
              <a:rPr lang="en-US" sz="2800" dirty="0"/>
              <a:t>capture basic cultural values that are essential to the social community </a:t>
            </a:r>
            <a:r>
              <a:rPr lang="de-DE" sz="2800" dirty="0"/>
              <a:t>  </a:t>
            </a:r>
            <a:endParaRPr lang="cs-CZ" sz="2800" dirty="0"/>
          </a:p>
          <a:p>
            <a:pPr marL="442913" indent="-350838"/>
            <a:r>
              <a:rPr lang="en-US" sz="2800" dirty="0"/>
              <a:t>Description of basic value patterns with the help of the cultural dimensions tool</a:t>
            </a:r>
          </a:p>
        </p:txBody>
      </p:sp>
    </p:spTree>
    <p:extLst>
      <p:ext uri="{BB962C8B-B14F-4D97-AF65-F5344CB8AC3E}">
        <p14:creationId xmlns:p14="http://schemas.microsoft.com/office/powerpoint/2010/main" val="3302113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FF13E-3937-92DE-DB8D-073652C3B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404813"/>
            <a:ext cx="7467600" cy="993775"/>
          </a:xfrm>
        </p:spPr>
        <p:txBody>
          <a:bodyPr/>
          <a:lstStyle/>
          <a:p>
            <a:pPr algn="ctr">
              <a:defRPr/>
            </a:pPr>
            <a:r>
              <a:rPr lang="de-DE" b="1" dirty="0">
                <a:latin typeface="+mn-lt"/>
              </a:rPr>
              <a:t>CULTURAL DIMENSION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0FB601-9CCE-F786-49BF-E00A6D2E4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>
              <a:defRPr/>
            </a:pPr>
            <a:r>
              <a:rPr lang="de-DE" sz="3200" b="1" dirty="0"/>
              <a:t>pool </a:t>
            </a:r>
            <a:r>
              <a:rPr lang="de-DE" sz="3200" b="1" dirty="0" err="1"/>
              <a:t>of</a:t>
            </a:r>
            <a:r>
              <a:rPr lang="de-DE" sz="3200" b="1" dirty="0"/>
              <a:t> </a:t>
            </a:r>
            <a:r>
              <a:rPr lang="de-DE" sz="3200" b="1" dirty="0" err="1"/>
              <a:t>values</a:t>
            </a:r>
            <a:r>
              <a:rPr lang="de-DE" sz="3200" b="1" dirty="0"/>
              <a:t> and </a:t>
            </a:r>
            <a:r>
              <a:rPr lang="de-DE" sz="3200" b="1" dirty="0" err="1"/>
              <a:t>norms</a:t>
            </a:r>
            <a:r>
              <a:rPr lang="de-DE" sz="3200" dirty="0"/>
              <a:t>, </a:t>
            </a:r>
            <a:r>
              <a:rPr lang="de-DE" sz="3200" dirty="0" err="1"/>
              <a:t>strategies</a:t>
            </a:r>
            <a:r>
              <a:rPr lang="de-DE" sz="3200" dirty="0"/>
              <a:t> and </a:t>
            </a:r>
            <a:r>
              <a:rPr lang="de-DE" sz="3200" dirty="0" err="1"/>
              <a:t>possibilities</a:t>
            </a:r>
            <a:endParaRPr lang="de-DE" sz="3200" dirty="0"/>
          </a:p>
          <a:p>
            <a:pPr marL="265113" indent="-265113">
              <a:defRPr/>
            </a:pPr>
            <a:r>
              <a:rPr lang="de-DE" sz="3200" dirty="0" err="1"/>
              <a:t>from</a:t>
            </a:r>
            <a:r>
              <a:rPr lang="de-DE" sz="3200" dirty="0"/>
              <a:t> </a:t>
            </a:r>
            <a:r>
              <a:rPr lang="de-DE" sz="3200" dirty="0" err="1"/>
              <a:t>this</a:t>
            </a:r>
            <a:r>
              <a:rPr lang="de-DE" sz="3200" dirty="0"/>
              <a:t> pool </a:t>
            </a:r>
            <a:r>
              <a:rPr lang="cs-CZ" sz="3200" dirty="0" err="1"/>
              <a:t>the</a:t>
            </a:r>
            <a:r>
              <a:rPr lang="de-DE" sz="3200" dirty="0"/>
              <a:t> social </a:t>
            </a:r>
            <a:r>
              <a:rPr lang="de-DE" sz="3200" dirty="0" err="1"/>
              <a:t>community</a:t>
            </a:r>
            <a:r>
              <a:rPr lang="de-DE" sz="3200" dirty="0"/>
              <a:t> </a:t>
            </a:r>
            <a:r>
              <a:rPr lang="de-DE" sz="3200" dirty="0" err="1"/>
              <a:t>selects</a:t>
            </a:r>
            <a:r>
              <a:rPr lang="de-DE" sz="3200" dirty="0"/>
              <a:t> </a:t>
            </a:r>
            <a:r>
              <a:rPr lang="de-DE" sz="3200" dirty="0" err="1"/>
              <a:t>values</a:t>
            </a:r>
            <a:r>
              <a:rPr lang="de-DE" sz="3200" dirty="0"/>
              <a:t> and </a:t>
            </a:r>
            <a:r>
              <a:rPr lang="de-DE" sz="3200" dirty="0" err="1"/>
              <a:t>norms</a:t>
            </a:r>
            <a:r>
              <a:rPr lang="de-DE" sz="3200" dirty="0"/>
              <a:t> </a:t>
            </a:r>
            <a:r>
              <a:rPr lang="de-DE" sz="3200" dirty="0" err="1"/>
              <a:t>which</a:t>
            </a:r>
            <a:r>
              <a:rPr lang="de-DE" sz="3200" dirty="0"/>
              <a:t> </a:t>
            </a:r>
            <a:r>
              <a:rPr lang="cs-CZ" sz="3200" dirty="0" err="1"/>
              <a:t>they</a:t>
            </a:r>
            <a:r>
              <a:rPr lang="cs-CZ" sz="3200" dirty="0"/>
              <a:t> </a:t>
            </a:r>
            <a:r>
              <a:rPr lang="cs-CZ" sz="3200" dirty="0" err="1"/>
              <a:t>consider</a:t>
            </a:r>
            <a:r>
              <a:rPr lang="cs-CZ" sz="3200" dirty="0"/>
              <a:t> to </a:t>
            </a:r>
            <a:r>
              <a:rPr lang="cs-CZ" sz="3200" dirty="0" err="1"/>
              <a:t>be</a:t>
            </a:r>
            <a:r>
              <a:rPr lang="cs-CZ" sz="3200" dirty="0"/>
              <a:t> </a:t>
            </a:r>
            <a:r>
              <a:rPr lang="cs-CZ" sz="3200" dirty="0" err="1"/>
              <a:t>essential</a:t>
            </a:r>
            <a:endParaRPr lang="de-DE" sz="3200" dirty="0"/>
          </a:p>
          <a:p>
            <a:pPr marL="265113" indent="-265113">
              <a:defRPr/>
            </a:pPr>
            <a:r>
              <a:rPr lang="de-DE" sz="3200" dirty="0" err="1"/>
              <a:t>is</a:t>
            </a:r>
            <a:r>
              <a:rPr lang="de-DE" sz="3200" dirty="0"/>
              <a:t> a </a:t>
            </a:r>
            <a:r>
              <a:rPr lang="de-DE" sz="3200" b="1" dirty="0" err="1"/>
              <a:t>scientific</a:t>
            </a:r>
            <a:r>
              <a:rPr lang="de-DE" sz="3200" b="1" dirty="0"/>
              <a:t> </a:t>
            </a:r>
            <a:r>
              <a:rPr lang="de-DE" sz="3200" b="1" dirty="0" err="1"/>
              <a:t>construct</a:t>
            </a:r>
            <a:r>
              <a:rPr lang="cs-CZ" sz="3200" b="1" dirty="0"/>
              <a:t> </a:t>
            </a:r>
            <a:r>
              <a:rPr lang="cs-CZ" sz="3200" dirty="0" err="1"/>
              <a:t>that</a:t>
            </a:r>
            <a:r>
              <a:rPr lang="cs-CZ" sz="3200" dirty="0"/>
              <a:t> </a:t>
            </a:r>
            <a:r>
              <a:rPr lang="cs-CZ" sz="3200" dirty="0" err="1"/>
              <a:t>allows</a:t>
            </a:r>
            <a:r>
              <a:rPr lang="cs-CZ" sz="3200" dirty="0"/>
              <a:t> </a:t>
            </a:r>
            <a:r>
              <a:rPr lang="de-DE" sz="3200" dirty="0" err="1"/>
              <a:t>scientists</a:t>
            </a:r>
            <a:r>
              <a:rPr lang="de-DE" sz="3200" dirty="0"/>
              <a:t> </a:t>
            </a:r>
            <a:r>
              <a:rPr lang="cs-CZ" sz="3200" dirty="0"/>
              <a:t>to </a:t>
            </a:r>
            <a:r>
              <a:rPr lang="de-DE" sz="3200" dirty="0" err="1"/>
              <a:t>describe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value</a:t>
            </a:r>
            <a:r>
              <a:rPr lang="de-DE" sz="3200" dirty="0"/>
              <a:t>-set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cs-CZ" sz="3200" dirty="0"/>
              <a:t>a society </a:t>
            </a:r>
            <a:endParaRPr lang="de-DE" sz="3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F2D5A8-07B3-1851-CD22-81DB2CB8C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2C245-5F22-4223-84A7-8A011E308C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Grp="1" noChangeArrowheads="1"/>
          </p:cNvSpPr>
          <p:nvPr>
            <p:ph idx="1"/>
          </p:nvPr>
        </p:nvSpPr>
        <p:spPr bwMode="auto">
          <a:xfrm rot="16200000">
            <a:off x="1583668" y="-495436"/>
            <a:ext cx="5904656" cy="7560840"/>
          </a:xfrm>
          <a:prstGeom prst="flowChartDelay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916832"/>
            <a:ext cx="33123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Age/seniority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Authority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Belonging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 membership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Certainty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Competition/challenge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Cooperation/Compromise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Family harmony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Personal Freedom</a:t>
            </a:r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521861" y="1916832"/>
            <a:ext cx="35283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 harmony/ consensus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Honesty/</a:t>
            </a:r>
            <a:r>
              <a:rPr lang="de-DE" dirty="0" err="1"/>
              <a:t>Truthfulness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Hospitality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Independence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Indirectness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Individualism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Privacy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Quality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Tolerance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save face</a:t>
            </a:r>
          </a:p>
        </p:txBody>
      </p:sp>
    </p:spTree>
    <p:extLst>
      <p:ext uri="{BB962C8B-B14F-4D97-AF65-F5344CB8AC3E}">
        <p14:creationId xmlns:p14="http://schemas.microsoft.com/office/powerpoint/2010/main" val="2701487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214313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>
                <a:solidFill>
                  <a:schemeClr val="tx1"/>
                </a:solidFill>
              </a:rPr>
              <a:t>5</a:t>
            </a:r>
            <a:r>
              <a:rPr lang="de-DE" dirty="0">
                <a:solidFill>
                  <a:schemeClr val="tx1"/>
                </a:solidFill>
              </a:rPr>
              <a:t> Cultural </a:t>
            </a:r>
            <a:r>
              <a:rPr lang="de-DE" dirty="0" err="1">
                <a:solidFill>
                  <a:schemeClr val="tx1"/>
                </a:solidFill>
              </a:rPr>
              <a:t>Dimensions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10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Synthetic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Cultures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 rot="-5427360">
            <a:off x="3778250" y="-1101725"/>
            <a:ext cx="1524000" cy="6781800"/>
          </a:xfrm>
          <a:prstGeom prst="flowChartDelay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28625" y="3357563"/>
            <a:ext cx="24384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de-DE" sz="1800"/>
              <a:t>Individualism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cs-CZ" sz="180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286500" y="3286125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de-DE" sz="1800"/>
              <a:t>Collectivism</a:t>
            </a:r>
            <a:endParaRPr lang="cs-CZ" sz="180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357563" y="1571625"/>
            <a:ext cx="31242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/>
              <a:t>Identity</a:t>
            </a:r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 err="1"/>
              <a:t>Hierarchy</a:t>
            </a:r>
            <a:endParaRPr lang="de-DE" sz="2000" dirty="0"/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/>
              <a:t>Gender</a:t>
            </a:r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 err="1"/>
              <a:t>Truth</a:t>
            </a:r>
            <a:endParaRPr lang="de-DE" sz="2000" dirty="0"/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 err="1"/>
              <a:t>Virtue</a:t>
            </a:r>
            <a:endParaRPr lang="cs-CZ" sz="2000" dirty="0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28625" y="3714750"/>
            <a:ext cx="2133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2. 	Large Power Distance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57188" y="428625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3. 	Masculin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57188" y="4643438"/>
            <a:ext cx="2286000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 dirty="0"/>
              <a:t>4. 	</a:t>
            </a:r>
            <a:r>
              <a:rPr lang="de-DE" sz="1800" dirty="0" err="1"/>
              <a:t>Uncertainty</a:t>
            </a:r>
            <a:r>
              <a:rPr lang="de-DE" sz="1800" dirty="0"/>
              <a:t> </a:t>
            </a:r>
            <a:r>
              <a:rPr lang="de-DE" sz="1800" dirty="0" err="1"/>
              <a:t>Avoidance</a:t>
            </a:r>
            <a:endParaRPr lang="de-DE" sz="1800" dirty="0"/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de-DE" sz="1800" dirty="0"/>
          </a:p>
          <a:p>
            <a:pPr marL="457200" indent="-457200">
              <a:spcBef>
                <a:spcPct val="50000"/>
              </a:spcBef>
            </a:pPr>
            <a:endParaRPr lang="cs-CZ" dirty="0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57188" y="5214938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5"/>
            </a:pPr>
            <a:r>
              <a:rPr lang="de-DE" sz="1800" dirty="0"/>
              <a:t>Long Term Orientation</a:t>
            </a:r>
            <a:endParaRPr lang="cs-CZ" sz="1800" dirty="0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286500" y="3571875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2.	Small Power Distance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215063" y="4143375"/>
            <a:ext cx="266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cs-CZ" sz="1800"/>
              <a:t> </a:t>
            </a:r>
            <a:r>
              <a:rPr lang="de-DE" sz="1800"/>
              <a:t>3.	</a:t>
            </a:r>
            <a:r>
              <a:rPr lang="cs-CZ" sz="1800"/>
              <a:t> </a:t>
            </a:r>
            <a:r>
              <a:rPr lang="de-DE" sz="1800"/>
              <a:t>Feminin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286500" y="4429125"/>
            <a:ext cx="2209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4. 	Uncertainty Tolerance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215063" y="5072063"/>
            <a:ext cx="2286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5"/>
            </a:pPr>
            <a:r>
              <a:rPr lang="de-DE" sz="1800" dirty="0"/>
              <a:t>Short Term Orientation</a:t>
            </a:r>
            <a:endParaRPr lang="cs-CZ" sz="1800" dirty="0"/>
          </a:p>
          <a:p>
            <a:pPr marL="457200" indent="-457200">
              <a:spcBef>
                <a:spcPct val="50000"/>
              </a:spcBef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animBg="1"/>
      <p:bldP spid="43012" grpId="0" autoUpdateAnimBg="0"/>
      <p:bldP spid="43014" grpId="0" autoUpdateAnimBg="0"/>
      <p:bldP spid="43015" grpId="0" autoUpdateAnimBg="0"/>
      <p:bldP spid="43016" grpId="0" autoUpdateAnimBg="0"/>
      <p:bldP spid="43017" grpId="0" autoUpdateAnimBg="0"/>
      <p:bldP spid="43018" grpId="0" autoUpdateAnimBg="0"/>
      <p:bldP spid="43019" grpId="0" autoUpdateAnimBg="0"/>
      <p:bldP spid="43020" grpId="0" autoUpdateAnimBg="0"/>
      <p:bldP spid="43021" grpId="0" autoUpdateAnimBg="0"/>
      <p:bldP spid="43022" grpId="0" autoUpdateAnimBg="0"/>
      <p:bldP spid="4302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80A77-A4FE-272C-6B9A-FCB2F2FBD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/>
          <a:lstStyle/>
          <a:p>
            <a:pPr algn="ctr">
              <a:defRPr/>
            </a:pPr>
            <a:r>
              <a:rPr lang="de-DE" b="1" dirty="0" err="1">
                <a:latin typeface="+mn-lt"/>
              </a:rPr>
              <a:t>Five</a:t>
            </a:r>
            <a:r>
              <a:rPr lang="de-DE" b="1" dirty="0">
                <a:latin typeface="+mn-lt"/>
              </a:rPr>
              <a:t> </a:t>
            </a:r>
            <a:r>
              <a:rPr lang="de-DE" b="1" dirty="0" err="1">
                <a:latin typeface="+mn-lt"/>
              </a:rPr>
              <a:t>basic</a:t>
            </a:r>
            <a:r>
              <a:rPr lang="de-DE" b="1" dirty="0">
                <a:latin typeface="+mn-lt"/>
              </a:rPr>
              <a:t> </a:t>
            </a:r>
            <a:r>
              <a:rPr lang="de-DE" b="1" dirty="0" err="1">
                <a:latin typeface="+mn-lt"/>
              </a:rPr>
              <a:t>problems</a:t>
            </a:r>
            <a:r>
              <a:rPr lang="de-DE" b="1" dirty="0">
                <a:latin typeface="+mn-lt"/>
              </a:rPr>
              <a:t> </a:t>
            </a:r>
            <a:r>
              <a:rPr lang="de-DE" b="1" dirty="0" err="1">
                <a:latin typeface="+mn-lt"/>
              </a:rPr>
              <a:t>of</a:t>
            </a:r>
            <a:r>
              <a:rPr lang="de-DE" b="1" dirty="0">
                <a:latin typeface="+mn-lt"/>
              </a:rPr>
              <a:t> </a:t>
            </a:r>
            <a:r>
              <a:rPr lang="de-DE" b="1" dirty="0" err="1">
                <a:latin typeface="+mn-lt"/>
              </a:rPr>
              <a:t>society</a:t>
            </a:r>
            <a:endParaRPr lang="cs-CZ" b="1" dirty="0">
              <a:latin typeface="+mn-lt"/>
            </a:endParaRP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B6BF61C4-37CC-F45C-470A-0B3520C6F1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125538"/>
            <a:ext cx="7886700" cy="5051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800"/>
              <a:t>Problem 1 – The relationship between the individual and the group              </a:t>
            </a:r>
            <a:r>
              <a:rPr lang="de-DE" altLang="cs-CZ" sz="2800" b="1"/>
              <a:t>Identity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altLang="cs-CZ" sz="2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800"/>
              <a:t>Problem </a:t>
            </a:r>
            <a:r>
              <a:rPr lang="de-DE" altLang="cs-CZ" sz="2800"/>
              <a:t>2 – Social inequality, including the relationship with authority          </a:t>
            </a:r>
            <a:r>
              <a:rPr lang="de-DE" altLang="cs-CZ" sz="2800" b="1"/>
              <a:t>Hierarchy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altLang="cs-CZ" sz="2800"/>
          </a:p>
          <a:p>
            <a:pPr marL="0" indent="0">
              <a:buFont typeface="Arial" panose="020B0604020202020204" pitchFamily="34" charset="0"/>
              <a:buNone/>
            </a:pPr>
            <a:endParaRPr lang="de-DE" altLang="cs-CZ" sz="2800" b="1"/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800"/>
              <a:t>Problem 3 – Concepts of the gender roles: the social and emotional implications of having been born as a boy or a girl              </a:t>
            </a:r>
            <a:r>
              <a:rPr lang="de-DE" altLang="cs-CZ" sz="2800" b="1"/>
              <a:t>Gender</a:t>
            </a:r>
            <a:endParaRPr lang="de-DE" altLang="cs-CZ" sz="280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D5DE8D-17F2-EC23-057B-17416055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419AC-2180-4DE7-8453-A616923E789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Šipka doprava 3">
            <a:extLst>
              <a:ext uri="{FF2B5EF4-FFF2-40B4-BE49-F238E27FC236}">
                <a16:creationId xmlns:a16="http://schemas.microsoft.com/office/drawing/2014/main" id="{4B6E01EA-07EF-97C0-D2D1-37B6B2667087}"/>
              </a:ext>
            </a:extLst>
          </p:cNvPr>
          <p:cNvSpPr/>
          <p:nvPr/>
        </p:nvSpPr>
        <p:spPr>
          <a:xfrm>
            <a:off x="3098800" y="1706563"/>
            <a:ext cx="504825" cy="71437"/>
          </a:xfrm>
          <a:prstGeom prst="rightArrow">
            <a:avLst/>
          </a:prstGeom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Šipka doprava 3">
            <a:extLst>
              <a:ext uri="{FF2B5EF4-FFF2-40B4-BE49-F238E27FC236}">
                <a16:creationId xmlns:a16="http://schemas.microsoft.com/office/drawing/2014/main" id="{D9A12532-C2D4-A6C1-5D35-CB80EB859554}"/>
              </a:ext>
            </a:extLst>
          </p:cNvPr>
          <p:cNvSpPr/>
          <p:nvPr/>
        </p:nvSpPr>
        <p:spPr>
          <a:xfrm>
            <a:off x="4710113" y="3068638"/>
            <a:ext cx="504825" cy="73025"/>
          </a:xfrm>
          <a:prstGeom prst="rightArrow">
            <a:avLst/>
          </a:prstGeom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prava 3">
            <a:extLst>
              <a:ext uri="{FF2B5EF4-FFF2-40B4-BE49-F238E27FC236}">
                <a16:creationId xmlns:a16="http://schemas.microsoft.com/office/drawing/2014/main" id="{B4C67221-0A9A-BD7B-C160-664301EC247A}"/>
              </a:ext>
            </a:extLst>
          </p:cNvPr>
          <p:cNvSpPr/>
          <p:nvPr/>
        </p:nvSpPr>
        <p:spPr>
          <a:xfrm>
            <a:off x="2771775" y="5300663"/>
            <a:ext cx="504825" cy="73025"/>
          </a:xfrm>
          <a:prstGeom prst="rightArrow">
            <a:avLst/>
          </a:prstGeom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69DD691E-948B-4E7C-3E56-19D15E5DA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/>
          <a:lstStyle/>
          <a:p>
            <a:pPr algn="ctr"/>
            <a:r>
              <a:rPr lang="de-DE" altLang="cs-CZ"/>
              <a:t>Five basic problems of society</a:t>
            </a:r>
            <a:endParaRPr lang="cs-CZ" altLang="cs-CZ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519D940D-3B81-B632-7D2E-753CFED21B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125538"/>
            <a:ext cx="7886700" cy="50514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800"/>
              <a:t>Problem 4 – Ways of dealing with uncertainty and ambiguity, related also to the control of aggression and expression of emotions          						  </a:t>
            </a:r>
            <a:r>
              <a:rPr lang="de-DE" altLang="cs-CZ" sz="2800" b="1"/>
              <a:t>Uncertainty avoidance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altLang="cs-CZ" sz="2800"/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800"/>
              <a:t>Problem 5 – Orientation on time : oriented towards present and past or to the future           </a:t>
            </a:r>
            <a:r>
              <a:rPr lang="de-DE" altLang="cs-CZ" sz="2800" b="1"/>
              <a:t>Virtue</a:t>
            </a:r>
            <a:endParaRPr lang="cs-CZ" altLang="cs-CZ" sz="2800" b="1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00DB2DD-DB64-4F96-D22C-7BF95F7A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08FD5-80A2-4EBB-B3C5-29FA403F48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Šipka doprava 3">
            <a:extLst>
              <a:ext uri="{FF2B5EF4-FFF2-40B4-BE49-F238E27FC236}">
                <a16:creationId xmlns:a16="http://schemas.microsoft.com/office/drawing/2014/main" id="{FA7CAA16-1DC8-5013-C9E2-C9B1B9A531EF}"/>
              </a:ext>
            </a:extLst>
          </p:cNvPr>
          <p:cNvSpPr/>
          <p:nvPr/>
        </p:nvSpPr>
        <p:spPr>
          <a:xfrm>
            <a:off x="827088" y="2465388"/>
            <a:ext cx="504825" cy="71437"/>
          </a:xfrm>
          <a:prstGeom prst="rightArrow">
            <a:avLst/>
          </a:prstGeom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Šipka doprava 3">
            <a:extLst>
              <a:ext uri="{FF2B5EF4-FFF2-40B4-BE49-F238E27FC236}">
                <a16:creationId xmlns:a16="http://schemas.microsoft.com/office/drawing/2014/main" id="{57644DA6-618F-EC50-2B1E-0EA851F8C41A}"/>
              </a:ext>
            </a:extLst>
          </p:cNvPr>
          <p:cNvSpPr/>
          <p:nvPr/>
        </p:nvSpPr>
        <p:spPr>
          <a:xfrm>
            <a:off x="5651500" y="3860800"/>
            <a:ext cx="504825" cy="73025"/>
          </a:xfrm>
          <a:prstGeom prst="rightArrow">
            <a:avLst/>
          </a:prstGeom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5D4A0185-4326-6864-5987-458CDF1F1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375"/>
            <a:ext cx="7772400" cy="1143000"/>
          </a:xfrm>
        </p:spPr>
        <p:txBody>
          <a:bodyPr/>
          <a:lstStyle/>
          <a:p>
            <a:pPr algn="ctr" eaLnBrk="1" hangingPunct="1"/>
            <a:r>
              <a:rPr lang="de-DE" altLang="cs-CZ" sz="4000" dirty="0"/>
              <a:t>1. IDENTITY</a:t>
            </a:r>
            <a:endParaRPr lang="cs-CZ" altLang="cs-CZ" sz="4000" dirty="0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D20A0979-C8FD-5D5A-C098-69C1E39665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12776"/>
            <a:ext cx="7772400" cy="4988024"/>
          </a:xfrm>
        </p:spPr>
        <p:txBody>
          <a:bodyPr/>
          <a:lstStyle/>
          <a:p>
            <a:pPr marL="182563" indent="0" eaLnBrk="1" hangingPunct="1">
              <a:buFont typeface="Arial" panose="020B0604020202020204" pitchFamily="34" charset="0"/>
              <a:buNone/>
              <a:defRPr/>
            </a:pPr>
            <a:r>
              <a:rPr lang="de-DE" altLang="cs-CZ" sz="2400" dirty="0"/>
              <a:t>The </a:t>
            </a:r>
            <a:r>
              <a:rPr lang="de-DE" altLang="cs-CZ" sz="2400" dirty="0" err="1"/>
              <a:t>basic</a:t>
            </a:r>
            <a:r>
              <a:rPr lang="de-DE" altLang="cs-CZ" sz="2400" dirty="0"/>
              <a:t> </a:t>
            </a:r>
            <a:r>
              <a:rPr lang="de-DE" altLang="cs-CZ" sz="2400" dirty="0" err="1"/>
              <a:t>problem</a:t>
            </a:r>
            <a:r>
              <a:rPr lang="de-DE" altLang="cs-CZ" sz="2400" dirty="0"/>
              <a:t> </a:t>
            </a:r>
            <a:r>
              <a:rPr lang="de-DE" altLang="cs-CZ" sz="2400" dirty="0" err="1"/>
              <a:t>is</a:t>
            </a:r>
            <a:r>
              <a:rPr lang="de-DE" altLang="cs-CZ" sz="2400" dirty="0"/>
              <a:t> </a:t>
            </a:r>
            <a:r>
              <a:rPr lang="de-DE" altLang="cs-CZ" sz="2400" dirty="0" err="1"/>
              <a:t>identity</a:t>
            </a:r>
            <a:r>
              <a:rPr lang="de-DE" altLang="cs-CZ" sz="2400" dirty="0"/>
              <a:t> – </a:t>
            </a:r>
            <a:r>
              <a:rPr lang="de-DE" altLang="cs-CZ" sz="2400" dirty="0" err="1"/>
              <a:t>the</a:t>
            </a:r>
            <a:r>
              <a:rPr lang="de-DE" altLang="cs-CZ" sz="2400" dirty="0"/>
              <a:t>  </a:t>
            </a:r>
            <a:r>
              <a:rPr lang="de-DE" altLang="cs-CZ" sz="2400" dirty="0" err="1"/>
              <a:t>relationship</a:t>
            </a:r>
            <a:r>
              <a:rPr lang="de-DE" altLang="cs-CZ" sz="2400" dirty="0"/>
              <a:t> </a:t>
            </a:r>
            <a:r>
              <a:rPr lang="de-DE" altLang="cs-CZ" sz="2400" dirty="0" err="1"/>
              <a:t>between</a:t>
            </a:r>
            <a:r>
              <a:rPr lang="de-DE" altLang="cs-CZ" sz="2400" dirty="0"/>
              <a:t> </a:t>
            </a:r>
            <a:r>
              <a:rPr lang="de-DE" altLang="cs-CZ" sz="2400" dirty="0" err="1"/>
              <a:t>the</a:t>
            </a:r>
            <a:r>
              <a:rPr lang="de-DE" altLang="cs-CZ" sz="2400" dirty="0"/>
              <a:t> individual and </a:t>
            </a:r>
            <a:r>
              <a:rPr lang="de-DE" altLang="cs-CZ" sz="2400" dirty="0" err="1"/>
              <a:t>the</a:t>
            </a:r>
            <a:r>
              <a:rPr lang="de-DE" altLang="cs-CZ" sz="2400" dirty="0"/>
              <a:t> </a:t>
            </a:r>
            <a:r>
              <a:rPr lang="de-DE" altLang="cs-CZ" sz="2400" dirty="0" err="1"/>
              <a:t>group</a:t>
            </a:r>
            <a:r>
              <a:rPr lang="de-DE" altLang="cs-CZ" sz="2400" dirty="0"/>
              <a:t>.</a:t>
            </a:r>
          </a:p>
          <a:p>
            <a:pPr marL="182563" indent="0" eaLnBrk="1" hangingPunct="1">
              <a:buFont typeface="Arial" panose="020B0604020202020204" pitchFamily="34" charset="0"/>
              <a:buNone/>
              <a:defRPr/>
            </a:pPr>
            <a:endParaRPr lang="de-DE" altLang="cs-CZ" sz="2400" dirty="0"/>
          </a:p>
          <a:p>
            <a:pPr marL="182563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400" i="1" dirty="0"/>
              <a:t>Individualism:</a:t>
            </a:r>
            <a:r>
              <a:rPr lang="en-US" altLang="cs-CZ" sz="2400" dirty="0"/>
              <a:t> Tendency to look after oneself and your immediate family</a:t>
            </a:r>
          </a:p>
          <a:p>
            <a:pPr marL="182563" lvl="1" indent="0">
              <a:buFont typeface="Arial" panose="020B0604020202020204" pitchFamily="34" charset="0"/>
              <a:buNone/>
              <a:defRPr/>
            </a:pPr>
            <a:r>
              <a:rPr lang="en-US" altLang="cs-CZ" sz="2400" u="sng" dirty="0"/>
              <a:t>dominant values: </a:t>
            </a:r>
            <a:r>
              <a:rPr lang="en-US" altLang="cs-CZ" sz="2400" dirty="0"/>
              <a:t>personal freedom, individual autonomy, self-actualization</a:t>
            </a:r>
          </a:p>
          <a:p>
            <a:pPr marL="182563" lvl="1" indent="0">
              <a:buFont typeface="Arial" panose="020B0604020202020204" pitchFamily="34" charset="0"/>
              <a:buNone/>
              <a:defRPr/>
            </a:pPr>
            <a:endParaRPr lang="en-US" altLang="cs-CZ" sz="2400" dirty="0"/>
          </a:p>
          <a:p>
            <a:pPr marL="182563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400" i="1" dirty="0"/>
              <a:t>Collectivism:</a:t>
            </a:r>
            <a:r>
              <a:rPr lang="en-US" altLang="cs-CZ" sz="2400" dirty="0"/>
              <a:t> Tendency to belong to groups or collectives and to look after each other </a:t>
            </a:r>
          </a:p>
          <a:p>
            <a:pPr marL="182563" lvl="1" indent="0">
              <a:buFont typeface="Arial" panose="020B0604020202020204" pitchFamily="34" charset="0"/>
              <a:buNone/>
              <a:defRPr/>
            </a:pPr>
            <a:r>
              <a:rPr lang="en-US" altLang="cs-CZ" sz="2400" u="sng" dirty="0"/>
              <a:t>dominant values: </a:t>
            </a:r>
            <a:r>
              <a:rPr lang="en-US" altLang="cs-CZ" sz="2400" dirty="0"/>
              <a:t>the in-group, group-harmony,  respect for elder people, obedience, tradition, religion </a:t>
            </a:r>
          </a:p>
          <a:p>
            <a:pPr eaLnBrk="1" hangingPunct="1">
              <a:buFontTx/>
              <a:buNone/>
              <a:defRPr/>
            </a:pPr>
            <a:endParaRPr lang="cs-CZ" alt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30110A-CF30-47EB-CC1E-9962EA24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DFE0B-704A-4D4B-9481-8BDBF7EA317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5241" y="355624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3600" dirty="0"/>
              <a:t>IDENTITY – </a:t>
            </a:r>
            <a:r>
              <a:rPr lang="de-DE" altLang="cs-CZ" sz="3600" dirty="0">
                <a:solidFill>
                  <a:schemeClr val="tx1"/>
                </a:solidFill>
              </a:rPr>
              <a:t>INDIVIDUALISM 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4952"/>
            <a:ext cx="7772400" cy="52101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de-DE" altLang="cs-CZ" sz="3200" dirty="0"/>
              <a:t>Individual </a:t>
            </a:r>
            <a:r>
              <a:rPr lang="de-DE" altLang="cs-CZ" sz="3200" dirty="0" err="1"/>
              <a:t>freedom</a:t>
            </a:r>
            <a:r>
              <a:rPr lang="de-DE" altLang="cs-CZ" sz="3200" dirty="0"/>
              <a:t> - Independent </a:t>
            </a:r>
            <a:r>
              <a:rPr lang="de-DE" altLang="cs-CZ" sz="3200" dirty="0" err="1"/>
              <a:t>self</a:t>
            </a:r>
            <a:endParaRPr lang="de-DE" altLang="cs-CZ" sz="3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P</a:t>
            </a:r>
            <a:r>
              <a:rPr lang="de-DE" altLang="cs-CZ" sz="3200" dirty="0" err="1"/>
              <a:t>rivate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opinion</a:t>
            </a:r>
            <a:endParaRPr lang="de-DE" altLang="cs-CZ" sz="3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S</a:t>
            </a:r>
            <a:r>
              <a:rPr lang="de-DE" altLang="cs-CZ" sz="3200" dirty="0" err="1"/>
              <a:t>peaking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one´s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mind</a:t>
            </a:r>
            <a:endParaRPr lang="de-DE" altLang="cs-CZ" sz="3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L</a:t>
            </a:r>
            <a:r>
              <a:rPr lang="de-DE" altLang="cs-CZ" sz="3200" dirty="0" err="1"/>
              <a:t>ow-context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communication</a:t>
            </a:r>
            <a:r>
              <a:rPr lang="de-DE" altLang="cs-CZ" sz="32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L</a:t>
            </a:r>
            <a:r>
              <a:rPr lang="de-DE" altLang="cs-CZ" sz="3200" dirty="0" err="1"/>
              <a:t>earning</a:t>
            </a:r>
            <a:r>
              <a:rPr lang="de-DE" altLang="cs-CZ" sz="3200" dirty="0"/>
              <a:t> </a:t>
            </a:r>
            <a:r>
              <a:rPr lang="de-DE" altLang="cs-CZ" sz="3200" dirty="0" err="1"/>
              <a:t>how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to</a:t>
            </a:r>
            <a:r>
              <a:rPr lang="de-DE" altLang="cs-CZ" sz="3200" dirty="0"/>
              <a:t> </a:t>
            </a:r>
            <a:r>
              <a:rPr lang="de-DE" altLang="cs-CZ" sz="3200" dirty="0" err="1"/>
              <a:t>learn</a:t>
            </a:r>
            <a:endParaRPr lang="de-DE" altLang="cs-CZ" sz="3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de-DE" altLang="cs-CZ" sz="3200" dirty="0"/>
              <a:t>Management </a:t>
            </a:r>
            <a:r>
              <a:rPr lang="de-DE" altLang="cs-CZ" sz="3200" dirty="0" err="1"/>
              <a:t>of</a:t>
            </a:r>
            <a:r>
              <a:rPr lang="de-DE" altLang="cs-CZ" sz="3200" dirty="0"/>
              <a:t> </a:t>
            </a:r>
            <a:r>
              <a:rPr lang="de-DE" altLang="cs-CZ" sz="3200" dirty="0" err="1"/>
              <a:t>individuals</a:t>
            </a:r>
            <a:endParaRPr lang="de-DE" altLang="cs-CZ" sz="3200" dirty="0"/>
          </a:p>
          <a:p>
            <a:pPr marL="268288" indent="-268288" eaLnBrk="1" hangingPunct="1">
              <a:lnSpc>
                <a:spcPct val="90000"/>
              </a:lnSpc>
            </a:pPr>
            <a:r>
              <a:rPr lang="cs-CZ" altLang="cs-CZ" sz="3200" dirty="0" err="1"/>
              <a:t>Equality</a:t>
            </a:r>
            <a:r>
              <a:rPr lang="cs-CZ" altLang="cs-CZ" sz="3200" dirty="0"/>
              <a:t> – l</a:t>
            </a:r>
            <a:r>
              <a:rPr lang="de-DE" altLang="cs-CZ" sz="3200" dirty="0" err="1"/>
              <a:t>aws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rights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are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supposed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to</a:t>
            </a:r>
            <a:r>
              <a:rPr lang="de-DE" altLang="cs-CZ" sz="3200" dirty="0"/>
              <a:t>   </a:t>
            </a:r>
            <a:r>
              <a:rPr lang="de-DE" altLang="cs-CZ" sz="3200" dirty="0" err="1"/>
              <a:t>be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the</a:t>
            </a:r>
            <a:r>
              <a:rPr lang="de-DE" altLang="cs-CZ" sz="3200" dirty="0"/>
              <a:t> same </a:t>
            </a:r>
            <a:r>
              <a:rPr lang="de-DE" altLang="cs-CZ" sz="3200" dirty="0" err="1"/>
              <a:t>for</a:t>
            </a:r>
            <a:r>
              <a:rPr lang="de-DE" altLang="cs-CZ" sz="3200" dirty="0"/>
              <a:t> all</a:t>
            </a:r>
            <a:endParaRPr lang="cs-CZ" altLang="cs-CZ" sz="3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0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416" y="404664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Goals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the seminar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7683624" cy="5159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Get familiar with some theoretical concepts in cross-cultural studies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895350" lvl="1" indent="-534988">
              <a:buFont typeface="Wingdings" panose="05000000000000000000" pitchFamily="2" charset="2"/>
              <a:buChar char="Ø"/>
            </a:pPr>
            <a:r>
              <a:rPr lang="de-DE" sz="3000" dirty="0"/>
              <a:t>Cultural </a:t>
            </a:r>
            <a:r>
              <a:rPr lang="de-DE" sz="3000" dirty="0" err="1"/>
              <a:t>Dimensions</a:t>
            </a:r>
            <a:r>
              <a:rPr lang="de-DE" sz="3000" dirty="0"/>
              <a:t> (Geert Hofstede)</a:t>
            </a:r>
          </a:p>
          <a:p>
            <a:pPr marL="895350" lvl="1" indent="-534988">
              <a:buFont typeface="Wingdings" panose="05000000000000000000" pitchFamily="2" charset="2"/>
              <a:buChar char="Ø"/>
            </a:pPr>
            <a:r>
              <a:rPr lang="cs-CZ" sz="3000" dirty="0" err="1"/>
              <a:t>Modernization</a:t>
            </a:r>
            <a:r>
              <a:rPr lang="cs-CZ" sz="3000" dirty="0"/>
              <a:t> </a:t>
            </a:r>
            <a:r>
              <a:rPr lang="cs-CZ" sz="3000" dirty="0" err="1"/>
              <a:t>theory</a:t>
            </a:r>
            <a:r>
              <a:rPr lang="de-DE" sz="3000" dirty="0"/>
              <a:t> (Ronald </a:t>
            </a:r>
            <a:r>
              <a:rPr lang="de-DE" sz="3000" dirty="0" err="1"/>
              <a:t>Inglehart</a:t>
            </a:r>
            <a:r>
              <a:rPr lang="de-DE" sz="3000" dirty="0"/>
              <a:t>)</a:t>
            </a:r>
            <a:endParaRPr lang="cs-CZ" sz="3000" dirty="0"/>
          </a:p>
          <a:p>
            <a:pPr marL="895350" lvl="1" indent="-534988">
              <a:buFont typeface="Wingdings" panose="05000000000000000000" pitchFamily="2" charset="2"/>
              <a:buChar char="Ø"/>
            </a:pPr>
            <a:r>
              <a:rPr lang="cs-CZ" sz="3000" dirty="0" err="1"/>
              <a:t>Collective</a:t>
            </a:r>
            <a:r>
              <a:rPr lang="cs-CZ" sz="3000" dirty="0"/>
              <a:t> </a:t>
            </a:r>
            <a:r>
              <a:rPr lang="cs-CZ" sz="3000" dirty="0" err="1"/>
              <a:t>Memory</a:t>
            </a:r>
            <a:r>
              <a:rPr lang="cs-CZ" sz="3000" dirty="0"/>
              <a:t> </a:t>
            </a:r>
            <a:r>
              <a:rPr lang="de-DE" sz="3000" dirty="0"/>
              <a:t>(Maurice Halbwachs)</a:t>
            </a:r>
          </a:p>
          <a:p>
            <a:pPr marL="895350" lvl="1" indent="-534988">
              <a:buFont typeface="Wingdings" panose="05000000000000000000" pitchFamily="2" charset="2"/>
              <a:buChar char="Ø"/>
            </a:pPr>
            <a:endParaRPr lang="de-DE" sz="3000" dirty="0"/>
          </a:p>
          <a:p>
            <a:pPr marL="0" indent="0">
              <a:buNone/>
            </a:pPr>
            <a:r>
              <a:rPr lang="de-DE" sz="3200" dirty="0" err="1"/>
              <a:t>Get</a:t>
            </a:r>
            <a:r>
              <a:rPr lang="de-DE" sz="3200" dirty="0"/>
              <a:t> </a:t>
            </a:r>
            <a:r>
              <a:rPr lang="de-DE" sz="3200" dirty="0" err="1"/>
              <a:t>familiar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p</a:t>
            </a:r>
            <a:r>
              <a:rPr lang="cs-CZ" sz="3200" dirty="0" err="1"/>
              <a:t>rocess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de-DE" sz="3200" dirty="0" err="1"/>
              <a:t>investigation</a:t>
            </a:r>
            <a:r>
              <a:rPr lang="de-DE" sz="3200" dirty="0"/>
              <a:t> </a:t>
            </a:r>
            <a:r>
              <a:rPr lang="en-US" sz="3200" dirty="0"/>
              <a:t>in</a:t>
            </a:r>
            <a:r>
              <a:rPr lang="cs-CZ" sz="3200" dirty="0"/>
              <a:t> </a:t>
            </a:r>
            <a:r>
              <a:rPr lang="en-US" sz="3200" dirty="0"/>
              <a:t>cross-cultural studies</a:t>
            </a:r>
            <a:endParaRPr lang="cs-CZ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cs-CZ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8F2DDC-9181-4808-BC87-426D9F7896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17544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3600" dirty="0"/>
              <a:t>IDENTITY – </a:t>
            </a:r>
            <a:r>
              <a:rPr lang="de-DE" altLang="cs-CZ" sz="3600" dirty="0">
                <a:solidFill>
                  <a:schemeClr val="tx1"/>
                </a:solidFill>
              </a:rPr>
              <a:t>COLLECTIVISM 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38310"/>
            <a:ext cx="77724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 </a:t>
            </a:r>
            <a:r>
              <a:rPr lang="de-DE" altLang="cs-CZ" sz="3200" dirty="0"/>
              <a:t>Group Identity – Interdependent </a:t>
            </a:r>
            <a:r>
              <a:rPr lang="de-DE" altLang="cs-CZ" sz="3200" dirty="0" err="1"/>
              <a:t>self</a:t>
            </a:r>
            <a:endParaRPr lang="de-DE" altLang="cs-CZ" sz="3200" dirty="0"/>
          </a:p>
          <a:p>
            <a:pPr eaLnBrk="1" hangingPunct="1"/>
            <a:r>
              <a:rPr lang="cs-CZ" altLang="cs-CZ" sz="3200" dirty="0"/>
              <a:t> </a:t>
            </a:r>
            <a:r>
              <a:rPr lang="de-DE" altLang="cs-CZ" sz="3200" dirty="0" err="1"/>
              <a:t>Opinions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determined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by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</a:t>
            </a:r>
            <a:r>
              <a:rPr lang="de-DE" altLang="cs-CZ" sz="3200" dirty="0" err="1"/>
              <a:t>group</a:t>
            </a:r>
            <a:endParaRPr lang="de-DE" altLang="cs-CZ" sz="3200" dirty="0"/>
          </a:p>
          <a:p>
            <a:pPr eaLnBrk="1" hangingPunct="1"/>
            <a:r>
              <a:rPr lang="cs-CZ" altLang="cs-CZ" sz="3200" dirty="0"/>
              <a:t> </a:t>
            </a:r>
            <a:r>
              <a:rPr lang="de-DE" altLang="cs-CZ" sz="3200" dirty="0" err="1"/>
              <a:t>Harmony</a:t>
            </a:r>
            <a:endParaRPr lang="de-DE" altLang="cs-CZ" sz="3200" dirty="0"/>
          </a:p>
          <a:p>
            <a:pPr eaLnBrk="1" hangingPunct="1"/>
            <a:r>
              <a:rPr lang="cs-CZ" altLang="cs-CZ" sz="3200" dirty="0"/>
              <a:t> </a:t>
            </a:r>
            <a:r>
              <a:rPr lang="de-DE" altLang="cs-CZ" sz="3200" dirty="0"/>
              <a:t>High-</a:t>
            </a:r>
            <a:r>
              <a:rPr lang="de-DE" altLang="cs-CZ" sz="3200" dirty="0" err="1"/>
              <a:t>context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communication</a:t>
            </a:r>
            <a:r>
              <a:rPr lang="de-DE" altLang="cs-CZ" sz="3200" dirty="0"/>
              <a:t> </a:t>
            </a:r>
          </a:p>
          <a:p>
            <a:pPr eaLnBrk="1" hangingPunct="1"/>
            <a:r>
              <a:rPr lang="cs-CZ" altLang="cs-CZ" sz="3200" dirty="0"/>
              <a:t> L</a:t>
            </a:r>
            <a:r>
              <a:rPr lang="de-DE" altLang="cs-CZ" sz="3200" dirty="0" err="1"/>
              <a:t>earning</a:t>
            </a:r>
            <a:r>
              <a:rPr lang="de-DE" altLang="cs-CZ" sz="3200" dirty="0"/>
              <a:t> </a:t>
            </a:r>
            <a:r>
              <a:rPr lang="de-DE" altLang="cs-CZ" sz="3200" dirty="0" err="1"/>
              <a:t>how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to</a:t>
            </a:r>
            <a:r>
              <a:rPr lang="de-DE" altLang="cs-CZ" sz="3200" dirty="0"/>
              <a:t> do</a:t>
            </a:r>
          </a:p>
          <a:p>
            <a:pPr eaLnBrk="1" hangingPunct="1"/>
            <a:r>
              <a:rPr lang="cs-CZ" altLang="cs-CZ" sz="3200" dirty="0"/>
              <a:t> </a:t>
            </a:r>
            <a:r>
              <a:rPr lang="de-DE" altLang="cs-CZ" sz="3200" dirty="0"/>
              <a:t>Management </a:t>
            </a:r>
            <a:r>
              <a:rPr lang="cs-CZ" altLang="cs-CZ" sz="3200" dirty="0" err="1"/>
              <a:t>of</a:t>
            </a:r>
            <a:r>
              <a:rPr lang="de-DE" altLang="cs-CZ" sz="3200" dirty="0"/>
              <a:t> </a:t>
            </a:r>
            <a:r>
              <a:rPr lang="de-DE" altLang="cs-CZ" sz="3200" dirty="0" err="1"/>
              <a:t>groups</a:t>
            </a:r>
            <a:endParaRPr lang="de-DE" altLang="cs-CZ" sz="3200" dirty="0"/>
          </a:p>
          <a:p>
            <a:pPr eaLnBrk="1" hangingPunct="1"/>
            <a:r>
              <a:rPr lang="cs-CZ" altLang="cs-CZ" sz="3200" dirty="0"/>
              <a:t> </a:t>
            </a:r>
            <a:r>
              <a:rPr lang="cs-CZ" altLang="cs-CZ" sz="3200" dirty="0" err="1"/>
              <a:t>Inequality</a:t>
            </a:r>
            <a:r>
              <a:rPr lang="cs-CZ" altLang="cs-CZ" sz="3200" dirty="0"/>
              <a:t> - l</a:t>
            </a:r>
            <a:r>
              <a:rPr lang="de-DE" altLang="cs-CZ" sz="3200" dirty="0" err="1"/>
              <a:t>aws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and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rights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differ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by</a:t>
            </a:r>
            <a:r>
              <a:rPr lang="de-DE" altLang="cs-CZ" sz="3200" dirty="0"/>
              <a:t> </a:t>
            </a:r>
            <a:r>
              <a:rPr lang="cs-CZ" altLang="cs-CZ" sz="3200" dirty="0"/>
              <a:t> </a:t>
            </a:r>
            <a:r>
              <a:rPr lang="de-DE" altLang="cs-CZ" sz="3200" dirty="0" err="1"/>
              <a:t>groups</a:t>
            </a:r>
            <a:endParaRPr lang="cs-CZ" altLang="cs-CZ" sz="3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13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7B58B5E-AF1D-DB41-A294-77E1ADAFE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2FD200AC-1E00-A2B3-8905-9B2802325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13" y="273050"/>
            <a:ext cx="7886700" cy="542925"/>
          </a:xfrm>
        </p:spPr>
        <p:txBody>
          <a:bodyPr>
            <a:normAutofit fontScale="90000"/>
          </a:bodyPr>
          <a:lstStyle/>
          <a:p>
            <a:pPr algn="ctr"/>
            <a:r>
              <a:rPr lang="de-DE" altLang="cs-CZ" b="1" dirty="0"/>
              <a:t>Identity</a:t>
            </a:r>
            <a:endParaRPr lang="cs-CZ" altLang="cs-CZ" b="1" dirty="0"/>
          </a:p>
        </p:txBody>
      </p:sp>
      <p:sp>
        <p:nvSpPr>
          <p:cNvPr id="43011" name="Textplatzhalter 2">
            <a:extLst>
              <a:ext uri="{FF2B5EF4-FFF2-40B4-BE49-F238E27FC236}">
                <a16:creationId xmlns:a16="http://schemas.microsoft.com/office/drawing/2014/main" id="{EE26B983-F042-9951-EDC3-739584451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901700"/>
            <a:ext cx="3868737" cy="500063"/>
          </a:xfrm>
        </p:spPr>
        <p:txBody>
          <a:bodyPr/>
          <a:lstStyle/>
          <a:p>
            <a:r>
              <a:rPr lang="cs-CZ" altLang="cs-CZ" sz="2400" dirty="0"/>
              <a:t>A	</a:t>
            </a:r>
            <a:r>
              <a:rPr lang="de-DE" altLang="cs-CZ" sz="2400" dirty="0" err="1"/>
              <a:t>Individualism</a:t>
            </a:r>
            <a:endParaRPr lang="cs-CZ" altLang="cs-CZ" sz="24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5E0D5B-077A-0B06-CAE5-91C8B458EE3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15950" y="1485900"/>
            <a:ext cx="3868738" cy="5000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 dirty="0"/>
              <a:t>5., 6., 7., 8., 9., 11</a:t>
            </a:r>
            <a:r>
              <a:rPr lang="cs-CZ" altLang="cs-CZ" sz="2400" dirty="0"/>
              <a:t>.</a:t>
            </a:r>
          </a:p>
        </p:txBody>
      </p:sp>
      <p:sp>
        <p:nvSpPr>
          <p:cNvPr id="43013" name="Textplatzhalter 4">
            <a:extLst>
              <a:ext uri="{FF2B5EF4-FFF2-40B4-BE49-F238E27FC236}">
                <a16:creationId xmlns:a16="http://schemas.microsoft.com/office/drawing/2014/main" id="{BD65DD43-F0F5-B762-E096-91A6E9F416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4625975" y="892175"/>
            <a:ext cx="3887788" cy="542925"/>
          </a:xfrm>
        </p:spPr>
        <p:txBody>
          <a:bodyPr/>
          <a:lstStyle/>
          <a:p>
            <a:r>
              <a:rPr lang="cs-CZ" altLang="cs-CZ" sz="2400" dirty="0"/>
              <a:t>B	</a:t>
            </a:r>
            <a:r>
              <a:rPr lang="de-DE" altLang="cs-CZ" sz="2400" dirty="0" err="1"/>
              <a:t>Collectivism</a:t>
            </a:r>
            <a:endParaRPr lang="cs-CZ" altLang="cs-CZ" sz="24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AD9448-85DB-BA31-3623-0E6A76F55607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716463" y="1479550"/>
            <a:ext cx="3703637" cy="54451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 dirty="0"/>
              <a:t>1., 2., 3., 4., 10., 12.</a:t>
            </a:r>
            <a:endParaRPr lang="cs-CZ" altLang="cs-CZ" sz="240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BCDD3D-1514-C2E7-BC9C-3065557D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D50DE-70FF-4F5F-B39C-6D8FD66E7CF1}" type="slidenum">
              <a:rPr lang="cs-CZ" altLang="de-DE" smtClean="0"/>
              <a:pPr>
                <a:defRPr/>
              </a:pPr>
              <a:t>21</a:t>
            </a:fld>
            <a:endParaRPr lang="cs-CZ" alt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7AD1F55-6F48-E239-2E4B-CD5C2B2B11A5}"/>
              </a:ext>
            </a:extLst>
          </p:cNvPr>
          <p:cNvSpPr txBox="1"/>
          <p:nvPr/>
        </p:nvSpPr>
        <p:spPr>
          <a:xfrm>
            <a:off x="631825" y="2024063"/>
            <a:ext cx="7770813" cy="467820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de-DE" sz="2000" dirty="0" err="1"/>
              <a:t>Friendship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predetermined</a:t>
            </a:r>
            <a:r>
              <a:rPr lang="de-DE" sz="2000" dirty="0"/>
              <a:t>.</a:t>
            </a:r>
            <a:endParaRPr lang="cs-CZ" sz="20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/>
              <a:t> </a:t>
            </a:r>
            <a:r>
              <a:rPr lang="de-DE" sz="2000" dirty="0" err="1"/>
              <a:t>Students</a:t>
            </a:r>
            <a:r>
              <a:rPr lang="de-DE" sz="2000" dirty="0"/>
              <a:t> </a:t>
            </a:r>
            <a:r>
              <a:rPr lang="de-DE" sz="2000" dirty="0" err="1"/>
              <a:t>speak</a:t>
            </a:r>
            <a:r>
              <a:rPr lang="de-DE" sz="2000" dirty="0"/>
              <a:t> </a:t>
            </a:r>
            <a:r>
              <a:rPr lang="de-DE" sz="2000" dirty="0" err="1"/>
              <a:t>up</a:t>
            </a:r>
            <a:r>
              <a:rPr lang="de-DE" sz="2000" dirty="0"/>
              <a:t> in </a:t>
            </a:r>
            <a:r>
              <a:rPr lang="de-DE" sz="2000" dirty="0" err="1"/>
              <a:t>class</a:t>
            </a:r>
            <a:r>
              <a:rPr lang="de-DE" sz="2000" dirty="0"/>
              <a:t> </a:t>
            </a:r>
            <a:r>
              <a:rPr lang="de-DE" sz="2000" dirty="0" err="1"/>
              <a:t>when</a:t>
            </a:r>
            <a:r>
              <a:rPr lang="de-DE" sz="2000" dirty="0"/>
              <a:t> </a:t>
            </a:r>
            <a:r>
              <a:rPr lang="de-DE" sz="2000" dirty="0" err="1"/>
              <a:t>sanctioned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group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/>
              <a:t>Disabled </a:t>
            </a:r>
            <a:r>
              <a:rPr lang="de-DE" sz="2000" dirty="0" err="1"/>
              <a:t>persons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a </a:t>
            </a:r>
            <a:r>
              <a:rPr lang="de-DE" sz="2000" dirty="0" err="1"/>
              <a:t>shame</a:t>
            </a:r>
            <a:r>
              <a:rPr lang="de-DE" sz="2000" dirty="0"/>
              <a:t> on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family</a:t>
            </a:r>
            <a:r>
              <a:rPr lang="de-DE" sz="2000" dirty="0"/>
              <a:t> and </a:t>
            </a:r>
            <a:r>
              <a:rPr lang="de-DE" sz="2000" dirty="0" err="1"/>
              <a:t>should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kept</a:t>
            </a:r>
            <a:r>
              <a:rPr lang="de-DE" sz="2000" dirty="0"/>
              <a:t> out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sight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/>
              <a:t>The </a:t>
            </a:r>
            <a:r>
              <a:rPr lang="de-DE" sz="2000" dirty="0" err="1"/>
              <a:t>state</a:t>
            </a:r>
            <a:r>
              <a:rPr lang="de-DE" sz="2000" dirty="0"/>
              <a:t> </a:t>
            </a:r>
            <a:r>
              <a:rPr lang="de-DE" sz="2000" dirty="0" err="1"/>
              <a:t>holds</a:t>
            </a:r>
            <a:r>
              <a:rPr lang="de-DE" sz="2000" dirty="0"/>
              <a:t> a dominant </a:t>
            </a:r>
            <a:r>
              <a:rPr lang="de-DE" sz="2000" dirty="0" err="1"/>
              <a:t>role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economic</a:t>
            </a:r>
            <a:r>
              <a:rPr lang="de-DE" sz="2000" dirty="0"/>
              <a:t> </a:t>
            </a:r>
            <a:r>
              <a:rPr lang="de-DE" sz="2000" dirty="0" err="1"/>
              <a:t>system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 err="1"/>
              <a:t>Trespassing</a:t>
            </a:r>
            <a:r>
              <a:rPr lang="de-DE" sz="2000" dirty="0"/>
              <a:t> </a:t>
            </a:r>
            <a:r>
              <a:rPr lang="de-DE" sz="2000" dirty="0" err="1"/>
              <a:t>leads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guilt</a:t>
            </a:r>
            <a:r>
              <a:rPr lang="de-DE" sz="2000" dirty="0"/>
              <a:t> and </a:t>
            </a:r>
            <a:r>
              <a:rPr lang="de-DE" sz="2000" dirty="0" err="1"/>
              <a:t>loss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self-respect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/>
              <a:t>The </a:t>
            </a:r>
            <a:r>
              <a:rPr lang="de-DE" sz="2000" dirty="0" err="1"/>
              <a:t>role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state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economic</a:t>
            </a:r>
            <a:r>
              <a:rPr lang="de-DE" sz="2000" dirty="0"/>
              <a:t> </a:t>
            </a:r>
            <a:r>
              <a:rPr lang="de-DE" sz="2000" dirty="0" err="1"/>
              <a:t>system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restrained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/>
              <a:t>Disabled </a:t>
            </a:r>
            <a:r>
              <a:rPr lang="de-DE" sz="2000" dirty="0" err="1"/>
              <a:t>persons</a:t>
            </a:r>
            <a:r>
              <a:rPr lang="de-DE" sz="2000" dirty="0"/>
              <a:t> </a:t>
            </a:r>
            <a:r>
              <a:rPr lang="de-DE" sz="2000" dirty="0" err="1"/>
              <a:t>should</a:t>
            </a:r>
            <a:r>
              <a:rPr lang="de-DE" sz="2000" dirty="0"/>
              <a:t> </a:t>
            </a:r>
            <a:r>
              <a:rPr lang="de-DE" sz="2000" dirty="0" err="1"/>
              <a:t>participate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possible in </a:t>
            </a:r>
            <a:r>
              <a:rPr lang="de-DE" sz="2000" dirty="0" err="1"/>
              <a:t>day-to-dayactivities</a:t>
            </a:r>
            <a:r>
              <a:rPr lang="de-DE" sz="2000" dirty="0"/>
              <a:t>.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 err="1"/>
              <a:t>Diplomas</a:t>
            </a:r>
            <a:r>
              <a:rPr lang="de-DE" sz="2000" dirty="0"/>
              <a:t> </a:t>
            </a:r>
            <a:r>
              <a:rPr lang="de-DE" sz="2000" dirty="0" err="1"/>
              <a:t>increase</a:t>
            </a:r>
            <a:r>
              <a:rPr lang="de-DE" sz="2000" dirty="0"/>
              <a:t> </a:t>
            </a:r>
            <a:r>
              <a:rPr lang="de-DE" sz="2000" dirty="0" err="1"/>
              <a:t>economic</a:t>
            </a:r>
            <a:r>
              <a:rPr lang="de-DE" sz="2000" dirty="0"/>
              <a:t> </a:t>
            </a:r>
            <a:r>
              <a:rPr lang="de-DE" sz="2000" dirty="0" err="1"/>
              <a:t>worth</a:t>
            </a:r>
            <a:r>
              <a:rPr lang="de-DE" sz="2000" dirty="0"/>
              <a:t> and/</a:t>
            </a:r>
            <a:r>
              <a:rPr lang="de-DE" sz="2000" dirty="0" err="1"/>
              <a:t>or</a:t>
            </a:r>
            <a:r>
              <a:rPr lang="de-DE" sz="2000" dirty="0"/>
              <a:t> </a:t>
            </a:r>
            <a:r>
              <a:rPr lang="de-DE" sz="2000" dirty="0" err="1"/>
              <a:t>self-respect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 err="1"/>
              <a:t>Friendships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</a:t>
            </a:r>
            <a:r>
              <a:rPr lang="de-DE" sz="2000" dirty="0" err="1"/>
              <a:t>voluntary</a:t>
            </a:r>
            <a:r>
              <a:rPr lang="de-DE" sz="2000" dirty="0"/>
              <a:t> and </a:t>
            </a:r>
            <a:r>
              <a:rPr lang="de-DE" sz="2000" dirty="0" err="1"/>
              <a:t>should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fostered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 err="1"/>
              <a:t>Trespassing</a:t>
            </a:r>
            <a:r>
              <a:rPr lang="de-DE" sz="2000" dirty="0"/>
              <a:t> </a:t>
            </a:r>
            <a:r>
              <a:rPr lang="de-DE" sz="2000" dirty="0" err="1"/>
              <a:t>leads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shame</a:t>
            </a:r>
            <a:r>
              <a:rPr lang="de-DE" sz="2000" dirty="0"/>
              <a:t> and </a:t>
            </a:r>
            <a:r>
              <a:rPr lang="de-DE" sz="2000" dirty="0" err="1"/>
              <a:t>loss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face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self</a:t>
            </a:r>
            <a:r>
              <a:rPr lang="de-DE" sz="2000" dirty="0"/>
              <a:t> and </a:t>
            </a:r>
            <a:r>
              <a:rPr lang="de-DE" sz="2000" dirty="0" err="1"/>
              <a:t>group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 err="1"/>
              <a:t>Students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</a:t>
            </a:r>
            <a:r>
              <a:rPr lang="de-DE" sz="2000" dirty="0" err="1"/>
              <a:t>expected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individually</a:t>
            </a:r>
            <a:r>
              <a:rPr lang="de-DE" sz="2000" dirty="0"/>
              <a:t> </a:t>
            </a:r>
            <a:r>
              <a:rPr lang="de-DE" sz="2000" dirty="0" err="1"/>
              <a:t>speak</a:t>
            </a:r>
            <a:r>
              <a:rPr lang="de-DE" sz="2000" dirty="0"/>
              <a:t> </a:t>
            </a:r>
            <a:r>
              <a:rPr lang="de-DE" sz="2000" dirty="0" err="1"/>
              <a:t>up</a:t>
            </a:r>
            <a:r>
              <a:rPr lang="de-DE" sz="2000" dirty="0"/>
              <a:t> in </a:t>
            </a:r>
            <a:r>
              <a:rPr lang="de-DE" sz="2000" dirty="0" err="1"/>
              <a:t>class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</a:t>
            </a:r>
            <a:r>
              <a:rPr lang="de-DE" sz="2000" dirty="0" err="1"/>
              <a:t>Diplomas</a:t>
            </a:r>
            <a:r>
              <a:rPr lang="de-DE" sz="2000" dirty="0"/>
              <a:t> </a:t>
            </a:r>
            <a:r>
              <a:rPr lang="de-DE" sz="2000" dirty="0" err="1"/>
              <a:t>provide</a:t>
            </a:r>
            <a:r>
              <a:rPr lang="de-DE" sz="2000" dirty="0"/>
              <a:t> </a:t>
            </a:r>
            <a:r>
              <a:rPr lang="de-DE" sz="2000" dirty="0" err="1"/>
              <a:t>entry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higher</a:t>
            </a:r>
            <a:r>
              <a:rPr lang="de-DE" sz="2000" dirty="0"/>
              <a:t>-status </a:t>
            </a:r>
            <a:r>
              <a:rPr lang="de-DE" sz="2000" dirty="0" err="1"/>
              <a:t>groups</a:t>
            </a:r>
            <a:r>
              <a:rPr lang="cs-CZ" sz="2000" dirty="0"/>
              <a:t>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6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57174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2. HIERARCHY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28596" y="1500174"/>
            <a:ext cx="8105804" cy="49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spcAft>
                <a:spcPts val="1600"/>
              </a:spcAft>
            </a:pPr>
            <a:r>
              <a:rPr lang="cs-CZ" altLang="cs-CZ" sz="3200" dirty="0" err="1">
                <a:latin typeface="+mn-lt"/>
              </a:rPr>
              <a:t>Power</a:t>
            </a:r>
            <a:r>
              <a:rPr lang="cs-CZ" altLang="cs-CZ" sz="3200" dirty="0">
                <a:latin typeface="+mn-lt"/>
              </a:rPr>
              <a:t> Distance: </a:t>
            </a:r>
            <a:r>
              <a:rPr lang="en-US" altLang="cs-CZ" sz="3200" dirty="0">
                <a:latin typeface="+mn-lt"/>
              </a:rPr>
              <a:t>The degree of social inequality that is assumed to be a natural state of affairs. 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ts val="1600"/>
              </a:spcAft>
            </a:pPr>
            <a:r>
              <a:rPr lang="en-US" altLang="cs-CZ" sz="3200" dirty="0">
                <a:latin typeface="+mn-lt"/>
              </a:rPr>
              <a:t>Extent to which less powerful members of a group or society</a:t>
            </a:r>
            <a:r>
              <a:rPr lang="cs-CZ" altLang="cs-CZ" sz="3200" dirty="0">
                <a:latin typeface="+mn-lt"/>
              </a:rPr>
              <a:t> </a:t>
            </a:r>
            <a:r>
              <a:rPr lang="en-US" altLang="cs-CZ" sz="3200" dirty="0">
                <a:latin typeface="+mn-lt"/>
              </a:rPr>
              <a:t>accept that power is distributed unequally.</a:t>
            </a:r>
            <a:endParaRPr lang="cs-CZ" altLang="cs-CZ" sz="3200" dirty="0">
              <a:latin typeface="+mn-lt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ts val="1600"/>
              </a:spcAft>
            </a:pPr>
            <a:r>
              <a:rPr lang="cs-CZ" altLang="cs-CZ" sz="3200" dirty="0" err="1">
                <a:latin typeface="+mn-lt"/>
              </a:rPr>
              <a:t>Large</a:t>
            </a:r>
            <a:r>
              <a:rPr lang="cs-CZ" altLang="cs-CZ" sz="3200" dirty="0">
                <a:latin typeface="+mn-lt"/>
              </a:rPr>
              <a:t> </a:t>
            </a:r>
            <a:r>
              <a:rPr lang="cs-CZ" altLang="cs-CZ" sz="3200" dirty="0" err="1">
                <a:latin typeface="+mn-lt"/>
              </a:rPr>
              <a:t>Power</a:t>
            </a:r>
            <a:r>
              <a:rPr lang="cs-CZ" altLang="cs-CZ" sz="3200" dirty="0">
                <a:latin typeface="+mn-lt"/>
              </a:rPr>
              <a:t> Distance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ts val="1600"/>
              </a:spcAft>
            </a:pPr>
            <a:r>
              <a:rPr lang="cs-CZ" altLang="cs-CZ" sz="3200" dirty="0" err="1">
                <a:latin typeface="+mn-lt"/>
              </a:rPr>
              <a:t>Small</a:t>
            </a:r>
            <a:r>
              <a:rPr lang="cs-CZ" altLang="cs-CZ" sz="3200" dirty="0">
                <a:latin typeface="+mn-lt"/>
              </a:rPr>
              <a:t> </a:t>
            </a:r>
            <a:r>
              <a:rPr lang="cs-CZ" altLang="cs-CZ" sz="3200" dirty="0" err="1">
                <a:latin typeface="+mn-lt"/>
              </a:rPr>
              <a:t>Power</a:t>
            </a:r>
            <a:r>
              <a:rPr lang="cs-CZ" altLang="cs-CZ" sz="3200" dirty="0">
                <a:latin typeface="+mn-lt"/>
              </a:rPr>
              <a:t> Distance</a:t>
            </a:r>
            <a:endParaRPr lang="en-US" altLang="cs-CZ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7801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0647"/>
            <a:ext cx="7772400" cy="1126861"/>
          </a:xfrm>
        </p:spPr>
        <p:txBody>
          <a:bodyPr/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HIERARCHY – Large Power </a:t>
            </a:r>
            <a:r>
              <a:rPr lang="de-DE" altLang="cs-CZ" sz="4000" dirty="0" err="1">
                <a:solidFill>
                  <a:schemeClr val="tx1"/>
                </a:solidFill>
              </a:rPr>
              <a:t>Distance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767649" y="16288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de-DE" altLang="cs-CZ" sz="3200" dirty="0" err="1"/>
              <a:t>Inequalities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are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expected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and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desired</a:t>
            </a:r>
            <a:endParaRPr lang="de-DE" altLang="cs-CZ" sz="3200" dirty="0"/>
          </a:p>
          <a:p>
            <a:pPr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de-DE" altLang="cs-CZ" sz="3200" dirty="0"/>
              <a:t>Large emotional </a:t>
            </a:r>
            <a:r>
              <a:rPr lang="de-DE" altLang="cs-CZ" sz="3200" dirty="0" err="1"/>
              <a:t>distance</a:t>
            </a:r>
            <a:endParaRPr lang="cs-CZ" altLang="cs-CZ" sz="3200" dirty="0"/>
          </a:p>
          <a:p>
            <a:pPr marL="268288" indent="-268288">
              <a:lnSpc>
                <a:spcPct val="90000"/>
              </a:lnSpc>
            </a:pPr>
            <a:r>
              <a:rPr lang="de-DE" altLang="cs-CZ" sz="3200" dirty="0" err="1"/>
              <a:t>Respect</a:t>
            </a:r>
            <a:endParaRPr lang="de-DE" altLang="cs-CZ" sz="32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 O</a:t>
            </a:r>
            <a:r>
              <a:rPr lang="de-DE" altLang="cs-CZ" sz="3200" dirty="0" err="1"/>
              <a:t>bedience</a:t>
            </a:r>
            <a:r>
              <a:rPr lang="de-DE" altLang="cs-CZ" sz="3200" dirty="0"/>
              <a:t> 			</a:t>
            </a:r>
            <a:r>
              <a:rPr lang="de-DE" altLang="cs-CZ" sz="3200" dirty="0" err="1"/>
              <a:t>parents</a:t>
            </a:r>
            <a:r>
              <a:rPr lang="de-DE" altLang="cs-CZ" sz="3200" dirty="0"/>
              <a:t> - </a:t>
            </a:r>
            <a:r>
              <a:rPr lang="de-DE" altLang="cs-CZ" sz="3200" dirty="0" err="1"/>
              <a:t>children</a:t>
            </a:r>
            <a:endParaRPr lang="de-DE" altLang="cs-CZ" sz="3200" dirty="0"/>
          </a:p>
          <a:p>
            <a:r>
              <a:rPr lang="cs-CZ" altLang="cs-CZ" sz="3200" dirty="0"/>
              <a:t> E</a:t>
            </a:r>
            <a:r>
              <a:rPr lang="de-DE" altLang="cs-CZ" sz="3200" dirty="0" err="1"/>
              <a:t>xistential</a:t>
            </a:r>
            <a:r>
              <a:rPr lang="de-DE" altLang="cs-CZ" sz="3200" dirty="0"/>
              <a:t> </a:t>
            </a:r>
            <a:r>
              <a:rPr lang="de-DE" altLang="cs-CZ" sz="3200" dirty="0" err="1"/>
              <a:t>inequalit</a:t>
            </a:r>
            <a:r>
              <a:rPr lang="cs-CZ" altLang="cs-CZ" sz="3200" dirty="0"/>
              <a:t>y</a:t>
            </a:r>
            <a:r>
              <a:rPr lang="de-DE" altLang="cs-CZ" sz="3200" dirty="0"/>
              <a:t>	</a:t>
            </a:r>
            <a:r>
              <a:rPr lang="de-DE" altLang="cs-CZ" sz="3200" dirty="0" err="1"/>
              <a:t>higher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lower</a:t>
            </a:r>
            <a:r>
              <a:rPr lang="de-DE" altLang="cs-CZ" sz="3200" dirty="0"/>
              <a:t> 							</a:t>
            </a:r>
            <a:r>
              <a:rPr lang="de-DE" altLang="cs-CZ" sz="3200" dirty="0" err="1"/>
              <a:t>levels</a:t>
            </a:r>
            <a:r>
              <a:rPr lang="de-DE" altLang="cs-CZ" sz="3200" dirty="0"/>
              <a:t> at </a:t>
            </a:r>
            <a:r>
              <a:rPr lang="de-DE" altLang="cs-CZ" sz="3200" dirty="0" err="1"/>
              <a:t>work</a:t>
            </a:r>
            <a:endParaRPr lang="de-DE" altLang="cs-CZ" sz="3200" dirty="0"/>
          </a:p>
          <a:p>
            <a:pPr marL="268288" indent="-268288" eaLnBrk="1" hangingPunct="1">
              <a:lnSpc>
                <a:spcPct val="90000"/>
              </a:lnSpc>
            </a:pPr>
            <a:r>
              <a:rPr lang="cs-CZ" altLang="cs-CZ" sz="3200" dirty="0"/>
              <a:t>P</a:t>
            </a:r>
            <a:r>
              <a:rPr lang="de-DE" altLang="cs-CZ" sz="3200" dirty="0" err="1"/>
              <a:t>rivileges</a:t>
            </a:r>
            <a:endParaRPr lang="cs-CZ" altLang="cs-CZ" sz="32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70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3965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HIERARCHY – Small Power </a:t>
            </a:r>
            <a:r>
              <a:rPr lang="de-DE" altLang="cs-CZ" sz="4000" dirty="0" err="1">
                <a:solidFill>
                  <a:schemeClr val="tx1"/>
                </a:solidFill>
              </a:rPr>
              <a:t>Distance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571612"/>
            <a:ext cx="7962928" cy="40385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de-DE" altLang="cs-CZ" sz="3200" dirty="0" err="1"/>
              <a:t>Inequalities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should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be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minimized</a:t>
            </a:r>
            <a:endParaRPr lang="de-DE" altLang="cs-CZ" sz="3200" dirty="0"/>
          </a:p>
          <a:p>
            <a:pPr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de-DE" altLang="cs-CZ" sz="3200" dirty="0"/>
              <a:t>Emotional </a:t>
            </a:r>
            <a:r>
              <a:rPr lang="de-DE" altLang="cs-CZ" sz="3200" dirty="0" err="1"/>
              <a:t>nearness</a:t>
            </a:r>
            <a:r>
              <a:rPr lang="de-DE" altLang="cs-CZ" sz="3200" dirty="0"/>
              <a:t>		</a:t>
            </a:r>
            <a:r>
              <a:rPr lang="de-DE" altLang="cs-CZ" sz="3200" dirty="0" err="1"/>
              <a:t>parents</a:t>
            </a:r>
            <a:r>
              <a:rPr lang="de-DE" altLang="cs-CZ" sz="3200" dirty="0"/>
              <a:t> - </a:t>
            </a:r>
            <a:r>
              <a:rPr lang="de-DE" altLang="cs-CZ" sz="3200" dirty="0" err="1"/>
              <a:t>children</a:t>
            </a:r>
            <a:endParaRPr lang="de-DE" altLang="cs-CZ" sz="3200" dirty="0"/>
          </a:p>
          <a:p>
            <a:pPr>
              <a:lnSpc>
                <a:spcPct val="90000"/>
              </a:lnSpc>
            </a:pPr>
            <a:r>
              <a:rPr lang="cs-CZ" altLang="cs-CZ" sz="3200" dirty="0"/>
              <a:t> </a:t>
            </a:r>
            <a:r>
              <a:rPr lang="cs-CZ" altLang="cs-CZ" sz="3200" dirty="0" err="1"/>
              <a:t>Equality</a:t>
            </a:r>
            <a:r>
              <a:rPr lang="de-DE" altLang="cs-CZ" sz="3200" dirty="0"/>
              <a:t>					</a:t>
            </a:r>
            <a:r>
              <a:rPr lang="de-DE" altLang="cs-CZ" sz="3200" dirty="0" err="1"/>
              <a:t>higher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lower</a:t>
            </a:r>
            <a:r>
              <a:rPr lang="de-DE" altLang="cs-CZ" sz="3200" dirty="0"/>
              <a:t> 							</a:t>
            </a:r>
            <a:r>
              <a:rPr lang="de-DE" altLang="cs-CZ" sz="3200" dirty="0" err="1"/>
              <a:t>levels</a:t>
            </a:r>
            <a:r>
              <a:rPr lang="de-DE" altLang="cs-CZ" sz="3200" dirty="0"/>
              <a:t> at </a:t>
            </a:r>
            <a:r>
              <a:rPr lang="de-DE" altLang="cs-CZ" sz="3200" dirty="0" err="1"/>
              <a:t>work</a:t>
            </a:r>
            <a:endParaRPr lang="de-DE" altLang="cs-CZ" sz="3200" dirty="0"/>
          </a:p>
          <a:p>
            <a:pPr marL="268288" indent="-268288">
              <a:lnSpc>
                <a:spcPct val="90000"/>
              </a:lnSpc>
            </a:pPr>
            <a:r>
              <a:rPr lang="cs-CZ" altLang="cs-CZ" sz="3200" dirty="0"/>
              <a:t>I</a:t>
            </a:r>
            <a:r>
              <a:rPr lang="de-DE" altLang="cs-CZ" sz="3200" dirty="0" err="1"/>
              <a:t>nequality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of</a:t>
            </a:r>
            <a:r>
              <a:rPr lang="de-DE" altLang="cs-CZ" sz="3200" dirty="0"/>
              <a:t> </a:t>
            </a:r>
            <a:r>
              <a:rPr lang="de-DE" altLang="cs-CZ" sz="3200" dirty="0" err="1"/>
              <a:t>roles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established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for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convenience</a:t>
            </a:r>
            <a:r>
              <a:rPr lang="de-DE" altLang="cs-CZ" sz="3200" dirty="0"/>
              <a:t>, </a:t>
            </a:r>
            <a:r>
              <a:rPr lang="cs-CZ" altLang="cs-CZ" sz="3200" dirty="0"/>
              <a:t> </a:t>
            </a:r>
            <a:r>
              <a:rPr lang="de-DE" altLang="cs-CZ" sz="3200" dirty="0"/>
              <a:t>c</a:t>
            </a:r>
            <a:r>
              <a:rPr lang="cs-CZ" altLang="cs-CZ" sz="3200" dirty="0" err="1"/>
              <a:t>onsultation</a:t>
            </a:r>
            <a:r>
              <a:rPr lang="de-DE" altLang="cs-CZ" sz="3200" dirty="0"/>
              <a:t>	</a:t>
            </a:r>
          </a:p>
          <a:p>
            <a:pPr marL="268288" indent="-268288"/>
            <a:r>
              <a:rPr lang="cs-CZ" altLang="cs-CZ" sz="3200" dirty="0"/>
              <a:t>E</a:t>
            </a:r>
            <a:r>
              <a:rPr lang="de-DE" altLang="cs-CZ" sz="3200" dirty="0" err="1"/>
              <a:t>qual</a:t>
            </a:r>
            <a:r>
              <a:rPr lang="de-DE" altLang="cs-CZ" sz="3200" dirty="0"/>
              <a:t> </a:t>
            </a:r>
            <a:r>
              <a:rPr lang="de-DE" altLang="cs-CZ" sz="3200" dirty="0" err="1"/>
              <a:t>rights</a:t>
            </a:r>
            <a:endParaRPr lang="de-DE" altLang="cs-CZ" sz="32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97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B3CFE262-B256-7FD1-E0B6-52B42957C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13" y="273050"/>
            <a:ext cx="7886700" cy="5429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/>
              <a:t>Hierachy</a:t>
            </a:r>
          </a:p>
        </p:txBody>
      </p:sp>
      <p:sp>
        <p:nvSpPr>
          <p:cNvPr id="43011" name="Textplatzhalter 2">
            <a:extLst>
              <a:ext uri="{FF2B5EF4-FFF2-40B4-BE49-F238E27FC236}">
                <a16:creationId xmlns:a16="http://schemas.microsoft.com/office/drawing/2014/main" id="{6D0EAD35-3AB1-04A9-D7AF-35A331E23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901700"/>
            <a:ext cx="3868737" cy="500063"/>
          </a:xfrm>
        </p:spPr>
        <p:txBody>
          <a:bodyPr/>
          <a:lstStyle/>
          <a:p>
            <a:r>
              <a:rPr lang="cs-CZ" altLang="cs-CZ" sz="2400"/>
              <a:t>A	Large Power Distance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2A6AC2-3602-AC5C-DEA1-DA2B0ABBEF2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15950" y="1485900"/>
            <a:ext cx="3868738" cy="5000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/>
              <a:t>1., 2., 4., 5., 6., 9.</a:t>
            </a:r>
          </a:p>
        </p:txBody>
      </p:sp>
      <p:sp>
        <p:nvSpPr>
          <p:cNvPr id="43013" name="Textplatzhalter 4">
            <a:extLst>
              <a:ext uri="{FF2B5EF4-FFF2-40B4-BE49-F238E27FC236}">
                <a16:creationId xmlns:a16="http://schemas.microsoft.com/office/drawing/2014/main" id="{50CCDF10-CE02-7C3B-0835-A9BFAE0B8E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4625975" y="892175"/>
            <a:ext cx="3887788" cy="542925"/>
          </a:xfrm>
        </p:spPr>
        <p:txBody>
          <a:bodyPr/>
          <a:lstStyle/>
          <a:p>
            <a:r>
              <a:rPr lang="cs-CZ" altLang="cs-CZ" sz="2400"/>
              <a:t>B	Small Power Distance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8E08409-2E12-43A2-A858-6A8A36E8094C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716463" y="1479550"/>
            <a:ext cx="3703637" cy="54451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/>
              <a:t>3., 7., 8., 10., 11., 12.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2DD28F-CC13-898E-56B7-632E4DC4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D50DE-70FF-4F5F-B39C-6D8FD66E7CF1}" type="slidenum">
              <a:rPr lang="cs-CZ" altLang="de-DE" smtClean="0"/>
              <a:pPr>
                <a:defRPr/>
              </a:pPr>
              <a:t>25</a:t>
            </a:fld>
            <a:endParaRPr lang="cs-CZ" alt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5C1D164-3221-D089-ED13-7D5A6702F113}"/>
              </a:ext>
            </a:extLst>
          </p:cNvPr>
          <p:cNvSpPr txBox="1"/>
          <p:nvPr/>
        </p:nvSpPr>
        <p:spPr>
          <a:xfrm>
            <a:off x="631825" y="2024063"/>
            <a:ext cx="7770813" cy="4984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 </a:t>
            </a:r>
            <a:r>
              <a:rPr lang="cs-CZ" sz="2000" dirty="0" err="1"/>
              <a:t>Students</a:t>
            </a:r>
            <a:r>
              <a:rPr lang="cs-CZ" sz="2000" dirty="0"/>
              <a:t> </a:t>
            </a:r>
            <a:r>
              <a:rPr lang="cs-CZ" sz="2000" dirty="0" err="1"/>
              <a:t>give</a:t>
            </a:r>
            <a:r>
              <a:rPr lang="cs-CZ" sz="2000" dirty="0"/>
              <a:t> </a:t>
            </a:r>
            <a:r>
              <a:rPr lang="cs-CZ" sz="2000" dirty="0" err="1"/>
              <a:t>teachers</a:t>
            </a:r>
            <a:r>
              <a:rPr lang="cs-CZ" sz="2000" dirty="0"/>
              <a:t> </a:t>
            </a:r>
            <a:r>
              <a:rPr lang="cs-CZ" sz="2000" dirty="0" err="1"/>
              <a:t>respect</a:t>
            </a:r>
            <a:r>
              <a:rPr lang="cs-CZ" sz="2000" dirty="0"/>
              <a:t> </a:t>
            </a:r>
            <a:r>
              <a:rPr lang="cs-CZ" sz="2000" dirty="0" err="1"/>
              <a:t>even</a:t>
            </a:r>
            <a:r>
              <a:rPr lang="cs-CZ" sz="2000" dirty="0"/>
              <a:t> </a:t>
            </a:r>
            <a:r>
              <a:rPr lang="cs-CZ" sz="2000" dirty="0" err="1"/>
              <a:t>outside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class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Teachers</a:t>
            </a:r>
            <a:r>
              <a:rPr lang="cs-CZ" sz="2000" dirty="0"/>
              <a:t> are </a:t>
            </a:r>
            <a:r>
              <a:rPr lang="cs-CZ" sz="2000" dirty="0" err="1"/>
              <a:t>gurus</a:t>
            </a:r>
            <a:r>
              <a:rPr lang="cs-CZ" sz="2000" dirty="0"/>
              <a:t> </a:t>
            </a:r>
            <a:r>
              <a:rPr lang="cs-CZ" sz="2000" dirty="0" err="1"/>
              <a:t>who</a:t>
            </a:r>
            <a:r>
              <a:rPr lang="cs-CZ" sz="2000" dirty="0"/>
              <a:t> transfer </a:t>
            </a:r>
            <a:r>
              <a:rPr lang="cs-CZ" sz="2000" dirty="0" err="1"/>
              <a:t>personal</a:t>
            </a:r>
            <a:r>
              <a:rPr lang="cs-CZ" sz="2000" dirty="0"/>
              <a:t> </a:t>
            </a:r>
            <a:r>
              <a:rPr lang="cs-CZ" sz="2000" dirty="0" err="1"/>
              <a:t>wisdom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Student </a:t>
            </a:r>
            <a:r>
              <a:rPr lang="cs-CZ" sz="2000" dirty="0" err="1"/>
              <a:t>treat</a:t>
            </a:r>
            <a:r>
              <a:rPr lang="cs-CZ" sz="2000" dirty="0"/>
              <a:t> </a:t>
            </a:r>
            <a:r>
              <a:rPr lang="cs-CZ" sz="2000" dirty="0" err="1"/>
              <a:t>teachers</a:t>
            </a:r>
            <a:r>
              <a:rPr lang="cs-CZ" sz="2000" dirty="0"/>
              <a:t> as </a:t>
            </a:r>
            <a:r>
              <a:rPr lang="cs-CZ" sz="2000" dirty="0" err="1"/>
              <a:t>equals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Centralization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popular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Priviliges</a:t>
            </a:r>
            <a:r>
              <a:rPr lang="cs-CZ" sz="2000" dirty="0"/>
              <a:t> and status </a:t>
            </a:r>
            <a:r>
              <a:rPr lang="cs-CZ" sz="2000" dirty="0" err="1"/>
              <a:t>symbols</a:t>
            </a:r>
            <a:r>
              <a:rPr lang="cs-CZ" sz="2000" dirty="0"/>
              <a:t> are </a:t>
            </a:r>
            <a:r>
              <a:rPr lang="cs-CZ" sz="2000" dirty="0" err="1"/>
              <a:t>normal</a:t>
            </a:r>
            <a:r>
              <a:rPr lang="cs-CZ" sz="2000" dirty="0"/>
              <a:t> and </a:t>
            </a:r>
            <a:r>
              <a:rPr lang="cs-CZ" sz="2000" dirty="0" err="1"/>
              <a:t>popular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Skills</a:t>
            </a:r>
            <a:r>
              <a:rPr lang="cs-CZ" sz="2000" dirty="0"/>
              <a:t>, </a:t>
            </a:r>
            <a:r>
              <a:rPr lang="cs-CZ" sz="2000" dirty="0" err="1"/>
              <a:t>wealth</a:t>
            </a:r>
            <a:r>
              <a:rPr lang="cs-CZ" sz="2000" dirty="0"/>
              <a:t>, </a:t>
            </a:r>
            <a:r>
              <a:rPr lang="cs-CZ" sz="2000" dirty="0" err="1"/>
              <a:t>power</a:t>
            </a:r>
            <a:r>
              <a:rPr lang="cs-CZ" sz="2000" dirty="0"/>
              <a:t>, and status </a:t>
            </a:r>
            <a:r>
              <a:rPr lang="cs-CZ" sz="2000" dirty="0" err="1"/>
              <a:t>should</a:t>
            </a:r>
            <a:r>
              <a:rPr lang="cs-CZ" sz="2000" dirty="0"/>
              <a:t> go </a:t>
            </a:r>
            <a:r>
              <a:rPr lang="cs-CZ" sz="2000" dirty="0" err="1"/>
              <a:t>together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Power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based</a:t>
            </a:r>
            <a:r>
              <a:rPr lang="cs-CZ" sz="2000" dirty="0"/>
              <a:t> on </a:t>
            </a:r>
            <a:r>
              <a:rPr lang="cs-CZ" sz="2000" dirty="0" err="1"/>
              <a:t>formal</a:t>
            </a:r>
            <a:r>
              <a:rPr lang="cs-CZ" sz="2000" dirty="0"/>
              <a:t> </a:t>
            </a:r>
            <a:r>
              <a:rPr lang="cs-CZ" sz="2000" dirty="0" err="1"/>
              <a:t>position</a:t>
            </a:r>
            <a:r>
              <a:rPr lang="cs-CZ" sz="2000" dirty="0"/>
              <a:t>, </a:t>
            </a:r>
            <a:r>
              <a:rPr lang="cs-CZ" sz="2000" dirty="0" err="1"/>
              <a:t>expertise</a:t>
            </a:r>
            <a:r>
              <a:rPr lang="cs-CZ" sz="2000" dirty="0"/>
              <a:t>, and </a:t>
            </a:r>
            <a:r>
              <a:rPr lang="cs-CZ" sz="2000" dirty="0" err="1"/>
              <a:t>ability</a:t>
            </a:r>
            <a:r>
              <a:rPr lang="cs-CZ" sz="2000" dirty="0"/>
              <a:t> to </a:t>
            </a:r>
            <a:r>
              <a:rPr lang="cs-CZ" sz="2000" dirty="0" err="1"/>
              <a:t>give</a:t>
            </a:r>
            <a:r>
              <a:rPr lang="cs-CZ" sz="2000" dirty="0"/>
              <a:t> </a:t>
            </a:r>
            <a:r>
              <a:rPr lang="de-DE" sz="2000" dirty="0"/>
              <a:t>	</a:t>
            </a:r>
            <a:r>
              <a:rPr lang="cs-CZ" sz="2000" dirty="0" err="1"/>
              <a:t>rewards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Teachers</a:t>
            </a:r>
            <a:r>
              <a:rPr lang="cs-CZ" sz="2000" dirty="0"/>
              <a:t> are </a:t>
            </a:r>
            <a:r>
              <a:rPr lang="cs-CZ" sz="2000" dirty="0" err="1"/>
              <a:t>experts</a:t>
            </a:r>
            <a:r>
              <a:rPr lang="cs-CZ" sz="2000" dirty="0"/>
              <a:t> </a:t>
            </a:r>
            <a:r>
              <a:rPr lang="cs-CZ" sz="2000" dirty="0" err="1"/>
              <a:t>who</a:t>
            </a:r>
            <a:r>
              <a:rPr lang="cs-CZ" sz="2000" dirty="0"/>
              <a:t> transfer </a:t>
            </a:r>
            <a:r>
              <a:rPr lang="cs-CZ" sz="2000" dirty="0" err="1"/>
              <a:t>impersonal</a:t>
            </a:r>
            <a:r>
              <a:rPr lang="cs-CZ" sz="2000" dirty="0"/>
              <a:t> </a:t>
            </a:r>
            <a:r>
              <a:rPr lang="cs-CZ" sz="2000" dirty="0" err="1"/>
              <a:t>knowledge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Power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based</a:t>
            </a:r>
            <a:r>
              <a:rPr lang="cs-CZ" sz="2000" dirty="0"/>
              <a:t> on </a:t>
            </a:r>
            <a:r>
              <a:rPr lang="cs-CZ" sz="2000" dirty="0" err="1"/>
              <a:t>tradition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family</a:t>
            </a:r>
            <a:r>
              <a:rPr lang="cs-CZ" sz="2000" dirty="0"/>
              <a:t>, charisma and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ability</a:t>
            </a:r>
            <a:r>
              <a:rPr lang="cs-CZ" sz="2000" dirty="0"/>
              <a:t> to </a:t>
            </a:r>
            <a:r>
              <a:rPr lang="de-DE" sz="2000" dirty="0"/>
              <a:t>	</a:t>
            </a:r>
            <a:r>
              <a:rPr lang="cs-CZ" sz="2000" dirty="0"/>
              <a:t>use </a:t>
            </a:r>
            <a:r>
              <a:rPr lang="cs-CZ" sz="2000" dirty="0" err="1"/>
              <a:t>force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Decentralization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popular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Skills</a:t>
            </a:r>
            <a:r>
              <a:rPr lang="cs-CZ" sz="2000" dirty="0"/>
              <a:t>, </a:t>
            </a:r>
            <a:r>
              <a:rPr lang="cs-CZ" sz="2000" dirty="0" err="1"/>
              <a:t>wealth</a:t>
            </a:r>
            <a:r>
              <a:rPr lang="cs-CZ" sz="2000" dirty="0"/>
              <a:t>, </a:t>
            </a:r>
            <a:r>
              <a:rPr lang="cs-CZ" sz="2000" dirty="0" err="1"/>
              <a:t>power</a:t>
            </a:r>
            <a:r>
              <a:rPr lang="cs-CZ" sz="2000" dirty="0"/>
              <a:t>, and status </a:t>
            </a:r>
            <a:r>
              <a:rPr lang="cs-CZ" sz="2000" dirty="0" err="1"/>
              <a:t>need</a:t>
            </a:r>
            <a:r>
              <a:rPr lang="cs-CZ" sz="2000" dirty="0"/>
              <a:t> not go </a:t>
            </a:r>
            <a:r>
              <a:rPr lang="cs-CZ" sz="2000" dirty="0" err="1"/>
              <a:t>together</a:t>
            </a:r>
            <a:r>
              <a:rPr lang="cs-CZ" sz="2000" dirty="0"/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cs-CZ" sz="2000" dirty="0"/>
              <a:t>__ </a:t>
            </a:r>
            <a:r>
              <a:rPr lang="cs-CZ" sz="2000" dirty="0" err="1"/>
              <a:t>The</a:t>
            </a:r>
            <a:r>
              <a:rPr lang="cs-CZ" sz="2000" dirty="0"/>
              <a:t> use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power</a:t>
            </a:r>
            <a:r>
              <a:rPr lang="cs-CZ" sz="2000" dirty="0"/>
              <a:t> </a:t>
            </a:r>
            <a:r>
              <a:rPr lang="cs-CZ" sz="2000" dirty="0" err="1"/>
              <a:t>should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legitimate</a:t>
            </a:r>
            <a:r>
              <a:rPr lang="cs-CZ" sz="2000" dirty="0"/>
              <a:t> and </a:t>
            </a:r>
            <a:r>
              <a:rPr lang="cs-CZ" sz="2000" dirty="0" err="1"/>
              <a:t>follow</a:t>
            </a:r>
            <a:r>
              <a:rPr lang="cs-CZ" sz="2000" dirty="0"/>
              <a:t> </a:t>
            </a:r>
            <a:r>
              <a:rPr lang="cs-CZ" sz="2000" dirty="0" err="1"/>
              <a:t>criteria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good</a:t>
            </a:r>
            <a:r>
              <a:rPr lang="cs-CZ" sz="2000" dirty="0"/>
              <a:t> </a:t>
            </a:r>
            <a:r>
              <a:rPr lang="de-DE" sz="2000" dirty="0"/>
              <a:t>	</a:t>
            </a:r>
            <a:r>
              <a:rPr lang="cs-CZ" sz="2000" dirty="0"/>
              <a:t>and </a:t>
            </a:r>
            <a:r>
              <a:rPr lang="cs-CZ" sz="2000" dirty="0" err="1"/>
              <a:t>evil</a:t>
            </a:r>
            <a:r>
              <a:rPr lang="cs-CZ" sz="2000" dirty="0"/>
              <a:t>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2E0F863-EEA9-538F-EA29-D00010258E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6700"/>
            <a:ext cx="7772400" cy="1143000"/>
          </a:xfrm>
        </p:spPr>
        <p:txBody>
          <a:bodyPr/>
          <a:lstStyle/>
          <a:p>
            <a:pPr algn="ctr" eaLnBrk="1" hangingPunct="1"/>
            <a:r>
              <a:rPr lang="de-DE" altLang="cs-CZ" sz="4000" dirty="0"/>
              <a:t>3. GENDER</a:t>
            </a:r>
            <a:endParaRPr lang="cs-CZ" altLang="cs-CZ" sz="4000" dirty="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E48E3B9-67AF-F770-7C20-1E7770CF85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097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de-DE" altLang="cs-CZ" sz="2800" dirty="0"/>
              <a:t>The </a:t>
            </a:r>
            <a:r>
              <a:rPr lang="de-DE" altLang="cs-CZ" sz="2800" dirty="0" err="1"/>
              <a:t>basic</a:t>
            </a:r>
            <a:r>
              <a:rPr lang="de-DE" altLang="cs-CZ" sz="2800" dirty="0"/>
              <a:t> </a:t>
            </a:r>
            <a:r>
              <a:rPr lang="de-DE" altLang="cs-CZ" sz="2800" dirty="0" err="1"/>
              <a:t>problem</a:t>
            </a:r>
            <a:r>
              <a:rPr lang="de-DE" altLang="cs-CZ" sz="2800" dirty="0"/>
              <a:t> </a:t>
            </a:r>
            <a:r>
              <a:rPr lang="de-DE" altLang="cs-CZ" sz="2800" dirty="0" err="1"/>
              <a:t>centers</a:t>
            </a:r>
            <a:r>
              <a:rPr lang="de-DE" altLang="cs-CZ" sz="2800" dirty="0"/>
              <a:t> on </a:t>
            </a:r>
            <a:r>
              <a:rPr lang="de-DE" altLang="cs-CZ" sz="2800" dirty="0" err="1"/>
              <a:t>gender</a:t>
            </a:r>
            <a:r>
              <a:rPr lang="de-DE" altLang="cs-CZ" sz="2800" dirty="0"/>
              <a:t> </a:t>
            </a:r>
            <a:r>
              <a:rPr lang="de-DE" altLang="cs-CZ" sz="2800" dirty="0" err="1"/>
              <a:t>roles</a:t>
            </a:r>
            <a:r>
              <a:rPr lang="de-DE" altLang="cs-CZ" sz="2800" dirty="0"/>
              <a:t> and </a:t>
            </a:r>
            <a:r>
              <a:rPr lang="de-DE" altLang="cs-CZ" sz="2800" dirty="0" err="1"/>
              <a:t>control</a:t>
            </a:r>
            <a:r>
              <a:rPr lang="de-DE" altLang="cs-CZ" sz="2800" dirty="0"/>
              <a:t> </a:t>
            </a:r>
            <a:r>
              <a:rPr lang="de-DE" altLang="cs-CZ" sz="2800" dirty="0" err="1"/>
              <a:t>of</a:t>
            </a:r>
            <a:r>
              <a:rPr lang="de-DE" altLang="cs-CZ" sz="2800" dirty="0"/>
              <a:t> </a:t>
            </a:r>
            <a:r>
              <a:rPr lang="de-DE" altLang="cs-CZ" sz="2800" dirty="0" err="1"/>
              <a:t>aggression</a:t>
            </a:r>
            <a:r>
              <a:rPr lang="de-DE" altLang="cs-CZ" sz="2800" dirty="0"/>
              <a:t>.</a:t>
            </a:r>
          </a:p>
          <a:p>
            <a:pPr eaLnBrk="1" hangingPunct="1">
              <a:buFontTx/>
              <a:buNone/>
              <a:defRPr/>
            </a:pPr>
            <a:endParaRPr lang="de-DE" altLang="cs-CZ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800" i="1" dirty="0"/>
              <a:t>Masculinity:</a:t>
            </a:r>
            <a:r>
              <a:rPr lang="en-US" altLang="cs-CZ" sz="2800" dirty="0"/>
              <a:t> emotional gender roles are clearly distinct.  </a:t>
            </a:r>
          </a:p>
          <a:p>
            <a:pPr marL="182563" indent="0">
              <a:buFont typeface="Arial" panose="020B0604020202020204" pitchFamily="34" charset="0"/>
              <a:buNone/>
              <a:defRPr/>
            </a:pPr>
            <a:r>
              <a:rPr lang="en-US" altLang="cs-CZ" sz="2800" u="sng" dirty="0"/>
              <a:t>dominant values</a:t>
            </a:r>
            <a:r>
              <a:rPr lang="en-US" altLang="cs-CZ" sz="2800" dirty="0"/>
              <a:t>: success, money, things, and winning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cs-CZ" sz="2800" i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800" i="1" dirty="0"/>
              <a:t>Femininity:</a:t>
            </a:r>
            <a:r>
              <a:rPr lang="en-US" altLang="cs-CZ" sz="2800" dirty="0"/>
              <a:t> emotional gender roles overlap.</a:t>
            </a:r>
          </a:p>
          <a:p>
            <a:pPr marL="182563" indent="0">
              <a:buFont typeface="Arial" panose="020B0604020202020204" pitchFamily="34" charset="0"/>
              <a:buNone/>
              <a:defRPr/>
            </a:pPr>
            <a:r>
              <a:rPr lang="en-US" altLang="cs-CZ" sz="2800" u="sng" dirty="0"/>
              <a:t>dominant values</a:t>
            </a:r>
            <a:r>
              <a:rPr lang="en-US" altLang="cs-CZ" sz="2800" dirty="0"/>
              <a:t>: caring for others, quality of life</a:t>
            </a:r>
            <a:endParaRPr lang="cs-CZ" altLang="cs-CZ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DCF7FD-DB5E-E7B8-C74B-6BD840B6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8D85A-4FFF-4BFA-92F7-67E4CF28C16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29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6492"/>
            <a:ext cx="7772400" cy="928670"/>
          </a:xfrm>
        </p:spPr>
        <p:txBody>
          <a:bodyPr/>
          <a:lstStyle/>
          <a:p>
            <a:pPr algn="ctr" eaLnBrk="1" hangingPunct="1"/>
            <a:r>
              <a:rPr lang="de-DE" altLang="cs-CZ" sz="4000" dirty="0"/>
              <a:t>GENDER – </a:t>
            </a:r>
            <a:r>
              <a:rPr lang="de-DE" altLang="cs-CZ" sz="4000" dirty="0" err="1">
                <a:solidFill>
                  <a:schemeClr val="tx1"/>
                </a:solidFill>
              </a:rPr>
              <a:t>Masculin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700808"/>
            <a:ext cx="8715436" cy="487146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de-DE" altLang="cs-CZ" sz="3200" dirty="0"/>
              <a:t>Challenge, </a:t>
            </a:r>
            <a:r>
              <a:rPr lang="de-DE" altLang="cs-CZ" sz="3200" dirty="0" err="1"/>
              <a:t>earnings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recognition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achievement</a:t>
            </a:r>
            <a:endParaRPr lang="cs-CZ" altLang="cs-CZ" sz="3200" dirty="0"/>
          </a:p>
          <a:p>
            <a:pPr marL="360363" indent="-360363">
              <a:lnSpc>
                <a:spcPct val="90000"/>
              </a:lnSpc>
            </a:pPr>
            <a:endParaRPr lang="cs-CZ" altLang="cs-CZ" sz="3200" dirty="0"/>
          </a:p>
          <a:p>
            <a:pPr marL="803275" indent="0">
              <a:lnSpc>
                <a:spcPct val="90000"/>
              </a:lnSpc>
              <a:buNone/>
            </a:pPr>
            <a:r>
              <a:rPr lang="cs-CZ" altLang="cs-CZ" sz="3200" b="1" dirty="0" err="1"/>
              <a:t>Men</a:t>
            </a:r>
            <a:r>
              <a:rPr lang="cs-CZ" altLang="cs-CZ" sz="3200" dirty="0"/>
              <a:t>:  </a:t>
            </a:r>
            <a:r>
              <a:rPr lang="de-DE" altLang="cs-CZ" sz="3200" dirty="0" err="1"/>
              <a:t>responsible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decisive</a:t>
            </a:r>
            <a:r>
              <a:rPr lang="de-DE" altLang="cs-CZ" sz="3200" dirty="0"/>
              <a:t>, and </a:t>
            </a:r>
            <a:r>
              <a:rPr lang="de-DE" altLang="cs-CZ" sz="3200" dirty="0" err="1"/>
              <a:t>ambitious</a:t>
            </a:r>
            <a:endParaRPr lang="cs-CZ" altLang="cs-CZ" sz="3200" dirty="0"/>
          </a:p>
          <a:p>
            <a:pPr marL="803275" indent="0">
              <a:lnSpc>
                <a:spcPct val="90000"/>
              </a:lnSpc>
              <a:buNone/>
            </a:pPr>
            <a:r>
              <a:rPr lang="cs-CZ" altLang="cs-CZ" sz="3200" b="1" dirty="0"/>
              <a:t>W</a:t>
            </a:r>
            <a:r>
              <a:rPr lang="de-DE" altLang="cs-CZ" sz="3200" b="1" dirty="0" err="1"/>
              <a:t>omen</a:t>
            </a:r>
            <a:r>
              <a:rPr lang="cs-CZ" altLang="cs-CZ" sz="3200" dirty="0"/>
              <a:t>:  </a:t>
            </a:r>
            <a:r>
              <a:rPr lang="de-DE" altLang="cs-CZ" sz="3200" dirty="0" err="1"/>
              <a:t>caring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and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gentle</a:t>
            </a:r>
            <a:endParaRPr lang="cs-CZ" altLang="cs-CZ" sz="3200" dirty="0"/>
          </a:p>
          <a:p>
            <a:pPr marL="360363" indent="-360363">
              <a:lnSpc>
                <a:spcPct val="90000"/>
              </a:lnSpc>
            </a:pPr>
            <a:endParaRPr lang="de-DE" altLang="cs-CZ" sz="3200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3200" dirty="0" err="1"/>
              <a:t>Family</a:t>
            </a:r>
            <a:r>
              <a:rPr lang="cs-CZ" altLang="cs-CZ" sz="3200" dirty="0"/>
              <a:t>: </a:t>
            </a:r>
            <a:r>
              <a:rPr lang="de-DE" altLang="cs-CZ" sz="3200" dirty="0"/>
              <a:t>		</a:t>
            </a:r>
            <a:r>
              <a:rPr lang="cs-CZ" altLang="cs-CZ" sz="3200" dirty="0"/>
              <a:t>f</a:t>
            </a:r>
            <a:r>
              <a:rPr lang="de-DE" altLang="cs-CZ" sz="3200" dirty="0" err="1"/>
              <a:t>athers</a:t>
            </a:r>
            <a:r>
              <a:rPr lang="de-DE" altLang="cs-CZ" sz="3200" dirty="0"/>
              <a:t> deal </a:t>
            </a:r>
            <a:r>
              <a:rPr lang="de-DE" altLang="cs-CZ" sz="3200" dirty="0" err="1"/>
              <a:t>with</a:t>
            </a:r>
            <a:r>
              <a:rPr lang="de-DE" altLang="cs-CZ" sz="3200" dirty="0"/>
              <a:t> </a:t>
            </a:r>
            <a:r>
              <a:rPr lang="de-DE" altLang="cs-CZ" sz="3200" dirty="0" err="1"/>
              <a:t>facts</a:t>
            </a:r>
            <a:r>
              <a:rPr lang="cs-CZ" altLang="cs-CZ" sz="3200" dirty="0"/>
              <a:t>,</a:t>
            </a:r>
            <a:r>
              <a:rPr lang="de-DE" altLang="cs-CZ" sz="3200" dirty="0"/>
              <a:t> </a:t>
            </a:r>
            <a:r>
              <a:rPr lang="de-DE" altLang="cs-CZ" sz="3200" dirty="0" err="1"/>
              <a:t>mothers</a:t>
            </a:r>
            <a:r>
              <a:rPr lang="de-DE" altLang="cs-CZ" sz="3200" dirty="0"/>
              <a:t> </a:t>
            </a:r>
            <a:r>
              <a:rPr lang="cs-CZ" altLang="cs-CZ" sz="3200" dirty="0" err="1"/>
              <a:t>deal</a:t>
            </a:r>
            <a:r>
              <a:rPr lang="cs-CZ" altLang="cs-CZ" sz="3200" dirty="0"/>
              <a:t> 	      </a:t>
            </a:r>
            <a:r>
              <a:rPr lang="de-DE" altLang="cs-CZ" sz="3200" dirty="0"/>
              <a:t>			</a:t>
            </a:r>
            <a:r>
              <a:rPr lang="de-DE" altLang="cs-CZ" sz="3200" dirty="0" err="1"/>
              <a:t>with</a:t>
            </a:r>
            <a:r>
              <a:rPr lang="de-DE" altLang="cs-CZ" sz="3200" dirty="0"/>
              <a:t> </a:t>
            </a:r>
            <a:r>
              <a:rPr lang="de-DE" altLang="cs-CZ" sz="3200" dirty="0" err="1"/>
              <a:t>feelings</a:t>
            </a:r>
            <a:endParaRPr lang="de-DE" altLang="cs-CZ" sz="3200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3200" dirty="0" err="1"/>
              <a:t>Education</a:t>
            </a:r>
            <a:r>
              <a:rPr lang="cs-CZ" altLang="cs-CZ" sz="3200" dirty="0"/>
              <a:t>: </a:t>
            </a:r>
            <a:r>
              <a:rPr lang="de-DE" altLang="cs-CZ" sz="3200" dirty="0"/>
              <a:t>	</a:t>
            </a:r>
            <a:r>
              <a:rPr lang="de-DE" altLang="cs-CZ" sz="3200" dirty="0" err="1"/>
              <a:t>best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student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the</a:t>
            </a:r>
            <a:r>
              <a:rPr lang="de-DE" altLang="cs-CZ" sz="3200" dirty="0"/>
              <a:t> norm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3200" dirty="0" err="1"/>
              <a:t>Work</a:t>
            </a:r>
            <a:r>
              <a:rPr lang="cs-CZ" altLang="cs-CZ" sz="3200" dirty="0"/>
              <a:t>: </a:t>
            </a:r>
            <a:r>
              <a:rPr lang="de-DE" altLang="cs-CZ" sz="3200" dirty="0"/>
              <a:t>		</a:t>
            </a:r>
            <a:r>
              <a:rPr lang="de-DE" altLang="cs-CZ" sz="3200" dirty="0" err="1"/>
              <a:t>job</a:t>
            </a:r>
            <a:r>
              <a:rPr lang="de-DE" altLang="cs-CZ" sz="3200" dirty="0"/>
              <a:t> </a:t>
            </a:r>
            <a:r>
              <a:rPr lang="de-DE" altLang="cs-CZ" sz="3200" dirty="0" err="1"/>
              <a:t>choice</a:t>
            </a:r>
            <a:r>
              <a:rPr lang="de-DE" altLang="cs-CZ" sz="3200" dirty="0"/>
              <a:t> – </a:t>
            </a:r>
            <a:r>
              <a:rPr lang="de-DE" altLang="cs-CZ" sz="3200" dirty="0" err="1"/>
              <a:t>career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opportunities</a:t>
            </a:r>
            <a:r>
              <a:rPr lang="cs-CZ" altLang="cs-CZ" sz="3200" dirty="0"/>
              <a:t> </a:t>
            </a:r>
            <a:r>
              <a:rPr lang="de-DE" altLang="cs-CZ" sz="3200" dirty="0"/>
              <a:t>					</a:t>
            </a:r>
            <a:r>
              <a:rPr lang="de-DE" altLang="cs-CZ" sz="3200" dirty="0" err="1"/>
              <a:t>management</a:t>
            </a:r>
            <a:r>
              <a:rPr lang="de-DE" altLang="cs-CZ" sz="3200" dirty="0"/>
              <a:t> – </a:t>
            </a:r>
            <a:r>
              <a:rPr lang="de-DE" altLang="cs-CZ" sz="3200" dirty="0" err="1"/>
              <a:t>decisive</a:t>
            </a:r>
            <a:r>
              <a:rPr lang="de-DE" altLang="cs-CZ" sz="3200" dirty="0"/>
              <a:t> aggressive</a:t>
            </a:r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62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42876"/>
            <a:ext cx="7772400" cy="928670"/>
          </a:xfrm>
        </p:spPr>
        <p:txBody>
          <a:bodyPr/>
          <a:lstStyle/>
          <a:p>
            <a:pPr algn="ctr" eaLnBrk="1" hangingPunct="1"/>
            <a:r>
              <a:rPr lang="de-DE" altLang="cs-CZ" sz="4000" dirty="0"/>
              <a:t>GENDER – </a:t>
            </a:r>
            <a:r>
              <a:rPr lang="de-DE" altLang="cs-CZ" sz="4000" dirty="0">
                <a:solidFill>
                  <a:schemeClr val="tx1"/>
                </a:solidFill>
              </a:rPr>
              <a:t>Feminin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09710"/>
            <a:ext cx="8101042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cs-CZ" sz="2800" dirty="0" err="1"/>
              <a:t>Relationships</a:t>
            </a:r>
            <a:r>
              <a:rPr lang="de-DE" altLang="cs-CZ" sz="2800" dirty="0"/>
              <a:t> </a:t>
            </a:r>
            <a:r>
              <a:rPr lang="de-DE" altLang="cs-CZ" sz="2800" dirty="0" err="1"/>
              <a:t>and</a:t>
            </a:r>
            <a:r>
              <a:rPr lang="de-DE" altLang="cs-CZ" sz="2800" dirty="0"/>
              <a:t> </a:t>
            </a:r>
            <a:r>
              <a:rPr lang="de-DE" altLang="cs-CZ" sz="2800" dirty="0" err="1"/>
              <a:t>quality</a:t>
            </a:r>
            <a:r>
              <a:rPr lang="de-DE" altLang="cs-CZ" sz="2800" dirty="0"/>
              <a:t> </a:t>
            </a:r>
            <a:r>
              <a:rPr lang="de-DE" altLang="cs-CZ" sz="2800" dirty="0" err="1"/>
              <a:t>of</a:t>
            </a:r>
            <a:r>
              <a:rPr lang="de-DE" altLang="cs-CZ" sz="2800" dirty="0"/>
              <a:t> </a:t>
            </a:r>
            <a:r>
              <a:rPr lang="de-DE" altLang="cs-CZ" sz="2800" dirty="0" err="1"/>
              <a:t>life</a:t>
            </a:r>
            <a:r>
              <a:rPr lang="de-DE" altLang="cs-CZ" sz="2800" dirty="0"/>
              <a:t> </a:t>
            </a:r>
            <a:endParaRPr lang="cs-CZ" altLang="cs-CZ" sz="2800" dirty="0"/>
          </a:p>
          <a:p>
            <a:pPr marL="0" indent="0">
              <a:buNone/>
            </a:pPr>
            <a:endParaRPr lang="de-DE" altLang="cs-CZ" sz="2800" dirty="0"/>
          </a:p>
          <a:p>
            <a:pPr marL="0" indent="0">
              <a:buNone/>
            </a:pPr>
            <a:r>
              <a:rPr lang="cs-CZ" altLang="cs-CZ" sz="2800" b="1" dirty="0" err="1"/>
              <a:t>Men</a:t>
            </a:r>
            <a:r>
              <a:rPr lang="cs-CZ" altLang="cs-CZ" sz="2800" b="1" dirty="0"/>
              <a:t> and </a:t>
            </a:r>
            <a:r>
              <a:rPr lang="cs-CZ" altLang="cs-CZ" sz="2800" b="1" dirty="0" err="1"/>
              <a:t>women</a:t>
            </a:r>
            <a:r>
              <a:rPr lang="cs-CZ" altLang="cs-CZ" sz="2800" dirty="0"/>
              <a:t>: </a:t>
            </a:r>
            <a:r>
              <a:rPr lang="de-DE" altLang="cs-CZ" sz="2800" dirty="0"/>
              <a:t>	</a:t>
            </a:r>
            <a:r>
              <a:rPr lang="de-DE" altLang="cs-CZ" sz="2800" dirty="0" err="1"/>
              <a:t>responsible</a:t>
            </a:r>
            <a:r>
              <a:rPr lang="de-DE" altLang="cs-CZ" sz="2800" dirty="0"/>
              <a:t>, </a:t>
            </a:r>
            <a:r>
              <a:rPr lang="de-DE" altLang="cs-CZ" sz="2800" dirty="0" err="1"/>
              <a:t>decisive</a:t>
            </a:r>
            <a:r>
              <a:rPr lang="de-DE" altLang="cs-CZ" sz="2800" dirty="0"/>
              <a:t>, </a:t>
            </a:r>
            <a:r>
              <a:rPr lang="de-DE" altLang="cs-CZ" sz="2800" dirty="0" err="1"/>
              <a:t>ambitious</a:t>
            </a:r>
            <a:r>
              <a:rPr lang="de-DE" altLang="cs-CZ" sz="2800" dirty="0"/>
              <a:t>, 					</a:t>
            </a:r>
            <a:r>
              <a:rPr lang="de-DE" altLang="cs-CZ" sz="2800" dirty="0" err="1"/>
              <a:t>caring</a:t>
            </a:r>
            <a:r>
              <a:rPr lang="de-DE" altLang="cs-CZ" sz="2800" dirty="0"/>
              <a:t>, and </a:t>
            </a:r>
            <a:r>
              <a:rPr lang="de-DE" altLang="cs-CZ" sz="2800" dirty="0" err="1"/>
              <a:t>gentle</a:t>
            </a:r>
            <a:endParaRPr lang="cs-CZ" altLang="cs-CZ" sz="2800" dirty="0"/>
          </a:p>
          <a:p>
            <a:pPr marL="0" indent="0">
              <a:buNone/>
            </a:pPr>
            <a:endParaRPr lang="de-DE" altLang="cs-CZ" sz="2800" dirty="0"/>
          </a:p>
          <a:p>
            <a:pPr marL="0" indent="0">
              <a:buNone/>
            </a:pPr>
            <a:r>
              <a:rPr lang="cs-CZ" altLang="cs-CZ" sz="2800" dirty="0"/>
              <a:t>F</a:t>
            </a:r>
            <a:r>
              <a:rPr lang="de-DE" altLang="cs-CZ" sz="2800" dirty="0" err="1"/>
              <a:t>amily</a:t>
            </a:r>
            <a:r>
              <a:rPr lang="cs-CZ" altLang="cs-CZ" sz="2800" dirty="0"/>
              <a:t>:</a:t>
            </a:r>
            <a:r>
              <a:rPr lang="de-DE" altLang="cs-CZ" sz="2800" dirty="0"/>
              <a:t> 		</a:t>
            </a:r>
            <a:r>
              <a:rPr lang="de-DE" altLang="cs-CZ" sz="2800" dirty="0" err="1"/>
              <a:t>fathers</a:t>
            </a:r>
            <a:r>
              <a:rPr lang="de-DE" altLang="cs-CZ" sz="2800" dirty="0"/>
              <a:t> and </a:t>
            </a:r>
            <a:r>
              <a:rPr lang="de-DE" altLang="cs-CZ" sz="2800" dirty="0" err="1"/>
              <a:t>mothers</a:t>
            </a:r>
            <a:r>
              <a:rPr lang="de-DE" altLang="cs-CZ" sz="2800" dirty="0"/>
              <a:t> deal </a:t>
            </a:r>
            <a:r>
              <a:rPr lang="de-DE" altLang="cs-CZ" sz="2800" dirty="0" err="1"/>
              <a:t>with</a:t>
            </a:r>
            <a:r>
              <a:rPr lang="de-DE" altLang="cs-CZ" sz="2800" dirty="0"/>
              <a:t> </a:t>
            </a:r>
            <a:r>
              <a:rPr lang="de-DE" altLang="cs-CZ" sz="2800" dirty="0" err="1"/>
              <a:t>facts</a:t>
            </a:r>
            <a:r>
              <a:rPr lang="de-DE" altLang="cs-CZ" sz="2800" dirty="0"/>
              <a:t> 				and </a:t>
            </a:r>
            <a:r>
              <a:rPr lang="de-DE" altLang="cs-CZ" sz="2800" dirty="0" err="1"/>
              <a:t>feelings</a:t>
            </a:r>
            <a:endParaRPr lang="de-DE" altLang="cs-CZ" sz="2800" dirty="0"/>
          </a:p>
          <a:p>
            <a:pPr marL="0" indent="0">
              <a:buNone/>
            </a:pPr>
            <a:r>
              <a:rPr lang="cs-CZ" altLang="cs-CZ" sz="2800" dirty="0" err="1"/>
              <a:t>Education</a:t>
            </a:r>
            <a:r>
              <a:rPr lang="cs-CZ" altLang="cs-CZ" sz="2800" dirty="0"/>
              <a:t>: </a:t>
            </a:r>
            <a:r>
              <a:rPr lang="de-DE" altLang="cs-CZ" sz="2800" dirty="0"/>
              <a:t>	</a:t>
            </a:r>
            <a:r>
              <a:rPr lang="de-DE" altLang="cs-CZ" sz="2800" dirty="0" err="1"/>
              <a:t>average</a:t>
            </a:r>
            <a:r>
              <a:rPr lang="de-DE" altLang="cs-CZ" sz="2800" dirty="0"/>
              <a:t> </a:t>
            </a:r>
            <a:r>
              <a:rPr lang="de-DE" altLang="cs-CZ" sz="2800" dirty="0" err="1"/>
              <a:t>student</a:t>
            </a:r>
            <a:r>
              <a:rPr lang="de-DE" altLang="cs-CZ" sz="2800" dirty="0"/>
              <a:t> </a:t>
            </a:r>
            <a:r>
              <a:rPr lang="de-DE" altLang="cs-CZ" sz="2800" dirty="0" err="1"/>
              <a:t>is</a:t>
            </a:r>
            <a:r>
              <a:rPr lang="de-DE" altLang="cs-CZ" sz="2800" dirty="0"/>
              <a:t> </a:t>
            </a:r>
            <a:r>
              <a:rPr lang="de-DE" altLang="cs-CZ" sz="2800" dirty="0" err="1"/>
              <a:t>the</a:t>
            </a:r>
            <a:r>
              <a:rPr lang="de-DE" altLang="cs-CZ" sz="2800" dirty="0"/>
              <a:t> norm</a:t>
            </a:r>
          </a:p>
          <a:p>
            <a:pPr marL="0" indent="0">
              <a:buNone/>
            </a:pPr>
            <a:r>
              <a:rPr lang="cs-CZ" altLang="cs-CZ" sz="2800" dirty="0" err="1"/>
              <a:t>Work</a:t>
            </a:r>
            <a:r>
              <a:rPr lang="cs-CZ" altLang="cs-CZ" sz="2800" dirty="0"/>
              <a:t>:  </a:t>
            </a:r>
            <a:r>
              <a:rPr lang="de-DE" altLang="cs-CZ" sz="2800" dirty="0"/>
              <a:t>		</a:t>
            </a:r>
            <a:r>
              <a:rPr lang="de-DE" altLang="cs-CZ" sz="2800" dirty="0" err="1"/>
              <a:t>job</a:t>
            </a:r>
            <a:r>
              <a:rPr lang="de-DE" altLang="cs-CZ" sz="2800" dirty="0"/>
              <a:t> </a:t>
            </a:r>
            <a:r>
              <a:rPr lang="de-DE" altLang="cs-CZ" sz="2800" dirty="0" err="1"/>
              <a:t>choice</a:t>
            </a:r>
            <a:r>
              <a:rPr lang="de-DE" altLang="cs-CZ" sz="2800" dirty="0"/>
              <a:t> – </a:t>
            </a:r>
            <a:r>
              <a:rPr lang="de-DE" altLang="cs-CZ" sz="2800" dirty="0" err="1"/>
              <a:t>intrinsic</a:t>
            </a:r>
            <a:r>
              <a:rPr lang="de-DE" altLang="cs-CZ" sz="2800" dirty="0"/>
              <a:t> </a:t>
            </a:r>
            <a:r>
              <a:rPr lang="de-DE" altLang="cs-CZ" sz="2800" dirty="0" err="1"/>
              <a:t>interest</a:t>
            </a:r>
            <a:r>
              <a:rPr lang="cs-CZ" altLang="cs-CZ" sz="2800" dirty="0"/>
              <a:t> </a:t>
            </a:r>
            <a:r>
              <a:rPr lang="de-DE" altLang="cs-CZ" sz="2800" dirty="0"/>
              <a:t>					</a:t>
            </a:r>
            <a:r>
              <a:rPr lang="cs-CZ" altLang="cs-CZ" sz="2800" dirty="0"/>
              <a:t>m</a:t>
            </a:r>
            <a:r>
              <a:rPr lang="de-DE" altLang="cs-CZ" sz="2800" dirty="0" err="1"/>
              <a:t>anagement</a:t>
            </a:r>
            <a:r>
              <a:rPr lang="de-DE" altLang="cs-CZ" sz="2800" dirty="0"/>
              <a:t> – </a:t>
            </a:r>
            <a:r>
              <a:rPr lang="de-DE" altLang="cs-CZ" sz="2800" dirty="0" err="1"/>
              <a:t>intuition</a:t>
            </a:r>
            <a:r>
              <a:rPr lang="de-DE" altLang="cs-CZ" sz="2800" dirty="0"/>
              <a:t> and </a:t>
            </a:r>
            <a:r>
              <a:rPr lang="de-DE" altLang="cs-CZ" sz="2800" dirty="0" err="1"/>
              <a:t>consensus</a:t>
            </a:r>
            <a:endParaRPr lang="de-DE" altLang="cs-CZ" sz="2800" dirty="0"/>
          </a:p>
          <a:p>
            <a:pPr eaLnBrk="1" hangingPunct="1"/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04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>
            <a:extLst>
              <a:ext uri="{FF2B5EF4-FFF2-40B4-BE49-F238E27FC236}">
                <a16:creationId xmlns:a16="http://schemas.microsoft.com/office/drawing/2014/main" id="{B703671B-C329-CED8-5C68-B9C765A79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838" y="157163"/>
            <a:ext cx="7886700" cy="615950"/>
          </a:xfrm>
        </p:spPr>
        <p:txBody>
          <a:bodyPr/>
          <a:lstStyle/>
          <a:p>
            <a:pPr algn="ctr"/>
            <a:r>
              <a:rPr lang="cs-CZ" altLang="cs-CZ"/>
              <a:t>Gender</a:t>
            </a:r>
          </a:p>
        </p:txBody>
      </p:sp>
      <p:sp>
        <p:nvSpPr>
          <p:cNvPr id="47107" name="Textplatzhalter 2">
            <a:extLst>
              <a:ext uri="{FF2B5EF4-FFF2-40B4-BE49-F238E27FC236}">
                <a16:creationId xmlns:a16="http://schemas.microsoft.com/office/drawing/2014/main" id="{0C56D1A6-C0F5-E933-E4D8-C24F2A223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2788" y="736600"/>
            <a:ext cx="3868737" cy="379413"/>
          </a:xfrm>
        </p:spPr>
        <p:txBody>
          <a:bodyPr>
            <a:normAutofit fontScale="92500" lnSpcReduction="10000"/>
          </a:bodyPr>
          <a:lstStyle/>
          <a:p>
            <a:r>
              <a:rPr lang="de-DE" altLang="cs-CZ" sz="2400"/>
              <a:t>A </a:t>
            </a:r>
            <a:r>
              <a:rPr lang="cs-CZ" altLang="cs-CZ" sz="2400"/>
              <a:t>Feminine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A207CA-2E62-FCED-6B81-DF91C4CC7A0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04838" y="1120775"/>
            <a:ext cx="3868737" cy="4873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/>
              <a:t>1.,</a:t>
            </a:r>
            <a:r>
              <a:rPr lang="de-DE" altLang="cs-CZ" sz="2400"/>
              <a:t> 4., 5., 7., 9., 10.</a:t>
            </a:r>
            <a:endParaRPr lang="cs-CZ" altLang="cs-CZ" sz="2400"/>
          </a:p>
        </p:txBody>
      </p:sp>
      <p:sp>
        <p:nvSpPr>
          <p:cNvPr id="47109" name="Textplatzhalter 4">
            <a:extLst>
              <a:ext uri="{FF2B5EF4-FFF2-40B4-BE49-F238E27FC236}">
                <a16:creationId xmlns:a16="http://schemas.microsoft.com/office/drawing/2014/main" id="{97073453-C098-2537-2E86-02587DE0585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4525963" y="668338"/>
            <a:ext cx="3887787" cy="450850"/>
          </a:xfrm>
        </p:spPr>
        <p:txBody>
          <a:bodyPr>
            <a:normAutofit fontScale="92500" lnSpcReduction="10000"/>
          </a:bodyPr>
          <a:lstStyle/>
          <a:p>
            <a:r>
              <a:rPr lang="de-DE" altLang="cs-CZ" sz="2400"/>
              <a:t>B </a:t>
            </a:r>
            <a:r>
              <a:rPr lang="cs-CZ" altLang="cs-CZ" sz="2400"/>
              <a:t>Masculine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CF7318A-8D79-1AF5-CD12-26296489697A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589463" y="1139825"/>
            <a:ext cx="3886200" cy="4857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/>
              <a:t>2., 3., 6., 8., 11., 12. </a:t>
            </a:r>
            <a:endParaRPr lang="cs-CZ" altLang="cs-CZ" sz="240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5D2847-6305-AAA7-47F3-9B3456F7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1A248-3968-4702-A91F-B1C3FDDBCAF1}" type="slidenum">
              <a:rPr lang="cs-CZ" altLang="de-DE" smtClean="0"/>
              <a:pPr>
                <a:defRPr/>
              </a:pPr>
              <a:t>29</a:t>
            </a:fld>
            <a:endParaRPr lang="cs-CZ" altLang="de-DE"/>
          </a:p>
        </p:txBody>
      </p:sp>
      <p:sp>
        <p:nvSpPr>
          <p:cNvPr id="47112" name="Textfeld 7">
            <a:extLst>
              <a:ext uri="{FF2B5EF4-FFF2-40B4-BE49-F238E27FC236}">
                <a16:creationId xmlns:a16="http://schemas.microsoft.com/office/drawing/2014/main" id="{3848AAA3-9813-3A63-BD6E-6D6EC1A60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1933575"/>
            <a:ext cx="78263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Relationship and quality of life are important.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Boys play to compete, girls to be together.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Taboo on explicit discussion of sex but implicit erotic symbolism.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Friendliness in teachers is appreciated.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Explicit discussion of sex, less implicit symbolism.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Challenge, earnings, recognition, and advancement are important.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Women´s liberation means that men and women take equal shares both at home and at work.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Women´s liberation means that women have access to positions so far occupied by men.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Boys and </a:t>
            </a:r>
            <a:r>
              <a:rPr lang="de-DE" altLang="cs-CZ" sz="2000"/>
              <a:t>girls</a:t>
            </a:r>
            <a:r>
              <a:rPr lang="cs-CZ" altLang="cs-CZ" sz="2000"/>
              <a:t> play for the same reason.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Jealousy of those who try to excell.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</a:t>
            </a:r>
            <a:r>
              <a:rPr lang="cs-CZ" altLang="cs-CZ" sz="2000"/>
              <a:t>Competition in class</a:t>
            </a:r>
            <a:r>
              <a:rPr lang="de-DE" altLang="cs-CZ" sz="2000"/>
              <a:t>; trying to excell.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Brillance in teachers is admired.</a:t>
            </a: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A37FA-5C78-608D-6737-86039F86D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Theory in Cross-</a:t>
            </a:r>
            <a:r>
              <a:rPr lang="de-DE" dirty="0" err="1"/>
              <a:t>cultural</a:t>
            </a:r>
            <a:r>
              <a:rPr lang="de-DE" dirty="0"/>
              <a:t> </a:t>
            </a:r>
            <a:r>
              <a:rPr lang="de-DE" dirty="0" err="1"/>
              <a:t>studies</a:t>
            </a:r>
            <a:endParaRPr lang="cs-CZ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331B7E-A3FF-80B1-F793-6B9CE8BF6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825625"/>
            <a:ext cx="7272808" cy="4351338"/>
          </a:xfrm>
        </p:spPr>
        <p:txBody>
          <a:bodyPr/>
          <a:lstStyle/>
          <a:p>
            <a:pPr marL="0" indent="0">
              <a:buNone/>
            </a:pP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Theoretical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knowledge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about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culture</a:t>
            </a: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95350" indent="-534988">
              <a:buFont typeface="Wingdings" panose="05000000000000000000" pitchFamily="2" charset="2"/>
              <a:buChar char="Ø"/>
            </a:pP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Get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aware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cultural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differences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95350" indent="-534988">
              <a:buFont typeface="Wingdings" panose="05000000000000000000" pitchFamily="2" charset="2"/>
              <a:buChar char="Ø"/>
            </a:pP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Observe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describe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cultures</a:t>
            </a: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95350" indent="-534988">
              <a:buFont typeface="Wingdings" panose="05000000000000000000" pitchFamily="2" charset="2"/>
              <a:buChar char="Ø"/>
            </a:pP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Compare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cultures</a:t>
            </a: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8D83C1-CB3B-925C-978C-D8FE85B62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1CF009-C67F-8A7A-5081-B7CCD503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62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4. TRUTH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7772400" cy="498475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altLang="cs-CZ" sz="2400" dirty="0"/>
              <a:t>Fear of the unknown and search for </a:t>
            </a:r>
            <a:r>
              <a:rPr lang="cs-CZ" altLang="cs-CZ" sz="2400" dirty="0"/>
              <a:t>t</a:t>
            </a:r>
            <a:r>
              <a:rPr lang="en-US" altLang="cs-CZ" sz="2400" dirty="0" err="1"/>
              <a:t>ruth</a:t>
            </a:r>
            <a:endParaRPr lang="cs-CZ" altLang="cs-CZ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cs-CZ" sz="2400" dirty="0"/>
              <a:t>Extent to which people feel threatened by ambiguous situations</a:t>
            </a:r>
            <a:endParaRPr lang="cs-CZ" altLang="cs-CZ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cs-CZ" sz="24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400" b="1" dirty="0"/>
              <a:t>High uncertainty avoidance</a:t>
            </a:r>
            <a:r>
              <a:rPr lang="en-US" altLang="cs-CZ" sz="2400" dirty="0"/>
              <a:t> </a:t>
            </a:r>
            <a:r>
              <a:rPr lang="en-US" altLang="cs-CZ" sz="2400" b="1" dirty="0"/>
              <a:t>(one-truth orientation)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400" dirty="0"/>
              <a:t>high need for security 	strong belief in experts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cs-CZ" sz="2400" dirty="0"/>
              <a:t>more written rules 		less risk taking by managers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de-DE" altLang="cs-CZ" sz="24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de-DE" altLang="cs-CZ" sz="2400" b="1" dirty="0"/>
              <a:t>Low </a:t>
            </a:r>
            <a:r>
              <a:rPr lang="en-US" altLang="cs-CZ" sz="2400" b="1" dirty="0"/>
              <a:t>uncertainty avoidance</a:t>
            </a:r>
            <a:r>
              <a:rPr lang="en-US" altLang="cs-CZ" sz="2400" dirty="0"/>
              <a:t> </a:t>
            </a:r>
            <a:r>
              <a:rPr lang="en-US" altLang="cs-CZ" sz="2400" b="1" dirty="0"/>
              <a:t>(many-truths orientation)</a:t>
            </a:r>
          </a:p>
          <a:p>
            <a:pPr marL="0" indent="0">
              <a:buNone/>
              <a:defRPr/>
            </a:pPr>
            <a:r>
              <a:rPr lang="en-US" altLang="cs-CZ" sz="2400" dirty="0"/>
              <a:t>accept risks			more risk taking by managers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400" dirty="0"/>
              <a:t>fewer written rules 		higher employee turnover 	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cs-CZ" sz="2400" dirty="0"/>
              <a:t>					more ambitious employees</a:t>
            </a:r>
            <a:endParaRPr lang="cs-CZ" alt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798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3076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TRUTH – UNCERTAINTY AVOIDANCE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61449"/>
            <a:ext cx="7772400" cy="4403855"/>
          </a:xfrm>
        </p:spPr>
        <p:txBody>
          <a:bodyPr>
            <a:normAutofit/>
          </a:bodyPr>
          <a:lstStyle/>
          <a:p>
            <a:pPr marL="360363" indent="-360363"/>
            <a:r>
              <a:rPr lang="cs-CZ" altLang="cs-CZ" sz="3200" dirty="0"/>
              <a:t>U</a:t>
            </a:r>
            <a:r>
              <a:rPr lang="de-DE" altLang="cs-CZ" sz="3200" dirty="0" err="1"/>
              <a:t>ncertainty</a:t>
            </a:r>
            <a:r>
              <a:rPr lang="de-DE" altLang="cs-CZ" sz="3200" dirty="0"/>
              <a:t> </a:t>
            </a:r>
            <a:r>
              <a:rPr lang="cs-CZ" altLang="cs-CZ" sz="3200" dirty="0" err="1"/>
              <a:t>is</a:t>
            </a:r>
            <a:r>
              <a:rPr lang="de-DE" altLang="cs-CZ" sz="3200" dirty="0"/>
              <a:t> a </a:t>
            </a:r>
            <a:r>
              <a:rPr lang="de-DE" altLang="cs-CZ" sz="3200" dirty="0" err="1"/>
              <a:t>continuous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threat</a:t>
            </a:r>
            <a:endParaRPr lang="de-DE" altLang="cs-CZ" sz="3200" dirty="0"/>
          </a:p>
          <a:p>
            <a:pPr marL="360363" indent="-360363"/>
            <a:r>
              <a:rPr lang="de-DE" altLang="cs-CZ" sz="3200" dirty="0"/>
              <a:t>High stress and high </a:t>
            </a:r>
            <a:r>
              <a:rPr lang="de-DE" altLang="cs-CZ" sz="3200" dirty="0" err="1"/>
              <a:t>anxiety</a:t>
            </a:r>
            <a:endParaRPr lang="de-DE" altLang="cs-CZ" sz="3200" dirty="0"/>
          </a:p>
          <a:p>
            <a:pPr marL="360363" indent="-360363"/>
            <a:r>
              <a:rPr lang="cs-CZ" altLang="cs-CZ" sz="3200" dirty="0"/>
              <a:t>O</a:t>
            </a:r>
            <a:r>
              <a:rPr lang="de-DE" altLang="cs-CZ" sz="3200" dirty="0"/>
              <a:t>ne </a:t>
            </a:r>
            <a:r>
              <a:rPr lang="cs-CZ" altLang="cs-CZ" sz="3200" dirty="0"/>
              <a:t>t</a:t>
            </a:r>
            <a:r>
              <a:rPr lang="de-DE" altLang="cs-CZ" sz="3200" dirty="0" err="1"/>
              <a:t>ruth</a:t>
            </a:r>
            <a:r>
              <a:rPr lang="cs-CZ" altLang="cs-CZ" sz="3200" dirty="0"/>
              <a:t> </a:t>
            </a:r>
            <a:r>
              <a:rPr lang="cs-CZ" altLang="cs-CZ" sz="3200" dirty="0" err="1"/>
              <a:t>orientation</a:t>
            </a:r>
            <a:r>
              <a:rPr lang="cs-CZ" altLang="cs-CZ" sz="3200" dirty="0"/>
              <a:t> </a:t>
            </a:r>
            <a:endParaRPr lang="de-DE" altLang="cs-CZ" sz="3200" dirty="0"/>
          </a:p>
          <a:p>
            <a:pPr marL="0" indent="0">
              <a:buNone/>
            </a:pPr>
            <a:r>
              <a:rPr lang="de-DE" altLang="cs-CZ" sz="3200" dirty="0"/>
              <a:t>	</a:t>
            </a:r>
            <a:r>
              <a:rPr lang="de-DE" altLang="cs-CZ" sz="3200" dirty="0" err="1"/>
              <a:t>strict</a:t>
            </a:r>
            <a:r>
              <a:rPr lang="de-DE" altLang="cs-CZ" sz="3200" dirty="0"/>
              <a:t>  </a:t>
            </a:r>
            <a:r>
              <a:rPr lang="de-DE" altLang="cs-CZ" sz="3200" dirty="0" err="1"/>
              <a:t>distinction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between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true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false</a:t>
            </a:r>
            <a:r>
              <a:rPr lang="de-DE" altLang="cs-CZ" sz="3200" dirty="0"/>
              <a:t>, 	</a:t>
            </a:r>
            <a:r>
              <a:rPr lang="de-DE" altLang="cs-CZ" sz="3200" dirty="0" err="1"/>
              <a:t>right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wrong</a:t>
            </a:r>
            <a:r>
              <a:rPr lang="de-DE" altLang="cs-CZ" sz="3200" dirty="0"/>
              <a:t>, clean and </a:t>
            </a:r>
            <a:r>
              <a:rPr lang="de-DE" altLang="cs-CZ" sz="3200" dirty="0" err="1"/>
              <a:t>dirty</a:t>
            </a:r>
            <a:endParaRPr lang="de-DE" altLang="cs-CZ" sz="3200" dirty="0"/>
          </a:p>
          <a:p>
            <a:pPr marL="360363" indent="-360363"/>
            <a:r>
              <a:rPr lang="de-DE" altLang="cs-CZ" sz="3200" dirty="0"/>
              <a:t>Time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money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hard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work</a:t>
            </a:r>
            <a:endParaRPr lang="de-DE" altLang="cs-CZ" sz="3200" dirty="0"/>
          </a:p>
          <a:p>
            <a:pPr marL="360363" indent="-360363"/>
            <a:r>
              <a:rPr lang="de-DE" altLang="cs-CZ" sz="3200" dirty="0" err="1"/>
              <a:t>Many</a:t>
            </a:r>
            <a:r>
              <a:rPr lang="de-DE" altLang="cs-CZ" sz="3200" dirty="0"/>
              <a:t> </a:t>
            </a:r>
            <a:r>
              <a:rPr lang="de-DE" altLang="cs-CZ" sz="3200" dirty="0" err="1"/>
              <a:t>precise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laws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unwritten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rules</a:t>
            </a:r>
            <a:endParaRPr lang="cs-CZ" altLang="cs-CZ" sz="3200" dirty="0"/>
          </a:p>
          <a:p>
            <a:pPr marL="360363" indent="-360363"/>
            <a:r>
              <a:rPr lang="de-DE" altLang="cs-CZ" sz="3200" dirty="0" err="1"/>
              <a:t>What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different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dangerous</a:t>
            </a:r>
            <a:endParaRPr lang="de-DE" altLang="cs-CZ" sz="3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54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0337" y="571480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TRUTH – UNCERTAINTY TOLERANCE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8840"/>
            <a:ext cx="7831782" cy="4297680"/>
          </a:xfrm>
        </p:spPr>
        <p:txBody>
          <a:bodyPr/>
          <a:lstStyle/>
          <a:p>
            <a:pPr marL="360363" indent="-360363"/>
            <a:r>
              <a:rPr lang="de-DE" altLang="cs-CZ" sz="3200" dirty="0" err="1"/>
              <a:t>Uncertainty</a:t>
            </a:r>
            <a:r>
              <a:rPr lang="de-DE" altLang="cs-CZ" sz="3200" dirty="0"/>
              <a:t>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a normal </a:t>
            </a:r>
            <a:r>
              <a:rPr lang="de-DE" altLang="cs-CZ" sz="3200" dirty="0" err="1"/>
              <a:t>feature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of</a:t>
            </a:r>
            <a:r>
              <a:rPr lang="de-DE" altLang="cs-CZ" sz="3200" dirty="0"/>
              <a:t> </a:t>
            </a:r>
            <a:r>
              <a:rPr lang="de-DE" altLang="cs-CZ" sz="3200" dirty="0" err="1"/>
              <a:t>life</a:t>
            </a:r>
            <a:endParaRPr lang="de-DE" altLang="cs-CZ" sz="3200" dirty="0"/>
          </a:p>
          <a:p>
            <a:pPr marL="360363" indent="-360363"/>
            <a:r>
              <a:rPr lang="de-DE" altLang="cs-CZ" sz="3200" dirty="0"/>
              <a:t>Low stress </a:t>
            </a:r>
            <a:r>
              <a:rPr lang="de-DE" altLang="cs-CZ" sz="3200" dirty="0" err="1"/>
              <a:t>and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low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anxiety</a:t>
            </a:r>
            <a:endParaRPr lang="de-DE" altLang="cs-CZ" sz="3200" dirty="0"/>
          </a:p>
          <a:p>
            <a:pPr marL="360363" indent="-360363"/>
            <a:r>
              <a:rPr lang="cs-CZ" altLang="cs-CZ" sz="3200" dirty="0"/>
              <a:t>Many t</a:t>
            </a:r>
            <a:r>
              <a:rPr lang="de-DE" altLang="cs-CZ" sz="3200" dirty="0" err="1"/>
              <a:t>ruths</a:t>
            </a:r>
            <a:r>
              <a:rPr lang="de-DE" altLang="cs-CZ" sz="3200" dirty="0"/>
              <a:t> </a:t>
            </a:r>
            <a:r>
              <a:rPr lang="cs-CZ" altLang="cs-CZ" sz="3200" dirty="0" err="1"/>
              <a:t>orientation</a:t>
            </a:r>
            <a:r>
              <a:rPr lang="cs-CZ" altLang="cs-CZ" sz="3200" dirty="0"/>
              <a:t> </a:t>
            </a:r>
            <a:endParaRPr lang="de-DE" altLang="cs-CZ" sz="3200" dirty="0"/>
          </a:p>
          <a:p>
            <a:pPr marL="0" indent="0">
              <a:buNone/>
            </a:pPr>
            <a:r>
              <a:rPr lang="de-DE" altLang="cs-CZ" sz="3200" dirty="0"/>
              <a:t>	</a:t>
            </a:r>
            <a:r>
              <a:rPr lang="cs-CZ" altLang="cs-CZ" sz="3200" dirty="0"/>
              <a:t>no </a:t>
            </a:r>
            <a:r>
              <a:rPr lang="cs-CZ" altLang="cs-CZ" sz="3200" dirty="0" err="1"/>
              <a:t>strict</a:t>
            </a:r>
            <a:r>
              <a:rPr lang="cs-CZ" altLang="cs-CZ" sz="3200" dirty="0"/>
              <a:t> </a:t>
            </a:r>
            <a:r>
              <a:rPr lang="de-DE" altLang="cs-CZ" sz="3200" dirty="0" err="1"/>
              <a:t>distinction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between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true</a:t>
            </a:r>
            <a:r>
              <a:rPr lang="de-DE" altLang="cs-CZ" sz="3200" dirty="0"/>
              <a:t> and 	</a:t>
            </a:r>
            <a:r>
              <a:rPr lang="de-DE" altLang="cs-CZ" sz="3200" dirty="0" err="1"/>
              <a:t>false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right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wrong</a:t>
            </a:r>
            <a:r>
              <a:rPr lang="de-DE" altLang="cs-CZ" sz="3200" dirty="0"/>
              <a:t>, clean and </a:t>
            </a:r>
            <a:r>
              <a:rPr lang="de-DE" altLang="cs-CZ" sz="3200" dirty="0" err="1"/>
              <a:t>dirty</a:t>
            </a:r>
            <a:endParaRPr lang="de-DE" altLang="cs-CZ" sz="3200" dirty="0"/>
          </a:p>
          <a:p>
            <a:pPr marL="360363" indent="-360363"/>
            <a:r>
              <a:rPr lang="de-DE" altLang="cs-CZ" sz="3200" dirty="0"/>
              <a:t>Time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a </a:t>
            </a:r>
            <a:r>
              <a:rPr lang="de-DE" altLang="cs-CZ" sz="3200" dirty="0" err="1"/>
              <a:t>framework</a:t>
            </a:r>
            <a:r>
              <a:rPr lang="de-DE" altLang="cs-CZ" sz="3200" dirty="0"/>
              <a:t> </a:t>
            </a:r>
            <a:r>
              <a:rPr lang="de-DE" altLang="cs-CZ" sz="3200" dirty="0" err="1"/>
              <a:t>for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orientation</a:t>
            </a:r>
            <a:endParaRPr lang="de-DE" altLang="cs-CZ" sz="3200" dirty="0"/>
          </a:p>
          <a:p>
            <a:pPr marL="360363" indent="-360363"/>
            <a:r>
              <a:rPr lang="de-DE" altLang="cs-CZ" sz="3200" dirty="0" err="1"/>
              <a:t>Few</a:t>
            </a:r>
            <a:r>
              <a:rPr lang="de-DE" altLang="cs-CZ" sz="3200" dirty="0"/>
              <a:t> </a:t>
            </a:r>
            <a:r>
              <a:rPr lang="de-DE" altLang="cs-CZ" sz="3200" dirty="0" err="1"/>
              <a:t>and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general</a:t>
            </a:r>
            <a:r>
              <a:rPr lang="de-DE" altLang="cs-CZ" sz="3200" dirty="0"/>
              <a:t> </a:t>
            </a:r>
            <a:r>
              <a:rPr lang="de-DE" altLang="cs-CZ" sz="3200" dirty="0" err="1"/>
              <a:t>laws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unwritten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rules</a:t>
            </a:r>
            <a:endParaRPr lang="cs-CZ" altLang="cs-CZ" sz="3200" dirty="0"/>
          </a:p>
          <a:p>
            <a:pPr marL="360363" indent="-360363"/>
            <a:r>
              <a:rPr lang="de-DE" altLang="cs-CZ" sz="3200" dirty="0" err="1"/>
              <a:t>What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different </a:t>
            </a:r>
            <a:r>
              <a:rPr lang="de-DE" altLang="cs-CZ" sz="3200" dirty="0" err="1"/>
              <a:t>is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curious</a:t>
            </a:r>
            <a:endParaRPr lang="de-DE" altLang="cs-CZ" sz="3200" dirty="0"/>
          </a:p>
          <a:p>
            <a:pPr eaLnBrk="1" hangingPunct="1">
              <a:buFontTx/>
              <a:buNone/>
            </a:pPr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75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>
            <a:extLst>
              <a:ext uri="{FF2B5EF4-FFF2-40B4-BE49-F238E27FC236}">
                <a16:creationId xmlns:a16="http://schemas.microsoft.com/office/drawing/2014/main" id="{D7024CCE-3E35-87EF-A47C-DF84E589D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77788"/>
            <a:ext cx="7886700" cy="687387"/>
          </a:xfrm>
        </p:spPr>
        <p:txBody>
          <a:bodyPr/>
          <a:lstStyle/>
          <a:p>
            <a:pPr algn="ctr"/>
            <a:r>
              <a:rPr lang="de-DE" altLang="cs-CZ" b="1"/>
              <a:t>Truth</a:t>
            </a:r>
            <a:endParaRPr lang="cs-CZ" altLang="cs-CZ" b="1"/>
          </a:p>
        </p:txBody>
      </p:sp>
      <p:sp>
        <p:nvSpPr>
          <p:cNvPr id="51203" name="Textplatzhalter 2">
            <a:extLst>
              <a:ext uri="{FF2B5EF4-FFF2-40B4-BE49-F238E27FC236}">
                <a16:creationId xmlns:a16="http://schemas.microsoft.com/office/drawing/2014/main" id="{61CDAA0A-38BB-B53D-0705-4744CEFA30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3250" y="749300"/>
            <a:ext cx="3867150" cy="431800"/>
          </a:xfrm>
        </p:spPr>
        <p:txBody>
          <a:bodyPr/>
          <a:lstStyle/>
          <a:p>
            <a:r>
              <a:rPr lang="de-DE" altLang="cs-CZ" sz="2400"/>
              <a:t>A Uncertainty Tolerance</a:t>
            </a:r>
            <a:endParaRPr lang="cs-CZ" altLang="cs-CZ" sz="24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566A377-780D-E3A9-0D9C-E562B323275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827088" y="1128713"/>
            <a:ext cx="3598862" cy="5461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/>
              <a:t>1., 3., 7., 8., 9., 11.</a:t>
            </a:r>
            <a:endParaRPr lang="cs-CZ" altLang="cs-CZ" sz="2400"/>
          </a:p>
        </p:txBody>
      </p:sp>
      <p:sp>
        <p:nvSpPr>
          <p:cNvPr id="51205" name="Textplatzhalter 4">
            <a:extLst>
              <a:ext uri="{FF2B5EF4-FFF2-40B4-BE49-F238E27FC236}">
                <a16:creationId xmlns:a16="http://schemas.microsoft.com/office/drawing/2014/main" id="{9ADCA418-FCBA-9248-3798-93F0ECC9C8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4560888" y="717550"/>
            <a:ext cx="3887787" cy="431800"/>
          </a:xfrm>
        </p:spPr>
        <p:txBody>
          <a:bodyPr/>
          <a:lstStyle/>
          <a:p>
            <a:r>
              <a:rPr lang="de-DE" altLang="cs-CZ" sz="2400"/>
              <a:t>B Uncertainty Avoidance</a:t>
            </a:r>
            <a:endParaRPr lang="cs-CZ" altLang="cs-CZ" sz="240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708EB1-5B85-CA6E-76E3-2ACC8E72C8C0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643438" y="1100138"/>
            <a:ext cx="3886200" cy="5461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/>
              <a:t>2., 4., 5., 6., 10., 12.</a:t>
            </a:r>
            <a:endParaRPr lang="cs-CZ" altLang="cs-CZ" sz="240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8F99DB-BBE8-97F0-78EA-CB408381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08A9B-8056-4C61-8EF1-D39A054AD411}" type="slidenum">
              <a:rPr lang="cs-CZ" altLang="de-DE" smtClean="0"/>
              <a:pPr>
                <a:defRPr/>
              </a:pPr>
              <a:t>33</a:t>
            </a:fld>
            <a:endParaRPr lang="cs-CZ" altLang="de-DE"/>
          </a:p>
        </p:txBody>
      </p:sp>
      <p:sp>
        <p:nvSpPr>
          <p:cNvPr id="51208" name="Textfeld 7">
            <a:extLst>
              <a:ext uri="{FF2B5EF4-FFF2-40B4-BE49-F238E27FC236}">
                <a16:creationId xmlns:a16="http://schemas.microsoft.com/office/drawing/2014/main" id="{D85827C2-4539-FE5D-3CED-D8DEFBD8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1604963"/>
            <a:ext cx="785495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/>
              <a:t>___ </a:t>
            </a:r>
            <a:r>
              <a:rPr lang="de-DE" altLang="cs-CZ" sz="2000"/>
              <a:t>People have less worries about health and money.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There is an emotional need to be busy and an inner urge to work hard.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Citizens trust politicians, civil servant´s, and the legal system.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More religious, political, and ideological intolerance and fundamentalism.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Teachers are supposed to have all the answers.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Students are comfortable with structured learning situations and concerned with right answers.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Teachers may say „I don´t know“.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Hard-working only when needed.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Students are comfortable with open-ended learning situations and good discussions.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Citizens are negative toward politicians, civil servants, and the legal system.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Human rights: nobody should be persecuted for their beliefs.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000"/>
              <a:t>___ In religion there is only one Truth and we have it.</a:t>
            </a: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1D90128-DCA5-0547-6052-F9EF5A486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044575"/>
          </a:xfrm>
        </p:spPr>
        <p:txBody>
          <a:bodyPr/>
          <a:lstStyle/>
          <a:p>
            <a:pPr algn="ctr" eaLnBrk="1" hangingPunct="1"/>
            <a:r>
              <a:rPr lang="de-DE" altLang="cs-CZ" sz="4000" dirty="0"/>
              <a:t>5. VIRTUE</a:t>
            </a:r>
            <a:endParaRPr lang="cs-CZ" altLang="cs-CZ" sz="4000" dirty="0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A7E5533-E4E8-B0F3-776A-7EE46415F0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2950" y="1412776"/>
            <a:ext cx="7772400" cy="4976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altLang="cs-CZ" sz="2800" b="1" dirty="0"/>
              <a:t>Confucian Dynamism</a:t>
            </a:r>
            <a:r>
              <a:rPr lang="en-US" altLang="cs-CZ" sz="2800" dirty="0"/>
              <a:t> </a:t>
            </a:r>
            <a:r>
              <a:rPr lang="cs-CZ" altLang="cs-CZ" sz="2800" dirty="0"/>
              <a:t>– </a:t>
            </a:r>
            <a:r>
              <a:rPr lang="en-US" altLang="cs-CZ" sz="2800" dirty="0"/>
              <a:t>anchoring in the Confucian value system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de-DE" altLang="cs-CZ" sz="28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800" b="1" dirty="0" err="1"/>
              <a:t>The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society´s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search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for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Virtue</a:t>
            </a:r>
            <a:endParaRPr lang="cs-CZ" altLang="cs-CZ" sz="2800" b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800" dirty="0" err="1"/>
              <a:t>Eastern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thinking</a:t>
            </a:r>
            <a:r>
              <a:rPr lang="cs-CZ" altLang="cs-CZ" sz="2800" dirty="0"/>
              <a:t>: </a:t>
            </a:r>
            <a:r>
              <a:rPr lang="cs-CZ" altLang="cs-CZ" sz="2800" dirty="0" err="1"/>
              <a:t>Virtue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key</a:t>
            </a:r>
            <a:endParaRPr lang="cs-CZ" altLang="cs-CZ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Western </a:t>
            </a:r>
            <a:r>
              <a:rPr lang="cs-CZ" altLang="cs-CZ" sz="2800" dirty="0" err="1"/>
              <a:t>thinking</a:t>
            </a:r>
            <a:r>
              <a:rPr lang="cs-CZ" altLang="cs-CZ" sz="2800" dirty="0"/>
              <a:t>: </a:t>
            </a:r>
            <a:r>
              <a:rPr lang="cs-CZ" altLang="cs-CZ" sz="2800" dirty="0" err="1"/>
              <a:t>Virtue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secondary</a:t>
            </a:r>
            <a:r>
              <a:rPr lang="cs-CZ" altLang="cs-CZ" sz="2800" dirty="0"/>
              <a:t> to </a:t>
            </a:r>
            <a:r>
              <a:rPr lang="cs-CZ" altLang="cs-CZ" sz="2800" dirty="0" err="1"/>
              <a:t>Truth</a:t>
            </a:r>
            <a:endParaRPr lang="en-US" altLang="cs-CZ" sz="2800" dirty="0"/>
          </a:p>
          <a:p>
            <a:pPr marL="357188" indent="-357188" eaLnBrk="1" hangingPunct="1">
              <a:defRPr/>
            </a:pPr>
            <a:endParaRPr lang="cs-CZ" altLang="cs-CZ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800" dirty="0" err="1"/>
              <a:t>Eastern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religions</a:t>
            </a:r>
            <a:r>
              <a:rPr lang="cs-CZ" altLang="cs-CZ" sz="2800" dirty="0"/>
              <a:t> – Western </a:t>
            </a:r>
            <a:r>
              <a:rPr lang="cs-CZ" altLang="cs-CZ" sz="2800" dirty="0" err="1"/>
              <a:t>religions</a:t>
            </a:r>
            <a:endParaRPr lang="cs-CZ" altLang="cs-CZ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800" dirty="0" err="1"/>
              <a:t>Important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what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you</a:t>
            </a:r>
            <a:r>
              <a:rPr lang="cs-CZ" altLang="cs-CZ" sz="2800" dirty="0"/>
              <a:t> do not </a:t>
            </a:r>
            <a:r>
              <a:rPr lang="cs-CZ" altLang="cs-CZ" sz="2800" dirty="0" err="1"/>
              <a:t>what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you</a:t>
            </a:r>
            <a:r>
              <a:rPr lang="cs-CZ" altLang="cs-CZ" sz="2800" dirty="0"/>
              <a:t> </a:t>
            </a:r>
            <a:r>
              <a:rPr lang="cs-CZ" altLang="cs-CZ" sz="2800" dirty="0" err="1"/>
              <a:t>believe</a:t>
            </a:r>
            <a:r>
              <a:rPr lang="cs-CZ" altLang="cs-CZ" sz="2800" dirty="0"/>
              <a:t> in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altLang="cs-CZ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800" dirty="0"/>
              <a:t>VIRTUE → </a:t>
            </a:r>
            <a:r>
              <a:rPr lang="en-US" altLang="cs-CZ" sz="2800" dirty="0"/>
              <a:t>thrift, persistence, </a:t>
            </a:r>
            <a:r>
              <a:rPr lang="cs-CZ" altLang="cs-CZ" sz="2800" dirty="0" err="1"/>
              <a:t>working</a:t>
            </a:r>
            <a:r>
              <a:rPr lang="cs-CZ" altLang="cs-CZ" sz="2800" dirty="0"/>
              <a:t> hard, </a:t>
            </a:r>
            <a:r>
              <a:rPr lang="cs-CZ" altLang="cs-CZ" sz="2800" dirty="0" err="1"/>
              <a:t>being</a:t>
            </a:r>
            <a:r>
              <a:rPr lang="cs-CZ" altLang="cs-CZ" sz="2800" dirty="0"/>
              <a:t> </a:t>
            </a:r>
            <a:r>
              <a:rPr lang="cs-CZ" altLang="cs-CZ" sz="2800" dirty="0" err="1"/>
              <a:t>patient</a:t>
            </a:r>
            <a:r>
              <a:rPr lang="cs-CZ" altLang="cs-CZ" sz="2800" dirty="0"/>
              <a:t> and </a:t>
            </a:r>
            <a:r>
              <a:rPr lang="cs-CZ" altLang="cs-CZ" sz="2800" dirty="0" err="1"/>
              <a:t>persevering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being</a:t>
            </a:r>
            <a:r>
              <a:rPr lang="cs-CZ" altLang="cs-CZ" sz="2800" dirty="0"/>
              <a:t> </a:t>
            </a:r>
            <a:r>
              <a:rPr lang="cs-CZ" altLang="cs-CZ" sz="2800" dirty="0" err="1"/>
              <a:t>modest</a:t>
            </a:r>
            <a:r>
              <a:rPr lang="cs-CZ" altLang="cs-CZ" sz="2800" dirty="0"/>
              <a:t>,</a:t>
            </a:r>
            <a:r>
              <a:rPr lang="de-DE" altLang="cs-CZ" sz="2800" dirty="0"/>
              <a:t> </a:t>
            </a:r>
            <a:r>
              <a:rPr lang="cs-CZ" altLang="cs-CZ" sz="2800" dirty="0" err="1"/>
              <a:t>humble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undemanding</a:t>
            </a:r>
            <a:endParaRPr lang="en-US" altLang="cs-CZ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032E767-CD24-49B2-4485-64D6B5DE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AD64D-50A7-44AF-BE7B-36513856284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61287" y="190500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altLang="cs-CZ" sz="4000" dirty="0">
                <a:solidFill>
                  <a:schemeClr val="tx1"/>
                </a:solidFill>
              </a:rPr>
              <a:t>VIRTUE – LONG-TERM-ORIENTATION</a:t>
            </a:r>
            <a:endParaRPr lang="cs-CZ" altLang="cs-CZ" sz="4000" dirty="0">
              <a:solidFill>
                <a:schemeClr val="tx1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561287" y="1333500"/>
            <a:ext cx="8049313" cy="48318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altLang="cs-CZ" sz="3500" dirty="0"/>
              <a:t>Orientation </a:t>
            </a:r>
            <a:r>
              <a:rPr lang="de-DE" altLang="cs-CZ" sz="3500" dirty="0" err="1"/>
              <a:t>towards</a:t>
            </a:r>
            <a:r>
              <a:rPr lang="de-DE" altLang="cs-CZ" sz="3500" dirty="0"/>
              <a:t> </a:t>
            </a:r>
            <a:r>
              <a:rPr lang="de-DE" altLang="cs-CZ" sz="3500" dirty="0" err="1"/>
              <a:t>future</a:t>
            </a:r>
            <a:r>
              <a:rPr lang="de-DE" altLang="cs-CZ" sz="3500" dirty="0"/>
              <a:t> </a:t>
            </a:r>
            <a:r>
              <a:rPr lang="de-DE" altLang="cs-CZ" sz="3500" dirty="0" err="1"/>
              <a:t>rewards</a:t>
            </a:r>
            <a:endParaRPr lang="de-DE" altLang="cs-CZ" sz="3500" dirty="0"/>
          </a:p>
          <a:p>
            <a:pPr marL="0" indent="0">
              <a:buNone/>
            </a:pPr>
            <a:r>
              <a:rPr lang="de-DE" altLang="cs-CZ" sz="3500" dirty="0"/>
              <a:t>Values: 	</a:t>
            </a:r>
            <a:r>
              <a:rPr lang="de-DE" altLang="cs-CZ" sz="3500" dirty="0" err="1"/>
              <a:t>Honesty</a:t>
            </a:r>
            <a:r>
              <a:rPr lang="de-DE" altLang="cs-CZ" sz="3500" dirty="0"/>
              <a:t>, </a:t>
            </a:r>
            <a:r>
              <a:rPr lang="de-DE" altLang="cs-CZ" sz="3500" dirty="0" err="1"/>
              <a:t>adaptiveness</a:t>
            </a:r>
            <a:r>
              <a:rPr lang="de-DE" altLang="cs-CZ" sz="3500" dirty="0"/>
              <a:t>, </a:t>
            </a:r>
            <a:r>
              <a:rPr lang="de-DE" altLang="cs-CZ" sz="3500" dirty="0" err="1"/>
              <a:t>accountability</a:t>
            </a:r>
            <a:r>
              <a:rPr lang="de-DE" altLang="cs-CZ" sz="3500" dirty="0"/>
              <a:t>,  			</a:t>
            </a:r>
            <a:r>
              <a:rPr lang="de-DE" altLang="cs-CZ" sz="3500" dirty="0" err="1"/>
              <a:t>self-discipline</a:t>
            </a:r>
            <a:endParaRPr lang="de-DE" altLang="cs-CZ" sz="3500" dirty="0"/>
          </a:p>
          <a:p>
            <a:pPr marL="360363" indent="-360363"/>
            <a:endParaRPr lang="cs-CZ" altLang="cs-CZ" sz="3500" dirty="0"/>
          </a:p>
          <a:p>
            <a:pPr marL="360363" indent="-360363"/>
            <a:r>
              <a:rPr lang="de-DE" altLang="cs-CZ" sz="3500" dirty="0" err="1"/>
              <a:t>Thrift</a:t>
            </a:r>
            <a:r>
              <a:rPr lang="de-DE" altLang="cs-CZ" sz="3500" dirty="0"/>
              <a:t> – </a:t>
            </a:r>
            <a:r>
              <a:rPr lang="de-DE" altLang="cs-CZ" sz="3500" dirty="0" err="1"/>
              <a:t>sparing</a:t>
            </a:r>
            <a:r>
              <a:rPr lang="de-DE" altLang="cs-CZ" sz="3500" dirty="0"/>
              <a:t> </a:t>
            </a:r>
            <a:r>
              <a:rPr lang="de-DE" altLang="cs-CZ" sz="3500" dirty="0" err="1"/>
              <a:t>with</a:t>
            </a:r>
            <a:r>
              <a:rPr lang="de-DE" altLang="cs-CZ" sz="3500" dirty="0"/>
              <a:t> </a:t>
            </a:r>
            <a:r>
              <a:rPr lang="de-DE" altLang="cs-CZ" sz="3500" dirty="0" err="1"/>
              <a:t>resources</a:t>
            </a:r>
            <a:endParaRPr lang="de-DE" altLang="cs-CZ" sz="3500" dirty="0"/>
          </a:p>
          <a:p>
            <a:pPr marL="360363" indent="-360363"/>
            <a:r>
              <a:rPr lang="de-DE" altLang="cs-CZ" sz="3500" dirty="0" err="1"/>
              <a:t>Perseverance</a:t>
            </a:r>
            <a:r>
              <a:rPr lang="de-DE" altLang="cs-CZ" sz="3500" dirty="0"/>
              <a:t> </a:t>
            </a:r>
          </a:p>
          <a:p>
            <a:pPr marL="1260475" lvl="1" indent="-457200">
              <a:buFont typeface="Wingdings" panose="05000000000000000000" pitchFamily="2" charset="2"/>
              <a:buChar char="Ø"/>
            </a:pPr>
            <a:r>
              <a:rPr lang="de-DE" altLang="cs-CZ" sz="3300" dirty="0" err="1"/>
              <a:t>sustained</a:t>
            </a:r>
            <a:r>
              <a:rPr lang="de-DE" altLang="cs-CZ" sz="3300" dirty="0"/>
              <a:t> </a:t>
            </a:r>
            <a:r>
              <a:rPr lang="de-DE" altLang="cs-CZ" sz="3300" dirty="0" err="1"/>
              <a:t>efforts</a:t>
            </a:r>
            <a:r>
              <a:rPr lang="de-DE" altLang="cs-CZ" sz="3300" dirty="0"/>
              <a:t> </a:t>
            </a:r>
            <a:r>
              <a:rPr lang="de-DE" altLang="cs-CZ" sz="3300" dirty="0" err="1"/>
              <a:t>towards</a:t>
            </a:r>
            <a:r>
              <a:rPr lang="de-DE" altLang="cs-CZ" sz="3300" dirty="0"/>
              <a:t> slow </a:t>
            </a:r>
            <a:r>
              <a:rPr lang="de-DE" altLang="cs-CZ" sz="3300" dirty="0" err="1"/>
              <a:t>results</a:t>
            </a:r>
            <a:r>
              <a:rPr lang="cs-CZ" altLang="cs-CZ" sz="3300" dirty="0"/>
              <a:t>, </a:t>
            </a:r>
            <a:endParaRPr lang="de-DE" altLang="cs-CZ" sz="3300" dirty="0"/>
          </a:p>
          <a:p>
            <a:pPr marL="1260475" lvl="1" indent="-457200">
              <a:buFont typeface="Wingdings" panose="05000000000000000000" pitchFamily="2" charset="2"/>
              <a:buChar char="Ø"/>
            </a:pPr>
            <a:r>
              <a:rPr lang="cs-CZ" altLang="cs-CZ" sz="3300" dirty="0" err="1"/>
              <a:t>working</a:t>
            </a:r>
            <a:r>
              <a:rPr lang="cs-CZ" altLang="cs-CZ" sz="3300" dirty="0"/>
              <a:t> hard, </a:t>
            </a:r>
            <a:endParaRPr lang="de-DE" altLang="cs-CZ" sz="3300" dirty="0"/>
          </a:p>
          <a:p>
            <a:pPr marL="1260475" lvl="1" indent="-457200">
              <a:buFont typeface="Wingdings" panose="05000000000000000000" pitchFamily="2" charset="2"/>
              <a:buChar char="Ø"/>
            </a:pPr>
            <a:r>
              <a:rPr lang="cs-CZ" altLang="cs-CZ" sz="3300" dirty="0" err="1"/>
              <a:t>being</a:t>
            </a:r>
            <a:r>
              <a:rPr lang="cs-CZ" altLang="cs-CZ" sz="3300" dirty="0"/>
              <a:t> </a:t>
            </a:r>
            <a:r>
              <a:rPr lang="cs-CZ" altLang="cs-CZ" sz="3300" dirty="0" err="1"/>
              <a:t>patient</a:t>
            </a:r>
            <a:r>
              <a:rPr lang="cs-CZ" altLang="cs-CZ" sz="3300" dirty="0"/>
              <a:t>, </a:t>
            </a:r>
            <a:r>
              <a:rPr lang="cs-CZ" altLang="cs-CZ" sz="3300" dirty="0" err="1"/>
              <a:t>modest</a:t>
            </a:r>
            <a:endParaRPr lang="de-DE" altLang="cs-CZ" sz="3300" dirty="0"/>
          </a:p>
          <a:p>
            <a:pPr marL="803275" lvl="1" indent="0">
              <a:buNone/>
            </a:pPr>
            <a:r>
              <a:rPr lang="cs-CZ" altLang="cs-CZ" sz="3300" dirty="0"/>
              <a:t> </a:t>
            </a:r>
            <a:endParaRPr lang="de-DE" altLang="cs-CZ" sz="3300" dirty="0"/>
          </a:p>
          <a:p>
            <a:pPr marL="360363" indent="-360363"/>
            <a:r>
              <a:rPr lang="de-DE" altLang="cs-CZ" sz="3500" dirty="0" err="1"/>
              <a:t>Willingness</a:t>
            </a:r>
            <a:r>
              <a:rPr lang="de-DE" altLang="cs-CZ" sz="3500" dirty="0"/>
              <a:t> </a:t>
            </a:r>
            <a:r>
              <a:rPr lang="de-DE" altLang="cs-CZ" sz="3500" dirty="0" err="1"/>
              <a:t>to</a:t>
            </a:r>
            <a:r>
              <a:rPr lang="de-DE" altLang="cs-CZ" sz="3500" dirty="0"/>
              <a:t> </a:t>
            </a:r>
            <a:r>
              <a:rPr lang="de-DE" altLang="cs-CZ" sz="3500" dirty="0" err="1"/>
              <a:t>subordinate</a:t>
            </a:r>
            <a:r>
              <a:rPr lang="de-DE" altLang="cs-CZ" sz="3500" dirty="0"/>
              <a:t> </a:t>
            </a:r>
            <a:r>
              <a:rPr lang="de-DE" altLang="cs-CZ" sz="3500" dirty="0" err="1"/>
              <a:t>oneself</a:t>
            </a:r>
            <a:r>
              <a:rPr lang="de-DE" altLang="cs-CZ" sz="3500" dirty="0"/>
              <a:t> </a:t>
            </a:r>
            <a:r>
              <a:rPr lang="de-DE" altLang="cs-CZ" sz="3500" dirty="0" err="1"/>
              <a:t>for</a:t>
            </a:r>
            <a:r>
              <a:rPr lang="de-DE" altLang="cs-CZ" sz="3500" dirty="0"/>
              <a:t> a </a:t>
            </a:r>
            <a:r>
              <a:rPr lang="de-DE" altLang="cs-CZ" sz="3500" dirty="0" err="1"/>
              <a:t>purpose</a:t>
            </a:r>
            <a:r>
              <a:rPr lang="de-DE" altLang="cs-CZ" sz="3500" dirty="0"/>
              <a:t> </a:t>
            </a:r>
            <a:endParaRPr lang="cs-CZ" altLang="cs-CZ" sz="3500" dirty="0"/>
          </a:p>
          <a:p>
            <a:pPr marL="360363" indent="-360363"/>
            <a:r>
              <a:rPr lang="cs-CZ" altLang="cs-CZ" sz="3600" dirty="0" err="1"/>
              <a:t>Having</a:t>
            </a:r>
            <a:r>
              <a:rPr lang="cs-CZ" altLang="cs-CZ" sz="3600" dirty="0"/>
              <a:t> a </a:t>
            </a:r>
            <a:r>
              <a:rPr lang="cs-CZ" altLang="cs-CZ" sz="3600" dirty="0" err="1"/>
              <a:t>sense</a:t>
            </a:r>
            <a:r>
              <a:rPr lang="cs-CZ" altLang="cs-CZ" sz="3600" dirty="0"/>
              <a:t> </a:t>
            </a:r>
            <a:r>
              <a:rPr lang="cs-CZ" altLang="cs-CZ" sz="3600" dirty="0" err="1"/>
              <a:t>of</a:t>
            </a:r>
            <a:r>
              <a:rPr lang="cs-CZ" altLang="cs-CZ" sz="3600" dirty="0"/>
              <a:t> </a:t>
            </a:r>
            <a:r>
              <a:rPr lang="cs-CZ" altLang="cs-CZ" sz="3600" dirty="0" err="1"/>
              <a:t>shame</a:t>
            </a:r>
            <a:endParaRPr lang="de-DE" altLang="cs-CZ" sz="3600" dirty="0"/>
          </a:p>
          <a:p>
            <a:pPr marL="360363" indent="-360363"/>
            <a:endParaRPr lang="de-DE" altLang="cs-CZ" sz="3500" dirty="0"/>
          </a:p>
          <a:p>
            <a:pPr marL="0" indent="0" eaLnBrk="1" hangingPunct="1">
              <a:buNone/>
            </a:pPr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301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72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de-DE" altLang="cs-CZ" sz="3600" dirty="0">
                <a:solidFill>
                  <a:schemeClr val="tx1"/>
                </a:solidFill>
              </a:rPr>
              <a:t>VIRTUE – SHORT-TERM-ORIENTATION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09714"/>
            <a:ext cx="7772400" cy="4991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altLang="cs-CZ" sz="3200" dirty="0"/>
              <a:t>Orientation </a:t>
            </a:r>
            <a:r>
              <a:rPr lang="de-DE" altLang="cs-CZ" sz="3200" dirty="0" err="1"/>
              <a:t>towards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the</a:t>
            </a:r>
            <a:r>
              <a:rPr lang="cs-CZ" altLang="cs-CZ" sz="3200" dirty="0"/>
              <a:t> </a:t>
            </a:r>
            <a:r>
              <a:rPr lang="de-DE" altLang="cs-CZ" sz="3200" dirty="0" err="1"/>
              <a:t>present</a:t>
            </a:r>
            <a:r>
              <a:rPr lang="de-DE" altLang="cs-CZ" sz="3200" dirty="0"/>
              <a:t> and </a:t>
            </a:r>
            <a:r>
              <a:rPr lang="de-DE" altLang="cs-CZ" sz="3200" dirty="0" err="1"/>
              <a:t>the</a:t>
            </a:r>
            <a:r>
              <a:rPr lang="de-DE" altLang="cs-CZ" sz="3200" dirty="0"/>
              <a:t> </a:t>
            </a:r>
            <a:r>
              <a:rPr lang="de-DE" altLang="cs-CZ" sz="3200" dirty="0" err="1"/>
              <a:t>past</a:t>
            </a:r>
            <a:endParaRPr lang="de-DE" altLang="cs-CZ" sz="3200" dirty="0"/>
          </a:p>
          <a:p>
            <a:pPr marL="0" indent="0">
              <a:buNone/>
            </a:pPr>
            <a:r>
              <a:rPr lang="de-DE" altLang="cs-CZ" sz="3200" dirty="0"/>
              <a:t>Values: 	Freedom, </a:t>
            </a:r>
            <a:r>
              <a:rPr lang="de-DE" altLang="cs-CZ" sz="3200" dirty="0" err="1"/>
              <a:t>rights</a:t>
            </a:r>
            <a:r>
              <a:rPr lang="de-DE" altLang="cs-CZ" sz="3200" dirty="0"/>
              <a:t>, </a:t>
            </a:r>
            <a:r>
              <a:rPr lang="de-DE" altLang="cs-CZ" sz="3200" dirty="0" err="1"/>
              <a:t>achievement</a:t>
            </a:r>
            <a:r>
              <a:rPr lang="de-DE" altLang="cs-CZ" sz="3200" dirty="0"/>
              <a:t>,  				</a:t>
            </a:r>
            <a:r>
              <a:rPr lang="de-DE" altLang="cs-CZ" sz="3200" dirty="0" err="1"/>
              <a:t>thinking</a:t>
            </a:r>
            <a:r>
              <a:rPr lang="de-DE" altLang="cs-CZ" sz="3200" dirty="0"/>
              <a:t> </a:t>
            </a:r>
            <a:r>
              <a:rPr lang="de-DE" altLang="cs-CZ" sz="3200" dirty="0" err="1"/>
              <a:t>for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oneself</a:t>
            </a:r>
            <a:endParaRPr lang="cs-CZ" altLang="cs-CZ" sz="3200" dirty="0"/>
          </a:p>
          <a:p>
            <a:pPr marL="0" indent="0">
              <a:buNone/>
            </a:pPr>
            <a:endParaRPr lang="de-DE" altLang="cs-CZ" sz="3200" dirty="0"/>
          </a:p>
          <a:p>
            <a:pPr marL="449263" indent="-449263"/>
            <a:r>
              <a:rPr lang="de-DE" altLang="cs-CZ" sz="3200" dirty="0" err="1"/>
              <a:t>Respect</a:t>
            </a:r>
            <a:r>
              <a:rPr lang="de-DE" altLang="cs-CZ" sz="3200" dirty="0"/>
              <a:t> </a:t>
            </a:r>
            <a:r>
              <a:rPr lang="de-DE" altLang="cs-CZ" sz="3200" dirty="0" err="1"/>
              <a:t>for</a:t>
            </a:r>
            <a:r>
              <a:rPr lang="de-DE" altLang="cs-CZ" sz="3200" dirty="0"/>
              <a:t> </a:t>
            </a:r>
            <a:r>
              <a:rPr lang="de-DE" altLang="cs-CZ" sz="3200" dirty="0" err="1"/>
              <a:t>traditions</a:t>
            </a:r>
            <a:endParaRPr lang="de-DE" altLang="cs-CZ" sz="3200" dirty="0"/>
          </a:p>
          <a:p>
            <a:pPr marL="449263" indent="-449263"/>
            <a:r>
              <a:rPr lang="de-DE" altLang="cs-CZ" sz="3200" dirty="0" err="1"/>
              <a:t>Efforts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should</a:t>
            </a:r>
            <a:r>
              <a:rPr lang="de-DE" altLang="cs-CZ" sz="3200" dirty="0"/>
              <a:t> </a:t>
            </a:r>
            <a:r>
              <a:rPr lang="de-DE" altLang="cs-CZ" sz="3200" dirty="0" err="1"/>
              <a:t>produce</a:t>
            </a:r>
            <a:r>
              <a:rPr lang="de-DE" altLang="cs-CZ" sz="3200" dirty="0"/>
              <a:t> quick </a:t>
            </a:r>
            <a:r>
              <a:rPr lang="de-DE" altLang="cs-CZ" sz="3200" dirty="0" err="1"/>
              <a:t>results</a:t>
            </a:r>
            <a:endParaRPr lang="de-DE" altLang="cs-CZ" sz="3200" dirty="0"/>
          </a:p>
          <a:p>
            <a:pPr marL="449263" indent="-449263"/>
            <a:r>
              <a:rPr lang="de-DE" altLang="cs-CZ" sz="3200" dirty="0" err="1"/>
              <a:t>Concern</a:t>
            </a:r>
            <a:r>
              <a:rPr lang="de-DE" altLang="cs-CZ" sz="3200" dirty="0"/>
              <a:t> </a:t>
            </a:r>
            <a:r>
              <a:rPr lang="de-DE" altLang="cs-CZ" sz="3200" dirty="0" err="1"/>
              <a:t>with</a:t>
            </a:r>
            <a:r>
              <a:rPr lang="de-DE" altLang="cs-CZ" sz="3200" dirty="0"/>
              <a:t> social and </a:t>
            </a:r>
            <a:r>
              <a:rPr lang="de-DE" altLang="cs-CZ" sz="3200" dirty="0" err="1"/>
              <a:t>status</a:t>
            </a:r>
            <a:r>
              <a:rPr lang="de-DE" altLang="cs-CZ" sz="3200" dirty="0"/>
              <a:t> </a:t>
            </a:r>
            <a:r>
              <a:rPr lang="de-DE" altLang="cs-CZ" sz="3200" dirty="0" err="1"/>
              <a:t>obligations</a:t>
            </a:r>
            <a:endParaRPr lang="de-DE" altLang="cs-CZ" sz="3200" dirty="0"/>
          </a:p>
          <a:p>
            <a:pPr marL="1163638" lvl="1" indent="-360363"/>
            <a:r>
              <a:rPr lang="de-DE" altLang="cs-CZ" sz="2900" dirty="0"/>
              <a:t>social </a:t>
            </a:r>
            <a:r>
              <a:rPr lang="de-DE" altLang="cs-CZ" sz="2900" dirty="0" err="1"/>
              <a:t>pressure</a:t>
            </a:r>
            <a:r>
              <a:rPr lang="de-DE" altLang="cs-CZ" sz="2900" dirty="0"/>
              <a:t> </a:t>
            </a:r>
            <a:r>
              <a:rPr lang="de-DE" altLang="cs-CZ" sz="2900" dirty="0" err="1"/>
              <a:t>towards</a:t>
            </a:r>
            <a:r>
              <a:rPr lang="de-DE" altLang="cs-CZ" sz="2900" dirty="0"/>
              <a:t> spending</a:t>
            </a:r>
          </a:p>
          <a:p>
            <a:pPr marL="449263" indent="-449263"/>
            <a:r>
              <a:rPr lang="cs-CZ" altLang="cs-CZ" sz="3200" dirty="0" err="1"/>
              <a:t>Protecting</a:t>
            </a:r>
            <a:r>
              <a:rPr lang="cs-CZ" altLang="cs-CZ" sz="3200" dirty="0"/>
              <a:t> </a:t>
            </a:r>
            <a:r>
              <a:rPr lang="cs-CZ" altLang="cs-CZ" sz="3200" dirty="0" err="1"/>
              <a:t>one´s</a:t>
            </a:r>
            <a:r>
              <a:rPr lang="cs-CZ" altLang="cs-CZ" sz="3200" dirty="0"/>
              <a:t> face → </a:t>
            </a:r>
            <a:r>
              <a:rPr lang="cs-CZ" altLang="cs-CZ" sz="3200" dirty="0" err="1"/>
              <a:t>personal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steadiness</a:t>
            </a:r>
            <a:r>
              <a:rPr lang="cs-CZ" altLang="cs-CZ" sz="3200" dirty="0"/>
              <a:t> and stability</a:t>
            </a:r>
          </a:p>
          <a:p>
            <a:pPr eaLnBrk="1" hangingPunct="1"/>
            <a:endParaRPr lang="cs-CZ" alt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427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 1">
            <a:extLst>
              <a:ext uri="{FF2B5EF4-FFF2-40B4-BE49-F238E27FC236}">
                <a16:creationId xmlns:a16="http://schemas.microsoft.com/office/drawing/2014/main" id="{9DA2F4B0-C749-D347-C659-FAD971C73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838" y="157163"/>
            <a:ext cx="7886700" cy="615950"/>
          </a:xfrm>
        </p:spPr>
        <p:txBody>
          <a:bodyPr/>
          <a:lstStyle/>
          <a:p>
            <a:pPr algn="ctr"/>
            <a:r>
              <a:rPr lang="de-DE" altLang="cs-CZ" b="1"/>
              <a:t>Virtue</a:t>
            </a:r>
            <a:endParaRPr lang="cs-CZ" altLang="cs-CZ" b="1"/>
          </a:p>
        </p:txBody>
      </p:sp>
      <p:sp>
        <p:nvSpPr>
          <p:cNvPr id="55299" name="Textplatzhalter 2">
            <a:extLst>
              <a:ext uri="{FF2B5EF4-FFF2-40B4-BE49-F238E27FC236}">
                <a16:creationId xmlns:a16="http://schemas.microsoft.com/office/drawing/2014/main" id="{192288D9-23C4-813A-97AA-AFC2BAFB1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7850" y="685800"/>
            <a:ext cx="3867150" cy="439738"/>
          </a:xfrm>
        </p:spPr>
        <p:txBody>
          <a:bodyPr/>
          <a:lstStyle/>
          <a:p>
            <a:r>
              <a:rPr lang="de-DE" altLang="cs-CZ" sz="2400"/>
              <a:t>A Short Term Orientation</a:t>
            </a:r>
            <a:endParaRPr lang="cs-CZ" altLang="cs-CZ" sz="24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E6D33E-2083-2252-A158-B6C8258969C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49275" y="1184275"/>
            <a:ext cx="3867150" cy="4699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/>
              <a:t>1., 2., 4., 5., 8., 9.</a:t>
            </a:r>
            <a:endParaRPr lang="cs-CZ" altLang="cs-CZ" sz="2400"/>
          </a:p>
        </p:txBody>
      </p:sp>
      <p:sp>
        <p:nvSpPr>
          <p:cNvPr id="55301" name="Textplatzhalter 4">
            <a:extLst>
              <a:ext uri="{FF2B5EF4-FFF2-40B4-BE49-F238E27FC236}">
                <a16:creationId xmlns:a16="http://schemas.microsoft.com/office/drawing/2014/main" id="{0B172492-B265-9A65-BBE8-671A4EAFA2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5195888" y="593725"/>
            <a:ext cx="3295650" cy="531813"/>
          </a:xfrm>
        </p:spPr>
        <p:txBody>
          <a:bodyPr/>
          <a:lstStyle/>
          <a:p>
            <a:r>
              <a:rPr lang="de-DE" altLang="cs-CZ" sz="2400"/>
              <a:t>B Long Term Orientation</a:t>
            </a:r>
            <a:endParaRPr lang="cs-CZ" altLang="cs-CZ" sz="240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B59378-701E-911B-3571-F768F5398FA1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5219700" y="1184275"/>
            <a:ext cx="3295650" cy="4699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altLang="cs-CZ" sz="2400"/>
              <a:t>3., 6., 7., 10., 11., 12.</a:t>
            </a:r>
            <a:endParaRPr lang="cs-CZ" altLang="cs-CZ" sz="240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FFA2F2-B6B6-FC08-AA49-7D89BFF04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15918-4989-4604-907D-FD37CB336FFA}" type="slidenum">
              <a:rPr lang="cs-CZ" altLang="de-DE" smtClean="0"/>
              <a:pPr>
                <a:defRPr/>
              </a:pPr>
              <a:t>37</a:t>
            </a:fld>
            <a:endParaRPr lang="cs-CZ" altLang="de-DE"/>
          </a:p>
        </p:txBody>
      </p:sp>
      <p:sp>
        <p:nvSpPr>
          <p:cNvPr id="55304" name="Textfeld 7">
            <a:extLst>
              <a:ext uri="{FF2B5EF4-FFF2-40B4-BE49-F238E27FC236}">
                <a16:creationId xmlns:a16="http://schemas.microsoft.com/office/drawing/2014/main" id="{1ABAE2F8-D186-D319-F54B-E9014801F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2060575"/>
            <a:ext cx="7966075" cy="480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Marriage is a moral arrangement.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Old age is an unhappy period but it starts late.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If A is true, its opposite B can also be true.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Leisure time is important.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Concern with possessing the Truth.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Old age is a happy period and it starts early.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Marriage is a pragmatic arrangement.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Children get gifts for fun and love.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___ If A is true, its opposite B must be false.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 ___ Concern with respecting the demands of Virtue.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 ___ Children get gifts for education and development.</a:t>
            </a:r>
          </a:p>
          <a:p>
            <a:pPr>
              <a:buFont typeface="Calibri Light" panose="020F0302020204030204" pitchFamily="34" charset="0"/>
              <a:buAutoNum type="arabicPeriod"/>
            </a:pPr>
            <a:r>
              <a:rPr lang="de-DE" altLang="cs-CZ" sz="2400"/>
              <a:t> ___ Leisure time is not important.</a:t>
            </a:r>
          </a:p>
          <a:p>
            <a:pPr>
              <a:buFont typeface="Calibri Light" panose="020F0302020204030204" pitchFamily="34" charset="0"/>
              <a:buAutoNum type="arabicPeriod"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214313"/>
            <a:ext cx="7772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>
                <a:solidFill>
                  <a:schemeClr val="tx1"/>
                </a:solidFill>
              </a:rPr>
              <a:t>5</a:t>
            </a:r>
            <a:r>
              <a:rPr lang="de-DE" dirty="0">
                <a:solidFill>
                  <a:schemeClr val="tx1"/>
                </a:solidFill>
              </a:rPr>
              <a:t> Cultural </a:t>
            </a:r>
            <a:r>
              <a:rPr lang="de-DE" dirty="0" err="1">
                <a:solidFill>
                  <a:schemeClr val="tx1"/>
                </a:solidFill>
              </a:rPr>
              <a:t>Dimensions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10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Synthetic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Cultures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 rot="-5427360">
            <a:off x="3778250" y="-1101725"/>
            <a:ext cx="1524000" cy="6781800"/>
          </a:xfrm>
          <a:prstGeom prst="flowChartDelay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28625" y="3357563"/>
            <a:ext cx="24384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de-DE" sz="1800"/>
              <a:t>Individualism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cs-CZ" sz="180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286500" y="3286125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de-DE" sz="1800"/>
              <a:t>Collectivism</a:t>
            </a:r>
            <a:endParaRPr lang="cs-CZ" sz="180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357563" y="1571625"/>
            <a:ext cx="31242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/>
              <a:t>Identity</a:t>
            </a:r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 err="1"/>
              <a:t>Hierarchy</a:t>
            </a:r>
            <a:endParaRPr lang="de-DE" sz="2000" dirty="0"/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/>
              <a:t>Gender</a:t>
            </a:r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 err="1"/>
              <a:t>Truth</a:t>
            </a:r>
            <a:endParaRPr lang="de-DE" sz="2000" dirty="0"/>
          </a:p>
          <a:p>
            <a:pPr marL="457200" indent="-457200">
              <a:lnSpc>
                <a:spcPct val="75000"/>
              </a:lnSpc>
              <a:spcBef>
                <a:spcPct val="50000"/>
              </a:spcBef>
              <a:buFontTx/>
              <a:buAutoNum type="arabicPeriod"/>
            </a:pPr>
            <a:r>
              <a:rPr lang="de-DE" sz="2000" dirty="0" err="1"/>
              <a:t>Virtue</a:t>
            </a:r>
            <a:endParaRPr lang="cs-CZ" sz="2000" dirty="0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28625" y="3714750"/>
            <a:ext cx="2133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2. 	Large Power Distance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57188" y="428625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3. 	Masculin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57188" y="4643438"/>
            <a:ext cx="2286000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4. 	Uncertainty Avoidance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de-DE" sz="1800"/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57188" y="5214938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5"/>
            </a:pPr>
            <a:r>
              <a:rPr lang="de-DE" sz="1800" dirty="0"/>
              <a:t>Long Term Orientation</a:t>
            </a:r>
            <a:endParaRPr lang="cs-CZ" sz="1800" dirty="0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286500" y="3571875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2.	Small Power Distance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215063" y="4143375"/>
            <a:ext cx="266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cs-CZ" sz="1800"/>
              <a:t> </a:t>
            </a:r>
            <a:r>
              <a:rPr lang="de-DE" sz="1800"/>
              <a:t>3.	</a:t>
            </a:r>
            <a:r>
              <a:rPr lang="cs-CZ" sz="1800"/>
              <a:t> </a:t>
            </a:r>
            <a:r>
              <a:rPr lang="de-DE" sz="1800"/>
              <a:t>Feminin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286500" y="4429125"/>
            <a:ext cx="2209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de-DE" sz="1800"/>
              <a:t>4. 	Uncertainty Tolerance</a:t>
            </a:r>
          </a:p>
          <a:p>
            <a:pPr marL="457200" indent="-457200">
              <a:spcBef>
                <a:spcPct val="50000"/>
              </a:spcBef>
            </a:pPr>
            <a:endParaRPr lang="cs-CZ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215063" y="5072063"/>
            <a:ext cx="2286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5"/>
            </a:pPr>
            <a:r>
              <a:rPr lang="de-DE" sz="1800" dirty="0"/>
              <a:t>Short Term Orientation</a:t>
            </a:r>
            <a:endParaRPr lang="cs-CZ" sz="1800" dirty="0"/>
          </a:p>
          <a:p>
            <a:pPr marL="457200" indent="-457200">
              <a:spcBef>
                <a:spcPct val="50000"/>
              </a:spcBef>
            </a:pPr>
            <a:endParaRPr lang="cs-CZ" sz="1800" dirty="0"/>
          </a:p>
          <a:p>
            <a:pPr marL="457200" indent="-457200"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321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animBg="1"/>
      <p:bldP spid="43012" grpId="0" autoUpdateAnimBg="0"/>
      <p:bldP spid="43014" grpId="0" autoUpdateAnimBg="0"/>
      <p:bldP spid="43015" grpId="0" autoUpdateAnimBg="0"/>
      <p:bldP spid="43016" grpId="0" autoUpdateAnimBg="0"/>
      <p:bldP spid="43017" grpId="0" autoUpdateAnimBg="0"/>
      <p:bldP spid="43018" grpId="0" autoUpdateAnimBg="0"/>
      <p:bldP spid="43019" grpId="0" autoUpdateAnimBg="0"/>
      <p:bldP spid="43020" grpId="0" autoUpdateAnimBg="0"/>
      <p:bldP spid="43021" grpId="0" autoUpdateAnimBg="0"/>
      <p:bldP spid="43022" grpId="0" autoUpdateAnimBg="0"/>
      <p:bldP spid="4302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DA42B-950C-B994-9698-8919B288C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Homework</a:t>
            </a:r>
            <a:r>
              <a:rPr lang="cs-CZ" dirty="0"/>
              <a:t> – Case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CE700D4-2088-4CDA-7519-77F85E7AA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Wedding</a:t>
            </a:r>
            <a:r>
              <a:rPr lang="cs-CZ" dirty="0"/>
              <a:t> </a:t>
            </a:r>
            <a:r>
              <a:rPr lang="cs-CZ" dirty="0" err="1"/>
              <a:t>Guest</a:t>
            </a:r>
            <a:endParaRPr lang="cs-CZ" dirty="0"/>
          </a:p>
          <a:p>
            <a:r>
              <a:rPr lang="cs-CZ" dirty="0" err="1"/>
              <a:t>Half</a:t>
            </a:r>
            <a:r>
              <a:rPr lang="cs-CZ" dirty="0"/>
              <a:t> a </a:t>
            </a:r>
            <a:r>
              <a:rPr lang="cs-CZ" dirty="0" err="1"/>
              <a:t>Greek</a:t>
            </a:r>
            <a:endParaRPr lang="cs-CZ" dirty="0"/>
          </a:p>
          <a:p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pays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Drink?</a:t>
            </a:r>
          </a:p>
          <a:p>
            <a:r>
              <a:rPr lang="cs-CZ" dirty="0"/>
              <a:t>Fernando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Napkin</a:t>
            </a:r>
            <a:endParaRPr lang="cs-CZ" dirty="0"/>
          </a:p>
          <a:p>
            <a:r>
              <a:rPr lang="cs-CZ" dirty="0"/>
              <a:t>George Bush </a:t>
            </a:r>
            <a:r>
              <a:rPr lang="cs-CZ"/>
              <a:t>in Japan</a:t>
            </a:r>
            <a:endParaRPr lang="cs-CZ" dirty="0"/>
          </a:p>
          <a:p>
            <a:endParaRPr lang="cs-CZ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20EC900-13D5-4E30-4293-8B3243DD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B96171-5CF5-BD6D-134B-EE54346B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3714752"/>
            <a:ext cx="7639080" cy="3044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Hofstede, Geert &amp; Hofstede, Gerd Jan, </a:t>
            </a:r>
            <a:r>
              <a:rPr lang="en-US" dirty="0" err="1"/>
              <a:t>Minkov</a:t>
            </a:r>
            <a:r>
              <a:rPr lang="en-US" dirty="0"/>
              <a:t>, Michael (2010). Cultures and Organizations. Software of the mind. Intercultural Cooperation and its Importance for Survival. New York. Mc </a:t>
            </a:r>
            <a:r>
              <a:rPr lang="en-US" dirty="0" err="1"/>
              <a:t>Graw</a:t>
            </a:r>
            <a:r>
              <a:rPr lang="en-US" dirty="0"/>
              <a:t>-Hill.</a:t>
            </a:r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194" name="Picture 2" descr="Geert Hofstede - Managementboek.n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14290"/>
            <a:ext cx="3000396" cy="300039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57158" y="214290"/>
            <a:ext cx="5429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Geert</a:t>
            </a:r>
            <a:r>
              <a:rPr lang="cs-CZ" sz="2400" b="1" dirty="0"/>
              <a:t> </a:t>
            </a:r>
            <a:r>
              <a:rPr lang="cs-CZ" sz="2400" b="1" dirty="0" err="1"/>
              <a:t>Hofstede</a:t>
            </a:r>
            <a:endParaRPr lang="cs-CZ" sz="2400" b="1" dirty="0"/>
          </a:p>
          <a:p>
            <a:pPr fontAlgn="t"/>
            <a:r>
              <a:rPr lang="de-DE" sz="2400" dirty="0"/>
              <a:t>* </a:t>
            </a:r>
            <a:r>
              <a:rPr lang="cs-CZ" sz="2400" dirty="0" err="1"/>
              <a:t>October</a:t>
            </a:r>
            <a:r>
              <a:rPr lang="cs-CZ" sz="2400" dirty="0"/>
              <a:t> 2, 1928</a:t>
            </a:r>
            <a:br>
              <a:rPr lang="cs-CZ" sz="2400" dirty="0"/>
            </a:br>
            <a:r>
              <a:rPr lang="cs-CZ" sz="2400" dirty="0" err="1"/>
              <a:t>Haarlem</a:t>
            </a:r>
            <a:r>
              <a:rPr lang="cs-CZ" sz="2400" dirty="0"/>
              <a:t>, </a:t>
            </a:r>
            <a:r>
              <a:rPr lang="cs-CZ" sz="2400" dirty="0" err="1"/>
              <a:t>Netherlands</a:t>
            </a:r>
            <a:endParaRPr lang="cs-CZ" sz="2400" dirty="0"/>
          </a:p>
          <a:p>
            <a:pPr fontAlgn="t"/>
            <a:r>
              <a:rPr lang="cs-CZ" sz="2400" dirty="0"/>
              <a:t>†</a:t>
            </a:r>
            <a:r>
              <a:rPr lang="de-DE" sz="2400" dirty="0"/>
              <a:t> </a:t>
            </a:r>
            <a:r>
              <a:rPr lang="cs-CZ" sz="2400" dirty="0" err="1"/>
              <a:t>February</a:t>
            </a:r>
            <a:r>
              <a:rPr lang="cs-CZ" sz="2400" dirty="0"/>
              <a:t> 12, 2020 (</a:t>
            </a:r>
            <a:r>
              <a:rPr lang="cs-CZ" sz="2400" dirty="0" err="1"/>
              <a:t>aged</a:t>
            </a:r>
            <a:r>
              <a:rPr lang="cs-CZ" sz="2400" dirty="0"/>
              <a:t> 91)</a:t>
            </a:r>
            <a:br>
              <a:rPr lang="cs-CZ" sz="2400" dirty="0"/>
            </a:br>
            <a:r>
              <a:rPr lang="cs-CZ" sz="2400" dirty="0"/>
              <a:t>Ede, </a:t>
            </a:r>
            <a:r>
              <a:rPr lang="cs-CZ" sz="2400" dirty="0" err="1"/>
              <a:t>Netherlands</a:t>
            </a:r>
            <a:endParaRPr lang="cs-CZ" sz="2400" dirty="0"/>
          </a:p>
          <a:p>
            <a:endParaRPr lang="cs-CZ" sz="2400" b="1" dirty="0"/>
          </a:p>
          <a:p>
            <a:r>
              <a:rPr lang="cs-CZ" sz="2400" dirty="0" err="1"/>
              <a:t>Social</a:t>
            </a:r>
            <a:r>
              <a:rPr lang="cs-CZ" sz="2400" dirty="0"/>
              <a:t> psychology, </a:t>
            </a:r>
            <a:r>
              <a:rPr lang="de-DE" sz="2400" dirty="0"/>
              <a:t>C</a:t>
            </a:r>
            <a:r>
              <a:rPr lang="cs-CZ" sz="2400" dirty="0" err="1"/>
              <a:t>ross-cultural</a:t>
            </a:r>
            <a:r>
              <a:rPr lang="cs-CZ" sz="2400" dirty="0"/>
              <a:t> </a:t>
            </a:r>
            <a:r>
              <a:rPr lang="de-DE" sz="2400" dirty="0" err="1"/>
              <a:t>studies</a:t>
            </a:r>
            <a:r>
              <a:rPr lang="de-DE" sz="2400" dirty="0"/>
              <a:t>, P</a:t>
            </a:r>
            <a:r>
              <a:rPr lang="cs-CZ" sz="2400" dirty="0" err="1"/>
              <a:t>sychology</a:t>
            </a:r>
            <a:r>
              <a:rPr lang="cs-CZ" sz="2400" dirty="0"/>
              <a:t>, </a:t>
            </a:r>
            <a:r>
              <a:rPr lang="de-DE" sz="2400" dirty="0"/>
              <a:t>A</a:t>
            </a:r>
            <a:r>
              <a:rPr lang="cs-CZ" sz="2400" dirty="0" err="1"/>
              <a:t>nthropology</a:t>
            </a:r>
            <a:endParaRPr lang="en-GB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01275" cy="699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3442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32656"/>
            <a:ext cx="9115241" cy="5832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513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400" dirty="0" err="1"/>
              <a:t>Thank</a:t>
            </a:r>
            <a:r>
              <a:rPr lang="de-DE" sz="4400" dirty="0"/>
              <a:t> </a:t>
            </a:r>
            <a:r>
              <a:rPr lang="de-DE" sz="4400" dirty="0" err="1"/>
              <a:t>you</a:t>
            </a:r>
            <a:r>
              <a:rPr lang="de-DE" sz="4400" dirty="0"/>
              <a:t>!</a:t>
            </a:r>
            <a:endParaRPr lang="cs-CZ" sz="4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16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de-DE" dirty="0"/>
              <a:t>Basic </a:t>
            </a:r>
            <a:r>
              <a:rPr lang="de-DE" dirty="0" err="1"/>
              <a:t>Literature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7467600" cy="4873752"/>
          </a:xfrm>
        </p:spPr>
        <p:txBody>
          <a:bodyPr>
            <a:noAutofit/>
          </a:bodyPr>
          <a:lstStyle/>
          <a:p>
            <a:r>
              <a:rPr lang="cs-CZ" sz="2000" dirty="0" err="1"/>
              <a:t>Hofstede</a:t>
            </a:r>
            <a:r>
              <a:rPr lang="cs-CZ" sz="2000" dirty="0"/>
              <a:t>, </a:t>
            </a:r>
            <a:r>
              <a:rPr lang="cs-CZ" sz="2000" dirty="0" err="1"/>
              <a:t>Geert</a:t>
            </a:r>
            <a:r>
              <a:rPr lang="cs-CZ" sz="2000" dirty="0"/>
              <a:t> &amp; </a:t>
            </a:r>
            <a:r>
              <a:rPr lang="cs-CZ" sz="2000" dirty="0" err="1"/>
              <a:t>Hofstede</a:t>
            </a:r>
            <a:r>
              <a:rPr lang="cs-CZ" sz="2000" dirty="0"/>
              <a:t>, Gerd Jan, </a:t>
            </a:r>
            <a:r>
              <a:rPr lang="cs-CZ" sz="2000" dirty="0" err="1"/>
              <a:t>Minkov</a:t>
            </a:r>
            <a:r>
              <a:rPr lang="cs-CZ" sz="2000" dirty="0"/>
              <a:t>, Michael (2010). </a:t>
            </a:r>
            <a:r>
              <a:rPr lang="cs-CZ" sz="2000" dirty="0" err="1"/>
              <a:t>Cultures</a:t>
            </a:r>
            <a:r>
              <a:rPr lang="cs-CZ" sz="2000" dirty="0"/>
              <a:t> and </a:t>
            </a:r>
            <a:r>
              <a:rPr lang="cs-CZ" sz="2000" dirty="0" err="1"/>
              <a:t>Or­ganizations</a:t>
            </a:r>
            <a:r>
              <a:rPr lang="cs-CZ" sz="2000" dirty="0"/>
              <a:t>. Software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mind. </a:t>
            </a:r>
            <a:r>
              <a:rPr lang="cs-CZ" sz="2000" dirty="0" err="1"/>
              <a:t>Intercultural</a:t>
            </a:r>
            <a:r>
              <a:rPr lang="cs-CZ" sz="2000" dirty="0"/>
              <a:t> </a:t>
            </a:r>
            <a:r>
              <a:rPr lang="cs-CZ" sz="2000" dirty="0" err="1"/>
              <a:t>Coopera­tion</a:t>
            </a:r>
            <a:r>
              <a:rPr lang="cs-CZ" sz="2000" dirty="0"/>
              <a:t> and </a:t>
            </a:r>
            <a:r>
              <a:rPr lang="cs-CZ" sz="2000" dirty="0" err="1"/>
              <a:t>its</a:t>
            </a:r>
            <a:r>
              <a:rPr lang="cs-CZ" sz="2000" dirty="0"/>
              <a:t> </a:t>
            </a:r>
            <a:r>
              <a:rPr lang="cs-CZ" sz="2000" dirty="0" err="1"/>
              <a:t>Importance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Survival</a:t>
            </a:r>
            <a:r>
              <a:rPr lang="cs-CZ" sz="2000" dirty="0"/>
              <a:t>. New York. </a:t>
            </a:r>
            <a:r>
              <a:rPr lang="cs-CZ" sz="2000" dirty="0" err="1"/>
              <a:t>Mc</a:t>
            </a:r>
            <a:r>
              <a:rPr lang="cs-CZ" sz="2000" dirty="0"/>
              <a:t> </a:t>
            </a:r>
            <a:r>
              <a:rPr lang="cs-CZ" sz="2000" dirty="0" err="1"/>
              <a:t>Graw-Hill</a:t>
            </a:r>
            <a:r>
              <a:rPr lang="cs-CZ" sz="2000" dirty="0"/>
              <a:t>.</a:t>
            </a:r>
          </a:p>
          <a:p>
            <a:endParaRPr lang="de-DE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715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Web-links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900" dirty="0"/>
              <a:t>Hofstede about Culture </a:t>
            </a:r>
            <a:endParaRPr lang="cs-CZ" sz="4900" dirty="0"/>
          </a:p>
          <a:p>
            <a:r>
              <a:rPr lang="en-US" sz="4900" u="sng" dirty="0">
                <a:hlinkClick r:id="rId2"/>
              </a:rPr>
              <a:t>https://www.youtube.com/watch?v=wdh40kgyYOY</a:t>
            </a:r>
            <a:r>
              <a:rPr lang="en-US" sz="4900" dirty="0"/>
              <a:t> </a:t>
            </a:r>
            <a:endParaRPr lang="cs-CZ" sz="4900" dirty="0"/>
          </a:p>
          <a:p>
            <a:r>
              <a:rPr lang="en-US" sz="4900" dirty="0"/>
              <a:t>Identity</a:t>
            </a:r>
          </a:p>
          <a:p>
            <a:r>
              <a:rPr lang="en-US" sz="4900" u="sng" dirty="0">
                <a:hlinkClick r:id="rId3"/>
              </a:rPr>
              <a:t>https://www.youtube.com/watch?v=zQj1VPNPHlI&amp;list=PLQvFZ16QYK_ovcyej9kTjCrsg0mnS3oaJ&amp;index=2</a:t>
            </a:r>
            <a:r>
              <a:rPr lang="en-US" sz="4900" dirty="0"/>
              <a:t> </a:t>
            </a:r>
            <a:endParaRPr lang="cs-CZ" sz="4900" dirty="0"/>
          </a:p>
          <a:p>
            <a:r>
              <a:rPr lang="en-US" sz="4900" dirty="0"/>
              <a:t>Power Distance  </a:t>
            </a:r>
            <a:endParaRPr lang="cs-CZ" sz="4900" dirty="0"/>
          </a:p>
          <a:p>
            <a:r>
              <a:rPr lang="en-US" sz="4900" u="sng" dirty="0">
                <a:hlinkClick r:id="rId4"/>
              </a:rPr>
              <a:t>https://www.youtube.com/watch?v=DqAJclwfyCw</a:t>
            </a:r>
            <a:endParaRPr lang="de-DE" sz="4900" dirty="0"/>
          </a:p>
          <a:p>
            <a:r>
              <a:rPr lang="en-US" sz="4900" dirty="0"/>
              <a:t>Gender </a:t>
            </a:r>
            <a:endParaRPr lang="cs-CZ" sz="4900" dirty="0"/>
          </a:p>
          <a:p>
            <a:r>
              <a:rPr lang="en-US" sz="4900" u="sng" dirty="0">
                <a:hlinkClick r:id="rId5"/>
              </a:rPr>
              <a:t>https://www.youtube.com/watch?v=Pyr-XKQG2CM&amp;list=PLQvFZ16QYK_ovcyej9kTjCrsg0mnS3oaJ&amp;index=3</a:t>
            </a:r>
            <a:endParaRPr lang="de-DE" sz="4900" dirty="0"/>
          </a:p>
          <a:p>
            <a:r>
              <a:rPr lang="en-US" sz="4900" dirty="0"/>
              <a:t>Truth </a:t>
            </a:r>
            <a:endParaRPr lang="cs-CZ" sz="4900" dirty="0"/>
          </a:p>
          <a:p>
            <a:r>
              <a:rPr lang="en-US" sz="4900" u="sng" dirty="0">
                <a:hlinkClick r:id="rId6"/>
              </a:rPr>
              <a:t>https://www.youtube.com/watch?v=fZF6LyGne7Q&amp;index=4&amp;list=PLQvFZ16QYK_ovcyej9kTjCrsg0mnS3oaJ</a:t>
            </a:r>
            <a:r>
              <a:rPr lang="en-US" sz="4900" dirty="0"/>
              <a:t> </a:t>
            </a:r>
            <a:endParaRPr lang="cs-CZ" sz="4900" dirty="0"/>
          </a:p>
          <a:p>
            <a:r>
              <a:rPr lang="en-US" sz="4900" dirty="0"/>
              <a:t>Virtue </a:t>
            </a:r>
            <a:endParaRPr lang="cs-CZ" sz="4900" dirty="0"/>
          </a:p>
          <a:p>
            <a:r>
              <a:rPr lang="en-US" sz="4900" u="sng" dirty="0">
                <a:hlinkClick r:id="rId7"/>
              </a:rPr>
              <a:t>https://www.youtube.com/watch?v=H8ygYIGsIQ4&amp;index=5&amp;list=PLQvFZ16QYK_ovcyej9kTjCrsg0mnS3oaJ</a:t>
            </a:r>
            <a:r>
              <a:rPr lang="en-US" sz="4900" dirty="0"/>
              <a:t> </a:t>
            </a:r>
            <a:endParaRPr lang="cs-CZ" sz="4900" dirty="0"/>
          </a:p>
          <a:p>
            <a:r>
              <a:rPr lang="en-US" sz="4900" dirty="0"/>
              <a:t>Indulgence/Restraint </a:t>
            </a:r>
            <a:endParaRPr lang="cs-CZ" sz="4900" dirty="0"/>
          </a:p>
          <a:p>
            <a:r>
              <a:rPr lang="en-US" sz="4900" u="sng" dirty="0">
                <a:hlinkClick r:id="rId8"/>
              </a:rPr>
              <a:t>https://www.youtube.com/watch?v=V0YgGdzmFtA</a:t>
            </a:r>
            <a:endParaRPr lang="cs-CZ" sz="49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47527"/>
            <a:ext cx="7467600" cy="778098"/>
          </a:xfrm>
        </p:spPr>
        <p:txBody>
          <a:bodyPr/>
          <a:lstStyle/>
          <a:p>
            <a:pPr algn="ctr"/>
            <a:r>
              <a:rPr lang="de-DE" b="1" dirty="0"/>
              <a:t>CULTURE – </a:t>
            </a:r>
            <a:r>
              <a:rPr lang="de-DE" sz="3200" b="1" dirty="0" err="1"/>
              <a:t>class</a:t>
            </a:r>
            <a:r>
              <a:rPr lang="de-DE" sz="3200" b="1" dirty="0"/>
              <a:t> </a:t>
            </a:r>
            <a:r>
              <a:rPr lang="de-DE" sz="3200" b="1" dirty="0" err="1"/>
              <a:t>definition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/>
          </a:p>
          <a:p>
            <a:endParaRPr lang="cs-CZ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1268760"/>
            <a:ext cx="7706816" cy="53575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cs-CZ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8F2DDC-9181-4808-BC87-426D9F78969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951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/>
              <a:t>CULTURE</a:t>
            </a:r>
            <a:br>
              <a:rPr lang="de-DE"/>
            </a:br>
            <a:r>
              <a:rPr lang="de-DE" sz="1800">
                <a:solidFill>
                  <a:schemeClr val="tx1"/>
                </a:solidFill>
              </a:rPr>
              <a:t>Culture definition by Hofstede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sz="2800" dirty="0"/>
              <a:t>mental </a:t>
            </a:r>
            <a:r>
              <a:rPr lang="de-DE" sz="2800" dirty="0" err="1"/>
              <a:t>program</a:t>
            </a:r>
            <a:r>
              <a:rPr lang="de-DE" sz="2800" dirty="0"/>
              <a:t> </a:t>
            </a:r>
            <a:r>
              <a:rPr lang="de-DE" sz="2800" dirty="0" err="1"/>
              <a:t>or</a:t>
            </a:r>
            <a:r>
              <a:rPr lang="de-DE" sz="2800" dirty="0"/>
              <a:t> </a:t>
            </a:r>
            <a:r>
              <a:rPr lang="de-DE" sz="2800" dirty="0" err="1"/>
              <a:t>software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mind</a:t>
            </a:r>
            <a:r>
              <a:rPr lang="de-DE" sz="2800" dirty="0"/>
              <a:t>: </a:t>
            </a:r>
            <a:r>
              <a:rPr lang="de-DE" sz="2800" dirty="0" err="1"/>
              <a:t>collective</a:t>
            </a:r>
            <a:r>
              <a:rPr lang="de-DE" sz="2800" dirty="0"/>
              <a:t> </a:t>
            </a:r>
            <a:r>
              <a:rPr lang="de-DE" sz="2800" dirty="0" err="1"/>
              <a:t>patterns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thinking</a:t>
            </a:r>
            <a:r>
              <a:rPr lang="de-DE" sz="2800" dirty="0"/>
              <a:t>, </a:t>
            </a:r>
            <a:r>
              <a:rPr lang="de-DE" sz="2800" dirty="0" err="1"/>
              <a:t>feeling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acting</a:t>
            </a:r>
            <a:endParaRPr lang="cs-CZ" sz="2800" dirty="0"/>
          </a:p>
          <a:p>
            <a:r>
              <a:rPr lang="de-DE" sz="2800" dirty="0"/>
              <a:t> </a:t>
            </a:r>
            <a:r>
              <a:rPr lang="cs-CZ" sz="2800" dirty="0" err="1"/>
              <a:t>values</a:t>
            </a:r>
            <a:r>
              <a:rPr lang="cs-CZ" sz="2800" dirty="0"/>
              <a:t> </a:t>
            </a:r>
            <a:r>
              <a:rPr lang="cs-CZ" sz="2800" dirty="0" err="1"/>
              <a:t>shared</a:t>
            </a:r>
            <a:r>
              <a:rPr lang="cs-CZ" sz="2800" dirty="0"/>
              <a:t> by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community</a:t>
            </a:r>
            <a:endParaRPr lang="de-DE" sz="2800" dirty="0"/>
          </a:p>
          <a:p>
            <a:pPr eaLnBrk="1" hangingPunct="1"/>
            <a:r>
              <a:rPr lang="de-DE" sz="2800" dirty="0" err="1"/>
              <a:t>shared</a:t>
            </a:r>
            <a:r>
              <a:rPr lang="de-DE" sz="2800" dirty="0"/>
              <a:t> </a:t>
            </a:r>
            <a:r>
              <a:rPr lang="de-DE" sz="2800" dirty="0" err="1"/>
              <a:t>with</a:t>
            </a:r>
            <a:r>
              <a:rPr lang="de-DE" sz="2800" dirty="0"/>
              <a:t> </a:t>
            </a:r>
            <a:r>
              <a:rPr lang="de-DE" sz="2800" dirty="0" err="1"/>
              <a:t>people</a:t>
            </a:r>
            <a:r>
              <a:rPr lang="de-DE" sz="2800" dirty="0"/>
              <a:t> </a:t>
            </a:r>
            <a:r>
              <a:rPr lang="de-DE" sz="2800" dirty="0" err="1"/>
              <a:t>who</a:t>
            </a:r>
            <a:r>
              <a:rPr lang="de-DE" sz="2800" dirty="0"/>
              <a:t> live </a:t>
            </a:r>
            <a:r>
              <a:rPr lang="de-DE" sz="2800" dirty="0" err="1"/>
              <a:t>within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same </a:t>
            </a:r>
            <a:r>
              <a:rPr lang="de-DE" sz="2800" dirty="0" err="1"/>
              <a:t>social</a:t>
            </a:r>
            <a:r>
              <a:rPr lang="de-DE" sz="2800" dirty="0"/>
              <a:t> </a:t>
            </a:r>
            <a:r>
              <a:rPr lang="de-DE" sz="2800" dirty="0" err="1"/>
              <a:t>environment</a:t>
            </a:r>
            <a:endParaRPr lang="de-DE" sz="2800" dirty="0"/>
          </a:p>
          <a:p>
            <a:pPr eaLnBrk="1" hangingPunct="1"/>
            <a:r>
              <a:rPr lang="de-DE" sz="2800" dirty="0" err="1"/>
              <a:t>unwritten</a:t>
            </a:r>
            <a:r>
              <a:rPr lang="de-DE" sz="2800" dirty="0"/>
              <a:t> </a:t>
            </a:r>
            <a:r>
              <a:rPr lang="de-DE" sz="2800" dirty="0" err="1"/>
              <a:t>rules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social</a:t>
            </a:r>
            <a:r>
              <a:rPr lang="de-DE" sz="2800" dirty="0"/>
              <a:t> </a:t>
            </a:r>
            <a:r>
              <a:rPr lang="de-DE" sz="2800" dirty="0" err="1"/>
              <a:t>game</a:t>
            </a:r>
            <a:endParaRPr lang="de-DE" sz="2800" dirty="0"/>
          </a:p>
          <a:p>
            <a:pPr eaLnBrk="1" hangingPunct="1"/>
            <a:r>
              <a:rPr lang="de-DE" sz="2800" dirty="0" err="1"/>
              <a:t>learned</a:t>
            </a:r>
            <a:r>
              <a:rPr lang="de-DE" sz="2800" dirty="0"/>
              <a:t> not </a:t>
            </a:r>
            <a:r>
              <a:rPr lang="de-DE" sz="2800" dirty="0" err="1"/>
              <a:t>innate</a:t>
            </a:r>
            <a:endParaRPr lang="cs-CZ" sz="2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5937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sz="2800">
                <a:solidFill>
                  <a:schemeClr val="tx1"/>
                </a:solidFill>
                <a:latin typeface="Tahoma" pitchFamily="34" charset="0"/>
              </a:rPr>
              <a:t>Three Levels of Uniqueness in Mental Programming</a:t>
            </a:r>
            <a:endParaRPr lang="cs-CZ" sz="28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914400" y="1676400"/>
            <a:ext cx="6946900" cy="4029075"/>
            <a:chOff x="565" y="980"/>
            <a:chExt cx="4376" cy="2538"/>
          </a:xfrm>
        </p:grpSpPr>
        <p:sp>
          <p:nvSpPr>
            <p:cNvPr id="10244" name="AutoShape 10"/>
            <p:cNvSpPr>
              <a:spLocks noChangeAspect="1" noChangeArrowheads="1"/>
            </p:cNvSpPr>
            <p:nvPr/>
          </p:nvSpPr>
          <p:spPr bwMode="auto">
            <a:xfrm>
              <a:off x="565" y="980"/>
              <a:ext cx="4376" cy="2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de-DE" b="1">
                <a:solidFill>
                  <a:srgbClr val="000099"/>
                </a:solidFill>
                <a:latin typeface="Arial" charset="0"/>
              </a:endParaRPr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596" y="1068"/>
              <a:ext cx="4274" cy="2362"/>
              <a:chOff x="596" y="1068"/>
              <a:chExt cx="4274" cy="2362"/>
            </a:xfrm>
          </p:grpSpPr>
          <p:grpSp>
            <p:nvGrpSpPr>
              <p:cNvPr id="4" name="Group 30"/>
              <p:cNvGrpSpPr>
                <a:grpSpLocks/>
              </p:cNvGrpSpPr>
              <p:nvPr/>
            </p:nvGrpSpPr>
            <p:grpSpPr bwMode="auto">
              <a:xfrm>
                <a:off x="596" y="1068"/>
                <a:ext cx="3588" cy="2362"/>
                <a:chOff x="596" y="1068"/>
                <a:chExt cx="3588" cy="2362"/>
              </a:xfrm>
            </p:grpSpPr>
            <p:sp>
              <p:nvSpPr>
                <p:cNvPr id="1025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1209" y="1068"/>
                  <a:ext cx="1487" cy="236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5" name="Line 14"/>
                <p:cNvSpPr>
                  <a:spLocks noChangeShapeType="1"/>
                </p:cNvSpPr>
                <p:nvPr/>
              </p:nvSpPr>
              <p:spPr bwMode="auto">
                <a:xfrm>
                  <a:off x="2696" y="1068"/>
                  <a:ext cx="1488" cy="236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6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209" y="3430"/>
                  <a:ext cx="29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85" y="2993"/>
                  <a:ext cx="599" cy="17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eaLnBrk="0" hangingPunct="0"/>
                  <a:r>
                    <a:rPr lang="de-DE" sz="1400" b="1">
                      <a:solidFill>
                        <a:srgbClr val="000099"/>
                      </a:solidFill>
                      <a:latin typeface="Arial" charset="0"/>
                    </a:rPr>
                    <a:t>universal</a:t>
                  </a:r>
                </a:p>
              </p:txBody>
            </p:sp>
            <p:sp>
              <p:nvSpPr>
                <p:cNvPr id="1025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96" y="2205"/>
                  <a:ext cx="788" cy="2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algn="r" eaLnBrk="0" hangingPunct="0"/>
                  <a:r>
                    <a:rPr lang="de-DE" sz="1400" b="1">
                      <a:solidFill>
                        <a:srgbClr val="000099"/>
                      </a:solidFill>
                      <a:latin typeface="Arial" charset="0"/>
                    </a:rPr>
                    <a:t>specific to group or category</a:t>
                  </a:r>
                </a:p>
              </p:txBody>
            </p:sp>
            <p:sp>
              <p:nvSpPr>
                <p:cNvPr id="10259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749" y="1520"/>
                  <a:ext cx="649" cy="2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algn="r" eaLnBrk="0" hangingPunct="0"/>
                  <a:r>
                    <a:rPr lang="de-DE" sz="1400" b="1">
                      <a:solidFill>
                        <a:srgbClr val="000099"/>
                      </a:solidFill>
                      <a:latin typeface="Arial" charset="0"/>
                    </a:rPr>
                    <a:t>specific to individual</a:t>
                  </a:r>
                </a:p>
              </p:txBody>
            </p:sp>
          </p:grpSp>
          <p:grpSp>
            <p:nvGrpSpPr>
              <p:cNvPr id="5" name="Group 29"/>
              <p:cNvGrpSpPr>
                <a:grpSpLocks/>
              </p:cNvGrpSpPr>
              <p:nvPr/>
            </p:nvGrpSpPr>
            <p:grpSpPr bwMode="auto">
              <a:xfrm>
                <a:off x="1734" y="1505"/>
                <a:ext cx="3136" cy="1772"/>
                <a:chOff x="1734" y="1505"/>
                <a:chExt cx="3136" cy="1772"/>
              </a:xfrm>
            </p:grpSpPr>
            <p:sp>
              <p:nvSpPr>
                <p:cNvPr id="1024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734" y="2839"/>
                  <a:ext cx="1838" cy="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algn="ctr" eaLnBrk="0" hangingPunct="0"/>
                  <a:r>
                    <a:rPr lang="de-DE" sz="1200" b="1" i="1">
                      <a:solidFill>
                        <a:srgbClr val="000099"/>
                      </a:solidFill>
                      <a:latin typeface="Arial" charset="0"/>
                    </a:rPr>
                    <a:t>HUMAN NATURE</a:t>
                  </a:r>
                </a:p>
                <a:p>
                  <a:pPr algn="ctr" eaLnBrk="0" hangingPunct="0"/>
                  <a:r>
                    <a:rPr lang="de-DE" sz="1200">
                      <a:solidFill>
                        <a:srgbClr val="000099"/>
                      </a:solidFill>
                      <a:latin typeface="Arial" charset="0"/>
                    </a:rPr>
                    <a:t>birth, hunger, joy, aggression, mourning, need for surviving, hope for care and love, death</a:t>
                  </a:r>
                  <a:endParaRPr lang="de-DE" sz="1200" b="1">
                    <a:solidFill>
                      <a:srgbClr val="000099"/>
                    </a:solidFill>
                    <a:latin typeface="Arial" charset="0"/>
                  </a:endParaRPr>
                </a:p>
              </p:txBody>
            </p:sp>
            <p:sp>
              <p:nvSpPr>
                <p:cNvPr id="1024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909" y="2118"/>
                  <a:ext cx="1575" cy="4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algn="ctr" eaLnBrk="0" hangingPunct="0"/>
                  <a:r>
                    <a:rPr lang="de-DE" sz="1200" b="1" i="1">
                      <a:solidFill>
                        <a:srgbClr val="000099"/>
                      </a:solidFill>
                      <a:latin typeface="Arial" charset="0"/>
                    </a:rPr>
                    <a:t>CULTURE</a:t>
                  </a:r>
                </a:p>
                <a:p>
                  <a:pPr algn="ctr" eaLnBrk="0" hangingPunct="0"/>
                  <a:r>
                    <a:rPr lang="de-DE" sz="1200">
                      <a:solidFill>
                        <a:srgbClr val="000099"/>
                      </a:solidFill>
                      <a:latin typeface="Arial" charset="0"/>
                    </a:rPr>
                    <a:t>education, language, behaviour, norms, values, rituals, religion, work culture, perception of time&amp;space, society</a:t>
                  </a:r>
                  <a:endParaRPr lang="de-DE" sz="1200" b="1">
                    <a:solidFill>
                      <a:srgbClr val="000099"/>
                    </a:solidFill>
                    <a:latin typeface="Arial" charset="0"/>
                  </a:endParaRPr>
                </a:p>
              </p:txBody>
            </p:sp>
            <p:sp>
              <p:nvSpPr>
                <p:cNvPr id="1025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72" y="1505"/>
                  <a:ext cx="1050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algn="ctr" eaLnBrk="0" hangingPunct="0"/>
                  <a:r>
                    <a:rPr lang="de-DE" sz="1200" b="1" i="1">
                      <a:solidFill>
                        <a:srgbClr val="000099"/>
                      </a:solidFill>
                      <a:latin typeface="Arial" charset="0"/>
                    </a:rPr>
                    <a:t>PERSONALITY</a:t>
                  </a:r>
                </a:p>
                <a:p>
                  <a:pPr algn="ctr" eaLnBrk="0" hangingPunct="0"/>
                  <a:r>
                    <a:rPr lang="de-DE" sz="1200">
                      <a:solidFill>
                        <a:srgbClr val="000099"/>
                      </a:solidFill>
                      <a:latin typeface="Arial" charset="0"/>
                    </a:rPr>
                    <a:t>specific, </a:t>
                  </a:r>
                </a:p>
                <a:p>
                  <a:pPr algn="ctr" eaLnBrk="0" hangingPunct="0"/>
                  <a:r>
                    <a:rPr lang="de-DE" sz="1200">
                      <a:solidFill>
                        <a:srgbClr val="000099"/>
                      </a:solidFill>
                      <a:latin typeface="Arial" charset="0"/>
                    </a:rPr>
                    <a:t>individual</a:t>
                  </a:r>
                </a:p>
              </p:txBody>
            </p:sp>
            <p:sp>
              <p:nvSpPr>
                <p:cNvPr id="1025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076" y="1505"/>
                  <a:ext cx="787" cy="1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eaLnBrk="0" hangingPunct="0"/>
                  <a:r>
                    <a:rPr lang="de-DE" sz="1400" b="1">
                      <a:solidFill>
                        <a:srgbClr val="000099"/>
                      </a:solidFill>
                      <a:latin typeface="Arial" charset="0"/>
                    </a:rPr>
                    <a:t>inherited &amp; learned</a:t>
                  </a:r>
                </a:p>
              </p:txBody>
            </p:sp>
            <p:sp>
              <p:nvSpPr>
                <p:cNvPr id="1025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214" y="2118"/>
                  <a:ext cx="649" cy="2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eaLnBrk="0" hangingPunct="0"/>
                  <a:r>
                    <a:rPr lang="de-DE" sz="1400" b="1">
                      <a:solidFill>
                        <a:srgbClr val="000099"/>
                      </a:solidFill>
                      <a:latin typeface="Arial" charset="0"/>
                    </a:rPr>
                    <a:t>learned</a:t>
                  </a:r>
                </a:p>
              </p:txBody>
            </p:sp>
            <p:sp>
              <p:nvSpPr>
                <p:cNvPr id="1025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221" y="2993"/>
                  <a:ext cx="649" cy="2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0" tIns="0" rIns="18000" bIns="0"/>
                <a:lstStyle/>
                <a:p>
                  <a:pPr eaLnBrk="0" hangingPunct="0"/>
                  <a:r>
                    <a:rPr lang="de-DE" sz="1400" b="1">
                      <a:solidFill>
                        <a:srgbClr val="000099"/>
                      </a:solidFill>
                      <a:latin typeface="Arial" charset="0"/>
                    </a:rPr>
                    <a:t>inherited</a:t>
                  </a: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543800" cy="12795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de-DE" sz="3200">
                <a:solidFill>
                  <a:schemeClr val="tx1"/>
                </a:solidFill>
                <a:latin typeface="Tahoma" pitchFamily="34" charset="0"/>
              </a:rPr>
              <a:t>The „Onion“: Manifestations of </a:t>
            </a:r>
            <a:br>
              <a:rPr lang="de-DE" sz="3200">
                <a:solidFill>
                  <a:schemeClr val="tx1"/>
                </a:solidFill>
                <a:latin typeface="Tahoma" pitchFamily="34" charset="0"/>
              </a:rPr>
            </a:br>
            <a:r>
              <a:rPr lang="de-DE" sz="3200">
                <a:solidFill>
                  <a:schemeClr val="tx1"/>
                </a:solidFill>
                <a:latin typeface="Tahoma" pitchFamily="34" charset="0"/>
              </a:rPr>
              <a:t>Culture at different levels of depth</a:t>
            </a:r>
            <a:endParaRPr lang="cs-CZ" sz="32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2771" name="Picture 3" descr="C:\Documents and Settings\Ulli\Dokumenty\My Scans\2010-03 (III)\sejmo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2638"/>
            <a:ext cx="5562600" cy="45767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pPr algn="ctr"/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92500"/>
          </a:bodyPr>
          <a:lstStyle/>
          <a:p>
            <a:pPr marL="360363" indent="-3603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3200" dirty="0"/>
              <a:t>In every situation we act </a:t>
            </a:r>
            <a:r>
              <a:rPr lang="en-US" sz="3200" u="sng" dirty="0"/>
              <a:t>on the basis of values and norms </a:t>
            </a:r>
            <a:r>
              <a:rPr lang="en-US" sz="3200" dirty="0"/>
              <a:t>we acquired in our early lifetime.</a:t>
            </a:r>
            <a:endParaRPr lang="cs-CZ" sz="3200" dirty="0"/>
          </a:p>
          <a:p>
            <a:pPr marL="360363" indent="-3603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3200" dirty="0" err="1"/>
              <a:t>Values</a:t>
            </a:r>
            <a:r>
              <a:rPr lang="en-US" sz="3200" dirty="0"/>
              <a:t> are the basis of our thinking, feeling and acting. </a:t>
            </a:r>
            <a:endParaRPr lang="cs-CZ" sz="3200" dirty="0"/>
          </a:p>
          <a:p>
            <a:pPr marL="360363" indent="-3603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value</a:t>
            </a:r>
            <a:r>
              <a:rPr lang="cs-CZ" sz="3200" dirty="0"/>
              <a:t>-set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one</a:t>
            </a:r>
            <a:r>
              <a:rPr lang="cs-CZ" sz="3200" dirty="0"/>
              <a:t> </a:t>
            </a:r>
            <a:r>
              <a:rPr lang="cs-CZ" sz="3200" dirty="0" err="1"/>
              <a:t>social</a:t>
            </a:r>
            <a:r>
              <a:rPr lang="cs-CZ" sz="3200" dirty="0"/>
              <a:t> </a:t>
            </a:r>
            <a:r>
              <a:rPr lang="cs-CZ" sz="3200" dirty="0" err="1"/>
              <a:t>community</a:t>
            </a:r>
            <a:r>
              <a:rPr lang="cs-CZ" sz="3200" dirty="0"/>
              <a:t> (</a:t>
            </a:r>
            <a:r>
              <a:rPr lang="cs-CZ" sz="3200" dirty="0" err="1"/>
              <a:t>its</a:t>
            </a:r>
            <a:r>
              <a:rPr lang="cs-CZ" sz="3200" dirty="0"/>
              <a:t> </a:t>
            </a:r>
            <a:r>
              <a:rPr lang="cs-CZ" sz="3200" dirty="0" err="1"/>
              <a:t>culture</a:t>
            </a:r>
            <a:r>
              <a:rPr lang="cs-CZ" sz="3200" dirty="0"/>
              <a:t>) </a:t>
            </a:r>
            <a:r>
              <a:rPr lang="cs-CZ" sz="3200" dirty="0" err="1"/>
              <a:t>differs</a:t>
            </a:r>
            <a:r>
              <a:rPr lang="cs-CZ" sz="3200" dirty="0"/>
              <a:t> </a:t>
            </a:r>
            <a:r>
              <a:rPr lang="cs-CZ" sz="3200" dirty="0" err="1"/>
              <a:t>from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value</a:t>
            </a:r>
            <a:r>
              <a:rPr lang="cs-CZ" sz="3200" dirty="0"/>
              <a:t>-set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another</a:t>
            </a:r>
            <a:r>
              <a:rPr lang="cs-CZ" sz="3200" dirty="0"/>
              <a:t> </a:t>
            </a:r>
            <a:r>
              <a:rPr lang="cs-CZ" sz="3200" dirty="0" err="1"/>
              <a:t>community</a:t>
            </a:r>
            <a:r>
              <a:rPr lang="cs-CZ" sz="3200" dirty="0"/>
              <a:t> </a:t>
            </a:r>
            <a:r>
              <a:rPr lang="cs-CZ" sz="3200" dirty="0" err="1"/>
              <a:t>according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conditions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communities</a:t>
            </a:r>
            <a:r>
              <a:rPr lang="cs-CZ" sz="3200" dirty="0"/>
              <a:t> live </a:t>
            </a:r>
            <a:r>
              <a:rPr lang="cs-CZ" sz="3200" dirty="0" err="1"/>
              <a:t>under</a:t>
            </a:r>
            <a:endParaRPr lang="cs-CZ" sz="3200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2DDC-9181-4808-BC87-426D9F7896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2735</Words>
  <Application>Microsoft Office PowerPoint</Application>
  <PresentationFormat>Předvádění na obrazovce (4:3)</PresentationFormat>
  <Paragraphs>458</Paragraphs>
  <Slides>44</Slides>
  <Notes>0</Notes>
  <HiddenSlides>7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Tahoma</vt:lpstr>
      <vt:lpstr>Wingdings</vt:lpstr>
      <vt:lpstr>Office</vt:lpstr>
      <vt:lpstr>Dokument</vt:lpstr>
      <vt:lpstr>CROSS-CULTURAL STUDIES</vt:lpstr>
      <vt:lpstr>Goals of the seminar</vt:lpstr>
      <vt:lpstr>Theory in Cross-cultural studies</vt:lpstr>
      <vt:lpstr>Prezentace aplikace PowerPoint</vt:lpstr>
      <vt:lpstr>CULTURE – class definition</vt:lpstr>
      <vt:lpstr>CULTURE Culture definition by Hofstede</vt:lpstr>
      <vt:lpstr>Three Levels of Uniqueness in Mental Programming</vt:lpstr>
      <vt:lpstr>The „Onion“: Manifestations of  Culture at different levels of depth</vt:lpstr>
      <vt:lpstr>Cultural Values</vt:lpstr>
      <vt:lpstr>Cultural Values What are the top 5 values in your country?</vt:lpstr>
      <vt:lpstr>Prezentace aplikace PowerPoint</vt:lpstr>
      <vt:lpstr>Culture Theory –  Concept of Cultural Dimensions by Geert Hofstede </vt:lpstr>
      <vt:lpstr>CULTURAL DIMENSION</vt:lpstr>
      <vt:lpstr>Prezentace aplikace PowerPoint</vt:lpstr>
      <vt:lpstr>5 Cultural Dimensions –  10 Synthetic Cultures</vt:lpstr>
      <vt:lpstr>Five basic problems of society</vt:lpstr>
      <vt:lpstr>Five basic problems of society</vt:lpstr>
      <vt:lpstr>1. IDENTITY</vt:lpstr>
      <vt:lpstr>IDENTITY – INDIVIDUALISM </vt:lpstr>
      <vt:lpstr>IDENTITY – COLLECTIVISM </vt:lpstr>
      <vt:lpstr>Identity</vt:lpstr>
      <vt:lpstr>2. HIERARCHY</vt:lpstr>
      <vt:lpstr>HIERARCHY – Large Power Distance</vt:lpstr>
      <vt:lpstr>HIERARCHY – Small Power Distance</vt:lpstr>
      <vt:lpstr>Hierachy</vt:lpstr>
      <vt:lpstr>3. GENDER</vt:lpstr>
      <vt:lpstr>GENDER – Masculin</vt:lpstr>
      <vt:lpstr>GENDER – Feminin</vt:lpstr>
      <vt:lpstr>Gender</vt:lpstr>
      <vt:lpstr>4. TRUTH</vt:lpstr>
      <vt:lpstr>TRUTH – UNCERTAINTY AVOIDANCE</vt:lpstr>
      <vt:lpstr>TRUTH – UNCERTAINTY TOLERANCE</vt:lpstr>
      <vt:lpstr>Truth</vt:lpstr>
      <vt:lpstr>5. VIRTUE</vt:lpstr>
      <vt:lpstr>VIRTUE – LONG-TERM-ORIENTATION</vt:lpstr>
      <vt:lpstr>VIRTUE – SHORT-TERM-ORIENTATION</vt:lpstr>
      <vt:lpstr>Virtue</vt:lpstr>
      <vt:lpstr>5 Cultural Dimensions –  10 Synthetic Cultures</vt:lpstr>
      <vt:lpstr>Homework – Case studies</vt:lpstr>
      <vt:lpstr>Prezentace aplikace PowerPoint</vt:lpstr>
      <vt:lpstr>Prezentace aplikace PowerPoint</vt:lpstr>
      <vt:lpstr>Prezentace aplikace PowerPoint</vt:lpstr>
      <vt:lpstr>Basic Literature</vt:lpstr>
      <vt:lpstr>Web-links</vt:lpstr>
    </vt:vector>
  </TitlesOfParts>
  <Company>_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CROSS-CULTURAL STUDIES</dc:title>
  <dc:creator>_</dc:creator>
  <cp:lastModifiedBy>Ulrike Notarp</cp:lastModifiedBy>
  <cp:revision>372</cp:revision>
  <cp:lastPrinted>2023-03-03T11:49:38Z</cp:lastPrinted>
  <dcterms:created xsi:type="dcterms:W3CDTF">2014-02-25T13:52:27Z</dcterms:created>
  <dcterms:modified xsi:type="dcterms:W3CDTF">2024-09-30T12:14:24Z</dcterms:modified>
</cp:coreProperties>
</file>