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7" r:id="rId2"/>
    <p:sldId id="266" r:id="rId3"/>
    <p:sldId id="366" r:id="rId4"/>
    <p:sldId id="268" r:id="rId5"/>
    <p:sldId id="365" r:id="rId6"/>
    <p:sldId id="267" r:id="rId7"/>
    <p:sldId id="269" r:id="rId8"/>
    <p:sldId id="259" r:id="rId9"/>
    <p:sldId id="260" r:id="rId10"/>
    <p:sldId id="270" r:id="rId11"/>
    <p:sldId id="272" r:id="rId12"/>
    <p:sldId id="362" r:id="rId13"/>
    <p:sldId id="363" r:id="rId14"/>
    <p:sldId id="364" r:id="rId15"/>
    <p:sldId id="31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63DFD-47E6-413F-89B1-911115288F14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30D91-C8FF-4D47-B7E3-DF726AC8AB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98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tx1"/>
                </a:solidFill>
              </a:rPr>
              <a:t>structuring and organizing mode of social systems </a:t>
            </a:r>
            <a:endParaRPr lang="cs-CZ" sz="1200" i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30D91-C8FF-4D47-B7E3-DF726AC8ABB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9185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err="1">
                <a:solidFill>
                  <a:schemeClr val="tx1"/>
                </a:solidFill>
              </a:rPr>
              <a:t>product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of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the</a:t>
            </a:r>
            <a:r>
              <a:rPr lang="cs-CZ" sz="1200" dirty="0">
                <a:solidFill>
                  <a:schemeClr val="tx1"/>
                </a:solidFill>
              </a:rPr>
              <a:t> second – </a:t>
            </a:r>
            <a:r>
              <a:rPr lang="cs-CZ" sz="1200" dirty="0" err="1">
                <a:solidFill>
                  <a:schemeClr val="tx1"/>
                </a:solidFill>
              </a:rPr>
              <a:t>the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social</a:t>
            </a:r>
            <a:r>
              <a:rPr lang="cs-CZ" sz="1200" dirty="0">
                <a:solidFill>
                  <a:schemeClr val="tx1"/>
                </a:solidFill>
              </a:rPr>
              <a:t> reality </a:t>
            </a:r>
            <a:r>
              <a:rPr lang="cs-CZ" sz="1200" dirty="0" err="1">
                <a:solidFill>
                  <a:schemeClr val="tx1"/>
                </a:solidFill>
              </a:rPr>
              <a:t>with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its</a:t>
            </a:r>
            <a:r>
              <a:rPr lang="cs-CZ" sz="1200" dirty="0">
                <a:solidFill>
                  <a:schemeClr val="tx1"/>
                </a:solidFill>
              </a:rPr>
              <a:t> mode </a:t>
            </a:r>
            <a:r>
              <a:rPr lang="cs-CZ" sz="1200" dirty="0" err="1">
                <a:solidFill>
                  <a:schemeClr val="tx1"/>
                </a:solidFill>
              </a:rPr>
              <a:t>of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communication</a:t>
            </a:r>
            <a:endParaRPr lang="cs-CZ" sz="1200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30D91-C8FF-4D47-B7E3-DF726AC8ABB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14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563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02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030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4687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6982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4401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952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0818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06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885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355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09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85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68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3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98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360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8A4F87-B46B-4C94-9C17-DEE6C77F46D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6221837-623D-49AE-9F60-C255F16F8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2298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5382" y="599190"/>
            <a:ext cx="9439563" cy="147002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+mn-lt"/>
              </a:rPr>
              <a:t>CROSS-CULTURAL STUDIES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5382" y="2376970"/>
            <a:ext cx="9439563" cy="3357586"/>
          </a:xfrm>
        </p:spPr>
        <p:txBody>
          <a:bodyPr>
            <a:normAutofit/>
          </a:bodyPr>
          <a:lstStyle/>
          <a:p>
            <a:pPr algn="ctr"/>
            <a:endParaRPr lang="cs-CZ" sz="2800" b="1" dirty="0"/>
          </a:p>
          <a:p>
            <a:pPr algn="ctr"/>
            <a:r>
              <a:rPr lang="cs-CZ" sz="3600" b="1" dirty="0">
                <a:solidFill>
                  <a:schemeClr val="tx1"/>
                </a:solidFill>
              </a:rPr>
              <a:t>INTRODUCTION</a:t>
            </a:r>
            <a:endParaRPr lang="de-DE" sz="3600" b="1" dirty="0">
              <a:solidFill>
                <a:schemeClr val="tx1"/>
              </a:solidFill>
            </a:endParaRPr>
          </a:p>
          <a:p>
            <a:pPr algn="ctr"/>
            <a:endParaRPr lang="de-DE" sz="2800" dirty="0">
              <a:solidFill>
                <a:schemeClr val="tx1"/>
              </a:solidFill>
            </a:endParaRPr>
          </a:p>
          <a:p>
            <a:pPr algn="ctr"/>
            <a:r>
              <a:rPr lang="de-DE" sz="2800" dirty="0">
                <a:solidFill>
                  <a:schemeClr val="tx1"/>
                </a:solidFill>
              </a:rPr>
              <a:t>Ulrike Notarp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Department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Communication</a:t>
            </a:r>
            <a:r>
              <a:rPr lang="cs-CZ" dirty="0">
                <a:solidFill>
                  <a:schemeClr val="tx1"/>
                </a:solidFill>
              </a:rPr>
              <a:t> and Media </a:t>
            </a:r>
            <a:r>
              <a:rPr lang="cs-CZ" dirty="0" err="1">
                <a:solidFill>
                  <a:schemeClr val="tx1"/>
                </a:solidFill>
              </a:rPr>
              <a:t>Studies</a:t>
            </a:r>
            <a:endParaRPr lang="cs-CZ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2DDC-9181-4808-BC87-426D9F78969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939784"/>
          </a:xfrm>
        </p:spPr>
        <p:txBody>
          <a:bodyPr/>
          <a:lstStyle/>
          <a:p>
            <a:pPr algn="ctr"/>
            <a:r>
              <a:rPr lang="cs-CZ" b="1" dirty="0" err="1">
                <a:latin typeface="+mn-lt"/>
              </a:rPr>
              <a:t>Cultural</a:t>
            </a:r>
            <a:r>
              <a:rPr lang="cs-CZ" b="1" dirty="0">
                <a:latin typeface="+mn-lt"/>
              </a:rPr>
              <a:t> </a:t>
            </a:r>
            <a:r>
              <a:rPr lang="cs-CZ" b="1" dirty="0" err="1">
                <a:latin typeface="+mn-lt"/>
              </a:rPr>
              <a:t>Values</a:t>
            </a:r>
            <a:endParaRPr lang="cs-CZ" b="1" dirty="0">
              <a:latin typeface="+mn-lt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274618" y="1357359"/>
            <a:ext cx="9393382" cy="476418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cs-CZ" sz="2400" dirty="0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In every situation we act </a:t>
            </a:r>
            <a:r>
              <a:rPr lang="en-US" sz="2800" u="sng" dirty="0">
                <a:solidFill>
                  <a:schemeClr val="tx1"/>
                </a:solidFill>
              </a:rPr>
              <a:t>on the basis of values and norms </a:t>
            </a:r>
            <a:r>
              <a:rPr lang="en-US" sz="2800" dirty="0">
                <a:solidFill>
                  <a:schemeClr val="tx1"/>
                </a:solidFill>
              </a:rPr>
              <a:t>we acquired in our early lifetime.</a:t>
            </a:r>
            <a:endParaRPr lang="cs-CZ" sz="2800" dirty="0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cs-CZ" sz="2800" dirty="0" err="1">
                <a:solidFill>
                  <a:schemeClr val="tx1"/>
                </a:solidFill>
              </a:rPr>
              <a:t>Values</a:t>
            </a:r>
            <a:r>
              <a:rPr lang="en-US" sz="2800" dirty="0">
                <a:solidFill>
                  <a:schemeClr val="tx1"/>
                </a:solidFill>
              </a:rPr>
              <a:t> are the basis of our thinking, feeling and acting. </a:t>
            </a:r>
            <a:endParaRPr lang="cs-CZ" sz="2800" dirty="0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The special value-set of a social community </a:t>
            </a:r>
            <a:r>
              <a:rPr lang="cs-CZ" sz="2800" dirty="0" err="1">
                <a:solidFill>
                  <a:schemeClr val="tx1"/>
                </a:solidFill>
              </a:rPr>
              <a:t>or</a:t>
            </a:r>
            <a:r>
              <a:rPr lang="en-US" sz="2800" dirty="0">
                <a:solidFill>
                  <a:schemeClr val="tx1"/>
                </a:solidFill>
              </a:rPr>
              <a:t> society – makes it</a:t>
            </a:r>
            <a:r>
              <a:rPr lang="cs-CZ" sz="2800" dirty="0">
                <a:solidFill>
                  <a:schemeClr val="tx1"/>
                </a:solidFill>
              </a:rPr>
              <a:t>s</a:t>
            </a:r>
            <a:r>
              <a:rPr lang="en-US" sz="2800" dirty="0">
                <a:solidFill>
                  <a:schemeClr val="tx1"/>
                </a:solidFill>
              </a:rPr>
              <a:t> culture.</a:t>
            </a:r>
            <a:endParaRPr lang="cs-CZ" sz="2800" dirty="0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cs-CZ" sz="2800" dirty="0" err="1">
                <a:solidFill>
                  <a:schemeClr val="tx1"/>
                </a:solidFill>
              </a:rPr>
              <a:t>The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value</a:t>
            </a:r>
            <a:r>
              <a:rPr lang="cs-CZ" sz="2800" dirty="0">
                <a:solidFill>
                  <a:schemeClr val="tx1"/>
                </a:solidFill>
              </a:rPr>
              <a:t>-set </a:t>
            </a:r>
            <a:r>
              <a:rPr lang="cs-CZ" sz="2800" dirty="0" err="1">
                <a:solidFill>
                  <a:schemeClr val="tx1"/>
                </a:solidFill>
              </a:rPr>
              <a:t>of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one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social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community</a:t>
            </a:r>
            <a:r>
              <a:rPr lang="cs-CZ" sz="2800" dirty="0">
                <a:solidFill>
                  <a:schemeClr val="tx1"/>
                </a:solidFill>
              </a:rPr>
              <a:t> (</a:t>
            </a:r>
            <a:r>
              <a:rPr lang="cs-CZ" sz="2800" dirty="0" err="1">
                <a:solidFill>
                  <a:schemeClr val="tx1"/>
                </a:solidFill>
              </a:rPr>
              <a:t>its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culture</a:t>
            </a:r>
            <a:r>
              <a:rPr lang="cs-CZ" sz="2800" dirty="0">
                <a:solidFill>
                  <a:schemeClr val="tx1"/>
                </a:solidFill>
              </a:rPr>
              <a:t>) </a:t>
            </a:r>
            <a:r>
              <a:rPr lang="cs-CZ" sz="2800" dirty="0" err="1">
                <a:solidFill>
                  <a:schemeClr val="tx1"/>
                </a:solidFill>
              </a:rPr>
              <a:t>differs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from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the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value</a:t>
            </a:r>
            <a:r>
              <a:rPr lang="cs-CZ" sz="2800" dirty="0">
                <a:solidFill>
                  <a:schemeClr val="tx1"/>
                </a:solidFill>
              </a:rPr>
              <a:t>-set </a:t>
            </a:r>
            <a:r>
              <a:rPr lang="cs-CZ" sz="2800" dirty="0" err="1">
                <a:solidFill>
                  <a:schemeClr val="tx1"/>
                </a:solidFill>
              </a:rPr>
              <a:t>of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another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community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according</a:t>
            </a:r>
            <a:r>
              <a:rPr lang="cs-CZ" sz="2800" dirty="0">
                <a:solidFill>
                  <a:schemeClr val="tx1"/>
                </a:solidFill>
              </a:rPr>
              <a:t> to </a:t>
            </a:r>
            <a:r>
              <a:rPr lang="cs-CZ" sz="2800" dirty="0" err="1">
                <a:solidFill>
                  <a:schemeClr val="tx1"/>
                </a:solidFill>
              </a:rPr>
              <a:t>the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conditions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the</a:t>
            </a:r>
            <a:r>
              <a:rPr lang="cs-CZ" sz="2800" dirty="0">
                <a:solidFill>
                  <a:schemeClr val="tx1"/>
                </a:solidFill>
              </a:rPr>
              <a:t> </a:t>
            </a:r>
            <a:r>
              <a:rPr lang="cs-CZ" sz="2800" dirty="0" err="1">
                <a:solidFill>
                  <a:schemeClr val="tx1"/>
                </a:solidFill>
              </a:rPr>
              <a:t>communities</a:t>
            </a:r>
            <a:r>
              <a:rPr lang="cs-CZ" sz="2800" dirty="0">
                <a:solidFill>
                  <a:schemeClr val="tx1"/>
                </a:solidFill>
              </a:rPr>
              <a:t> live </a:t>
            </a:r>
            <a:r>
              <a:rPr lang="cs-CZ" sz="2800" dirty="0" err="1">
                <a:solidFill>
                  <a:schemeClr val="tx1"/>
                </a:solidFill>
              </a:rPr>
              <a:t>under</a:t>
            </a:r>
            <a:endParaRPr lang="cs-CZ" sz="2800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2DDC-9181-4808-BC87-426D9F78969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36A3EA2-ADB3-C496-D228-46EB8C0CF9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62200" y="304800"/>
            <a:ext cx="8305800" cy="914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de-DE" altLang="cs-CZ" b="1">
                <a:latin typeface="Tahoma" panose="020B0604030504040204" pitchFamily="34" charset="0"/>
              </a:rPr>
              <a:t>Cultural Values</a:t>
            </a:r>
            <a:br>
              <a:rPr lang="de-DE" altLang="cs-CZ">
                <a:latin typeface="Tahoma" panose="020B0604030504040204" pitchFamily="34" charset="0"/>
              </a:rPr>
            </a:br>
            <a:r>
              <a:rPr lang="de-DE" altLang="cs-CZ" sz="2400">
                <a:latin typeface="Tahoma" panose="020B0604030504040204" pitchFamily="34" charset="0"/>
              </a:rPr>
              <a:t>What are </a:t>
            </a:r>
            <a:r>
              <a:rPr lang="cs-CZ" altLang="cs-CZ" sz="2400">
                <a:latin typeface="Tahoma" panose="020B0604030504040204" pitchFamily="34" charset="0"/>
              </a:rPr>
              <a:t>the</a:t>
            </a:r>
            <a:r>
              <a:rPr lang="de-DE" altLang="cs-CZ" sz="2400">
                <a:latin typeface="Tahoma" panose="020B0604030504040204" pitchFamily="34" charset="0"/>
              </a:rPr>
              <a:t> top 10 values </a:t>
            </a:r>
            <a:r>
              <a:rPr lang="cs-CZ" altLang="cs-CZ" sz="2400">
                <a:latin typeface="Tahoma" panose="020B0604030504040204" pitchFamily="34" charset="0"/>
              </a:rPr>
              <a:t>in your country</a:t>
            </a:r>
            <a:r>
              <a:rPr lang="de-DE" altLang="cs-CZ" sz="2400">
                <a:latin typeface="Tahoma" panose="020B0604030504040204" pitchFamily="34" charset="0"/>
              </a:rPr>
              <a:t>?</a:t>
            </a:r>
            <a:endParaRPr lang="cs-CZ" altLang="cs-CZ" sz="2400">
              <a:latin typeface="Tahoma" panose="020B0604030504040204" pitchFamily="34" charset="0"/>
            </a:endParaRP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05394CA-7DF1-5D97-A99A-F849B73BBBB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553297" y="1454149"/>
            <a:ext cx="3816350" cy="4999038"/>
          </a:xfrm>
        </p:spPr>
        <p:txBody>
          <a:bodyPr rtlCol="0">
            <a:normAutofit fontScale="6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Age/seniority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Authority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Belonging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Group membership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Certainty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Competition/challenge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Cooperation/Compromise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Caring 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Democracy</a:t>
            </a:r>
            <a:r>
              <a:rPr lang="cs-CZ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Devotion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Directness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Efficiency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Equality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Family</a:t>
            </a:r>
            <a:r>
              <a:rPr lang="cs-CZ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altLang="cs-CZ" sz="2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family</a:t>
            </a: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harmony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Friendship</a:t>
            </a:r>
            <a:endParaRPr lang="cs-CZ" altLang="cs-CZ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Personal Freedom</a:t>
            </a:r>
            <a:endParaRPr lang="cs-CZ" altLang="cs-CZ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Group harmony/consensus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Honesty/</a:t>
            </a:r>
            <a:r>
              <a:rPr lang="de-DE" altLang="cs-CZ" sz="2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Truthfulness</a:t>
            </a:r>
            <a:endParaRPr lang="cs-CZ" altLang="cs-CZ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198F9BA2-46C4-5C03-454A-E13962CDF16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515100" y="1539874"/>
            <a:ext cx="3816350" cy="4999038"/>
          </a:xfrm>
        </p:spPr>
        <p:txBody>
          <a:bodyPr rtlCol="0">
            <a:normAutofit fontScale="6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Hospitality</a:t>
            </a: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Humanity </a:t>
            </a:r>
            <a:endParaRPr lang="en-US" altLang="cs-CZ" sz="2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Independence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Indirectness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Individualism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r>
              <a:rPr lang="cs-CZ" altLang="cs-CZ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altLang="cs-CZ" sz="2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pride</a:t>
            </a:r>
            <a:endParaRPr lang="cs-CZ" altLang="cs-CZ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Openness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Pride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Privacy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Quality of life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Recognition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Respect</a:t>
            </a: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Rule </a:t>
            </a: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law</a:t>
            </a:r>
            <a:endParaRPr lang="en-US" altLang="cs-CZ" sz="2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Self-determination</a:t>
            </a: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Time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Tolerance</a:t>
            </a:r>
          </a:p>
          <a:p>
            <a:pPr>
              <a:lnSpc>
                <a:spcPct val="80000"/>
              </a:lnSpc>
              <a:defRPr/>
            </a:pPr>
            <a:r>
              <a:rPr lang="en-US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 save face</a:t>
            </a:r>
            <a:endParaRPr lang="cs-CZ" altLang="cs-CZ" sz="24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Work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having</a:t>
            </a: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alt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job</a:t>
            </a:r>
            <a:endParaRPr lang="cs-CZ" alt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A9100B1-F6EA-667A-64BE-62642754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852264-0420-4FC7-B528-1567C2660A2E}" type="slidenum">
              <a:rPr lang="cs-CZ" altLang="de-DE" smtClean="0"/>
              <a:pPr>
                <a:defRPr/>
              </a:pPr>
              <a:t>11</a:t>
            </a:fld>
            <a:endParaRPr lang="cs-CZ" altLang="de-DE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8436" y="260648"/>
            <a:ext cx="9531927" cy="1524000"/>
          </a:xfrm>
          <a:noFill/>
        </p:spPr>
        <p:txBody>
          <a:bodyPr>
            <a:normAutofit/>
          </a:bodyPr>
          <a:lstStyle/>
          <a:p>
            <a:r>
              <a:rPr lang="en-US" dirty="0"/>
              <a:t>Communicative model of CULTURE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8436" y="2108641"/>
            <a:ext cx="9531928" cy="4139759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chemeClr val="tx1"/>
                </a:solidFill>
              </a:rPr>
              <a:t>CULTURE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</a:rPr>
              <a:t>represents </a:t>
            </a:r>
            <a:r>
              <a:rPr lang="cs-CZ" sz="2600" dirty="0">
                <a:solidFill>
                  <a:schemeClr val="tx1"/>
                </a:solidFill>
              </a:rPr>
              <a:t>a</a:t>
            </a:r>
            <a:r>
              <a:rPr lang="en-US" sz="2600" dirty="0">
                <a:solidFill>
                  <a:schemeClr val="tx1"/>
                </a:solidFill>
              </a:rPr>
              <a:t> semantic environment 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</a:rPr>
              <a:t>communication phenomenon - a system of shared meanings, ideas, values, judgments and beliefs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</a:rPr>
              <a:t>Members of a given society continuously shape this system by means of communication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</a:rPr>
              <a:t>(media) communication can be seen as a culturally conditioned environment</a:t>
            </a:r>
            <a:endParaRPr lang="cs-CZ" sz="26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2783-759A-48A1-AB34-CC503BCBA6DC}" type="slidenum">
              <a:rPr lang="en-GB" sz="1600"/>
              <a:pPr/>
              <a:t>12</a:t>
            </a:fld>
            <a:endParaRPr lang="en-GB" sz="1600" dirty="0"/>
          </a:p>
        </p:txBody>
      </p:sp>
      <p:sp>
        <p:nvSpPr>
          <p:cNvPr id="4" name="Obdélník 3"/>
          <p:cNvSpPr/>
          <p:nvPr/>
        </p:nvSpPr>
        <p:spPr>
          <a:xfrm>
            <a:off x="6383844" y="1322983"/>
            <a:ext cx="4376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/>
              <a:t>(</a:t>
            </a:r>
            <a:r>
              <a:rPr lang="cs-CZ" sz="2400" dirty="0" err="1"/>
              <a:t>Jírak</a:t>
            </a:r>
            <a:r>
              <a:rPr lang="cs-CZ" sz="2400" dirty="0"/>
              <a:t>/Köpplová 2009, 26-35)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9139111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C83893-DE0D-88CF-AF94-925FF8E7D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04859"/>
            <a:ext cx="9170988" cy="1507067"/>
          </a:xfrm>
        </p:spPr>
        <p:txBody>
          <a:bodyPr/>
          <a:lstStyle/>
          <a:p>
            <a:r>
              <a:rPr lang="cs-CZ"/>
              <a:t>Culture as a mode for orientation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5D9E9E-E244-CCCF-68F2-4D00F5EE5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717962"/>
            <a:ext cx="8534400" cy="3683000"/>
          </a:xfrm>
        </p:spPr>
        <p:txBody>
          <a:bodyPr>
            <a:noAutofit/>
          </a:bodyPr>
          <a:lstStyle/>
          <a:p>
            <a:pPr marL="442913" indent="-442913">
              <a:buFont typeface="Wingdings" panose="05000000000000000000" pitchFamily="2" charset="2"/>
              <a:buChar char="q"/>
            </a:pPr>
            <a:endParaRPr lang="cs-CZ" sz="2400" i="1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400" i="1">
                <a:solidFill>
                  <a:schemeClr val="tx1"/>
                </a:solidFill>
              </a:rPr>
              <a:t>framework </a:t>
            </a:r>
            <a:r>
              <a:rPr lang="cs-CZ" sz="2400" i="1">
                <a:solidFill>
                  <a:schemeClr val="tx1"/>
                </a:solidFill>
              </a:rPr>
              <a:t>for </a:t>
            </a:r>
            <a:r>
              <a:rPr lang="en-US" sz="2400" i="1">
                <a:solidFill>
                  <a:schemeClr val="tx1"/>
                </a:solidFill>
              </a:rPr>
              <a:t>orientation</a:t>
            </a:r>
            <a:r>
              <a:rPr lang="cs-CZ" sz="2400" i="1">
                <a:solidFill>
                  <a:schemeClr val="tx1"/>
                </a:solidFill>
              </a:rPr>
              <a:t> in the social world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400" i="1">
                <a:solidFill>
                  <a:schemeClr val="tx1"/>
                </a:solidFill>
              </a:rPr>
              <a:t>based on </a:t>
            </a:r>
            <a:r>
              <a:rPr lang="cs-CZ" sz="2400" i="1">
                <a:solidFill>
                  <a:schemeClr val="tx1"/>
                </a:solidFill>
              </a:rPr>
              <a:t>(</a:t>
            </a:r>
            <a:r>
              <a:rPr lang="en-US" sz="2400" i="1">
                <a:solidFill>
                  <a:schemeClr val="tx1"/>
                </a:solidFill>
              </a:rPr>
              <a:t>linguistic</a:t>
            </a:r>
            <a:r>
              <a:rPr lang="cs-CZ" sz="2400" i="1">
                <a:solidFill>
                  <a:schemeClr val="tx1"/>
                </a:solidFill>
              </a:rPr>
              <a:t>)</a:t>
            </a:r>
            <a:r>
              <a:rPr lang="en-US" sz="2400" i="1">
                <a:solidFill>
                  <a:schemeClr val="tx1"/>
                </a:solidFill>
              </a:rPr>
              <a:t> signs and communication</a:t>
            </a:r>
            <a:endParaRPr lang="cs-CZ" sz="2400" i="1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400" i="1">
                <a:solidFill>
                  <a:schemeClr val="tx1"/>
                </a:solidFill>
              </a:rPr>
              <a:t>general mechanism that normatively regulates </a:t>
            </a:r>
            <a:r>
              <a:rPr lang="cs-CZ" sz="2400" i="1">
                <a:solidFill>
                  <a:schemeClr val="tx1"/>
                </a:solidFill>
              </a:rPr>
              <a:t>social life </a:t>
            </a:r>
            <a:r>
              <a:rPr lang="en-US" sz="2400" i="1">
                <a:solidFill>
                  <a:schemeClr val="tx1"/>
                </a:solidFill>
              </a:rPr>
              <a:t>through communication</a:t>
            </a:r>
            <a:r>
              <a:rPr lang="cs-CZ" sz="2400" i="1">
                <a:solidFill>
                  <a:schemeClr val="tx1"/>
                </a:solidFill>
              </a:rPr>
              <a:t> (</a:t>
            </a:r>
            <a:r>
              <a:rPr lang="en-US" sz="2400" i="1">
                <a:solidFill>
                  <a:schemeClr val="tx1"/>
                </a:solidFill>
              </a:rPr>
              <a:t>cultural values, norms, standards</a:t>
            </a:r>
            <a:r>
              <a:rPr lang="cs-CZ" sz="2400" i="1">
                <a:solidFill>
                  <a:schemeClr val="tx1"/>
                </a:solidFill>
              </a:rPr>
              <a:t>)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400" i="1">
                <a:solidFill>
                  <a:schemeClr val="tx1"/>
                </a:solidFill>
              </a:rPr>
              <a:t>product of </a:t>
            </a:r>
            <a:r>
              <a:rPr lang="cs-CZ" sz="2400" i="1">
                <a:solidFill>
                  <a:schemeClr val="tx1"/>
                </a:solidFill>
              </a:rPr>
              <a:t>communication, permanently negotiated 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400" i="1">
                <a:solidFill>
                  <a:schemeClr val="tx1"/>
                </a:solidFill>
              </a:rPr>
              <a:t>a social community´s adaptation to their living conditions.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3C8A3AD-BEB6-E9B6-E22E-1480075A1826}"/>
              </a:ext>
            </a:extLst>
          </p:cNvPr>
          <p:cNvSpPr txBox="1"/>
          <p:nvPr/>
        </p:nvSpPr>
        <p:spPr>
          <a:xfrm>
            <a:off x="8924594" y="1727260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(Notarp, 2020, 24-25)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5245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96066-9DFC-BBAC-26A7-CE092AAE5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47782"/>
            <a:ext cx="8534400" cy="1302327"/>
          </a:xfrm>
        </p:spPr>
        <p:txBody>
          <a:bodyPr/>
          <a:lstStyle/>
          <a:p>
            <a:r>
              <a:rPr lang="cs-CZ" dirty="0" err="1"/>
              <a:t>culture</a:t>
            </a:r>
            <a:r>
              <a:rPr lang="cs-CZ" dirty="0"/>
              <a:t> as </a:t>
            </a:r>
            <a:r>
              <a:rPr lang="cs-CZ" dirty="0" err="1"/>
              <a:t>third</a:t>
            </a:r>
            <a:r>
              <a:rPr lang="cs-CZ" dirty="0"/>
              <a:t> reality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3B49CD-10A2-F0F0-778B-7D56ACEFA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79418"/>
            <a:ext cx="8534400" cy="4753649"/>
          </a:xfrm>
        </p:spPr>
        <p:txBody>
          <a:bodyPr>
            <a:normAutofit/>
          </a:bodyPr>
          <a:lstStyle/>
          <a:p>
            <a:pPr marL="442913" indent="-442913">
              <a:buFont typeface="Wingdings" panose="05000000000000000000" pitchFamily="2" charset="2"/>
              <a:buChar char="q"/>
            </a:pPr>
            <a:r>
              <a:rPr lang="cs-CZ" sz="2600" dirty="0" err="1">
                <a:solidFill>
                  <a:schemeClr val="tx1"/>
                </a:solidFill>
              </a:rPr>
              <a:t>semiotic</a:t>
            </a:r>
            <a:r>
              <a:rPr lang="cs-CZ" sz="2600" dirty="0">
                <a:solidFill>
                  <a:schemeClr val="tx1"/>
                </a:solidFill>
              </a:rPr>
              <a:t>, </a:t>
            </a:r>
            <a:r>
              <a:rPr lang="cs-CZ" sz="2600" dirty="0" err="1">
                <a:solidFill>
                  <a:schemeClr val="tx1"/>
                </a:solidFill>
              </a:rPr>
              <a:t>semantic</a:t>
            </a:r>
            <a:r>
              <a:rPr lang="cs-CZ" sz="2600" dirty="0">
                <a:solidFill>
                  <a:schemeClr val="tx1"/>
                </a:solidFill>
              </a:rPr>
              <a:t> and </a:t>
            </a:r>
            <a:r>
              <a:rPr lang="cs-CZ" sz="2600" dirty="0" err="1">
                <a:solidFill>
                  <a:schemeClr val="tx1"/>
                </a:solidFill>
              </a:rPr>
              <a:t>thus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communicative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third</a:t>
            </a:r>
            <a:r>
              <a:rPr lang="cs-CZ" sz="2600" dirty="0">
                <a:solidFill>
                  <a:schemeClr val="tx1"/>
                </a:solidFill>
              </a:rPr>
              <a:t> reality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</a:rPr>
              <a:t>hierarchically structured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system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discourses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that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is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based</a:t>
            </a:r>
            <a:r>
              <a:rPr lang="cs-CZ" sz="2600" dirty="0">
                <a:solidFill>
                  <a:schemeClr val="tx1"/>
                </a:solidFill>
              </a:rPr>
              <a:t> on </a:t>
            </a:r>
            <a:r>
              <a:rPr lang="cs-CZ" sz="2600" dirty="0" err="1">
                <a:solidFill>
                  <a:schemeClr val="tx1"/>
                </a:solidFill>
              </a:rPr>
              <a:t>the</a:t>
            </a:r>
            <a:r>
              <a:rPr lang="cs-CZ" sz="2600" dirty="0">
                <a:solidFill>
                  <a:schemeClr val="tx1"/>
                </a:solidFill>
              </a:rPr>
              <a:t> second, </a:t>
            </a:r>
            <a:r>
              <a:rPr lang="cs-CZ" sz="2600" dirty="0" err="1">
                <a:solidFill>
                  <a:schemeClr val="tx1"/>
                </a:solidFill>
              </a:rPr>
              <a:t>social</a:t>
            </a:r>
            <a:r>
              <a:rPr lang="cs-CZ" sz="2600" dirty="0">
                <a:solidFill>
                  <a:schemeClr val="tx1"/>
                </a:solidFill>
              </a:rPr>
              <a:t> (</a:t>
            </a:r>
            <a:r>
              <a:rPr lang="cs-CZ" sz="2600" dirty="0" err="1">
                <a:solidFill>
                  <a:schemeClr val="tx1"/>
                </a:solidFill>
              </a:rPr>
              <a:t>social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groups</a:t>
            </a:r>
            <a:r>
              <a:rPr lang="cs-CZ" sz="2600" dirty="0">
                <a:solidFill>
                  <a:schemeClr val="tx1"/>
                </a:solidFill>
              </a:rPr>
              <a:t>, supra-</a:t>
            </a:r>
            <a:r>
              <a:rPr lang="cs-CZ" sz="2600" dirty="0" err="1">
                <a:solidFill>
                  <a:schemeClr val="tx1"/>
                </a:solidFill>
              </a:rPr>
              <a:t>groups</a:t>
            </a:r>
            <a:r>
              <a:rPr lang="cs-CZ" sz="2600" dirty="0">
                <a:solidFill>
                  <a:schemeClr val="tx1"/>
                </a:solidFill>
              </a:rPr>
              <a:t>, society) and </a:t>
            </a:r>
            <a:r>
              <a:rPr lang="cs-CZ" sz="2600" dirty="0" err="1">
                <a:solidFill>
                  <a:schemeClr val="tx1"/>
                </a:solidFill>
              </a:rPr>
              <a:t>first</a:t>
            </a:r>
            <a:r>
              <a:rPr lang="cs-CZ" sz="2600" dirty="0">
                <a:solidFill>
                  <a:schemeClr val="tx1"/>
                </a:solidFill>
              </a:rPr>
              <a:t> reality (</a:t>
            </a:r>
            <a:r>
              <a:rPr lang="cs-CZ" sz="2600" dirty="0" err="1">
                <a:solidFill>
                  <a:schemeClr val="tx1"/>
                </a:solidFill>
              </a:rPr>
              <a:t>physical</a:t>
            </a:r>
            <a:r>
              <a:rPr lang="cs-CZ" sz="2600" dirty="0">
                <a:solidFill>
                  <a:schemeClr val="tx1"/>
                </a:solidFill>
              </a:rPr>
              <a:t> and </a:t>
            </a:r>
            <a:r>
              <a:rPr lang="cs-CZ" sz="2600" dirty="0" err="1">
                <a:solidFill>
                  <a:schemeClr val="tx1"/>
                </a:solidFill>
              </a:rPr>
              <a:t>biological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world</a:t>
            </a:r>
            <a:r>
              <a:rPr lang="cs-CZ" sz="2600" dirty="0">
                <a:solidFill>
                  <a:schemeClr val="tx1"/>
                </a:solidFill>
              </a:rPr>
              <a:t>)</a:t>
            </a:r>
          </a:p>
          <a:p>
            <a:pPr marL="442913" indent="-442913">
              <a:buFont typeface="Wingdings" panose="05000000000000000000" pitchFamily="2" charset="2"/>
              <a:buChar char="q"/>
            </a:pPr>
            <a:r>
              <a:rPr lang="cs-CZ" sz="2600" dirty="0" err="1">
                <a:solidFill>
                  <a:schemeClr val="tx1"/>
                </a:solidFill>
              </a:rPr>
              <a:t>each</a:t>
            </a:r>
            <a:r>
              <a:rPr lang="cs-CZ" sz="2600" dirty="0">
                <a:solidFill>
                  <a:schemeClr val="tx1"/>
                </a:solidFill>
              </a:rPr>
              <a:t> society has </a:t>
            </a:r>
            <a:r>
              <a:rPr lang="cs-CZ" sz="2600" dirty="0" err="1">
                <a:solidFill>
                  <a:schemeClr val="tx1"/>
                </a:solidFill>
              </a:rPr>
              <a:t>its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own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system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discourses</a:t>
            </a:r>
            <a:r>
              <a:rPr lang="cs-CZ" sz="2600" dirty="0">
                <a:solidFill>
                  <a:schemeClr val="tx1"/>
                </a:solidFill>
              </a:rPr>
              <a:t> – </a:t>
            </a:r>
            <a:r>
              <a:rPr lang="cs-CZ" sz="2600" dirty="0" err="1">
                <a:solidFill>
                  <a:schemeClr val="tx1"/>
                </a:solidFill>
              </a:rPr>
              <a:t>the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interdiscourse</a:t>
            </a:r>
            <a:r>
              <a:rPr lang="cs-CZ" sz="2600" dirty="0">
                <a:solidFill>
                  <a:schemeClr val="tx1"/>
                </a:solidFill>
              </a:rPr>
              <a:t>, </a:t>
            </a:r>
            <a:r>
              <a:rPr lang="cs-CZ" sz="2600" dirty="0" err="1">
                <a:solidFill>
                  <a:schemeClr val="tx1"/>
                </a:solidFill>
              </a:rPr>
              <a:t>discourses</a:t>
            </a:r>
            <a:r>
              <a:rPr lang="cs-CZ" sz="2600" dirty="0">
                <a:solidFill>
                  <a:schemeClr val="tx1"/>
                </a:solidFill>
              </a:rPr>
              <a:t> and </a:t>
            </a:r>
            <a:r>
              <a:rPr lang="cs-CZ" sz="2600" dirty="0" err="1">
                <a:solidFill>
                  <a:schemeClr val="tx1"/>
                </a:solidFill>
              </a:rPr>
              <a:t>special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discourses</a:t>
            </a:r>
            <a:endParaRPr lang="cs-CZ" sz="2600" dirty="0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endParaRPr lang="en-GB" sz="2600" dirty="0">
              <a:solidFill>
                <a:schemeClr val="tx1"/>
              </a:solidFill>
            </a:endParaRPr>
          </a:p>
          <a:p>
            <a:pPr marL="442913" indent="-442913">
              <a:buFont typeface="Wingdings" panose="05000000000000000000" pitchFamily="2" charset="2"/>
              <a:buChar char="q"/>
            </a:pP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4EFA88D-BBA1-A83C-886D-2E060AFDC587}"/>
              </a:ext>
            </a:extLst>
          </p:cNvPr>
          <p:cNvSpPr txBox="1"/>
          <p:nvPr/>
        </p:nvSpPr>
        <p:spPr>
          <a:xfrm>
            <a:off x="8118763" y="708122"/>
            <a:ext cx="242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M. </a:t>
            </a:r>
            <a:r>
              <a:rPr lang="cs-CZ" dirty="0" err="1"/>
              <a:t>Fleischer</a:t>
            </a:r>
            <a:r>
              <a:rPr lang="cs-CZ" dirty="0"/>
              <a:t> 2006</a:t>
            </a:r>
          </a:p>
        </p:txBody>
      </p:sp>
    </p:spTree>
    <p:extLst>
      <p:ext uri="{BB962C8B-B14F-4D97-AF65-F5344CB8AC3E}">
        <p14:creationId xmlns:p14="http://schemas.microsoft.com/office/powerpoint/2010/main" val="1778813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Oval 3"/>
          <p:cNvSpPr>
            <a:spLocks noChangeArrowheads="1"/>
          </p:cNvSpPr>
          <p:nvPr/>
        </p:nvSpPr>
        <p:spPr bwMode="auto">
          <a:xfrm>
            <a:off x="2348029" y="260517"/>
            <a:ext cx="7715304" cy="657227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" name="Oval 2">
            <a:extLst>
              <a:ext uri="{FF2B5EF4-FFF2-40B4-BE49-F238E27FC236}">
                <a16:creationId xmlns:a16="http://schemas.microsoft.com/office/drawing/2014/main" id="{0EDA5B35-9C33-EE49-589E-D9CFE453A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6835" y="1932173"/>
            <a:ext cx="3877136" cy="3228961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Oval 2"/>
          <p:cNvSpPr>
            <a:spLocks noChangeArrowheads="1"/>
          </p:cNvSpPr>
          <p:nvPr/>
        </p:nvSpPr>
        <p:spPr bwMode="auto">
          <a:xfrm>
            <a:off x="2473307" y="2035421"/>
            <a:ext cx="3877136" cy="3384971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" name="Oval 1"/>
          <p:cNvSpPr>
            <a:spLocks noChangeArrowheads="1"/>
          </p:cNvSpPr>
          <p:nvPr/>
        </p:nvSpPr>
        <p:spPr bwMode="auto">
          <a:xfrm>
            <a:off x="2871791" y="3062922"/>
            <a:ext cx="1703648" cy="1396688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002331" y="881660"/>
            <a:ext cx="440669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000" b="1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Third</a:t>
            </a:r>
            <a:r>
              <a:rPr lang="cs-CZ" sz="2000" b="1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2000" b="1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R</a:t>
            </a:r>
            <a:r>
              <a:rPr lang="cs-CZ" sz="2000" b="1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eality</a:t>
            </a:r>
            <a:r>
              <a:rPr lang="cs-CZ" sz="2000" b="1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sz="20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(≈ </a:t>
            </a:r>
            <a:r>
              <a:rPr lang="cs-CZ" sz="2000" b="1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Culture</a:t>
            </a:r>
            <a:r>
              <a:rPr lang="cs-CZ" sz="20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0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Society</a:t>
            </a:r>
            <a:r>
              <a:rPr lang="de-DE" sz="20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+</a:t>
            </a:r>
            <a:endParaRPr lang="cs-CZ" sz="2000" dirty="0">
              <a:solidFill>
                <a:schemeClr val="bg1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Interdi</a:t>
            </a:r>
            <a:r>
              <a:rPr lang="cs-CZ" sz="20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de-DE" sz="20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course</a:t>
            </a:r>
            <a:r>
              <a:rPr lang="de-DE" sz="20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sz="2000" dirty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652815" y="2163472"/>
            <a:ext cx="19288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Subculture</a:t>
            </a:r>
            <a:endParaRPr lang="cs-CZ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3049108" y="3466037"/>
            <a:ext cx="14334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2926470" y="4902479"/>
            <a:ext cx="2365562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Special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discourse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D28D495-CD46-465C-91DF-42497D1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5796" y="5834447"/>
            <a:ext cx="639649" cy="413953"/>
          </a:xfrm>
        </p:spPr>
        <p:txBody>
          <a:bodyPr/>
          <a:lstStyle/>
          <a:p>
            <a:fld id="{11022783-759A-48A1-AB34-CC503BCBA6DC}" type="slidenum">
              <a:rPr lang="en-GB" sz="1600" smtClean="0"/>
              <a:pPr/>
              <a:t>15</a:t>
            </a:fld>
            <a:endParaRPr lang="en-GB" sz="16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599B2D-D2C3-4A0C-8E37-DDD00B873076}"/>
              </a:ext>
            </a:extLst>
          </p:cNvPr>
          <p:cNvSpPr txBox="1"/>
          <p:nvPr/>
        </p:nvSpPr>
        <p:spPr>
          <a:xfrm>
            <a:off x="8472265" y="6159965"/>
            <a:ext cx="219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M. </a:t>
            </a:r>
            <a:r>
              <a:rPr lang="cs-CZ" dirty="0" err="1"/>
              <a:t>Fleischer</a:t>
            </a:r>
            <a:r>
              <a:rPr lang="cs-CZ" dirty="0"/>
              <a:t> 2006</a:t>
            </a:r>
          </a:p>
        </p:txBody>
      </p:sp>
      <p:sp>
        <p:nvSpPr>
          <p:cNvPr id="4" name="Oval 1">
            <a:extLst>
              <a:ext uri="{FF2B5EF4-FFF2-40B4-BE49-F238E27FC236}">
                <a16:creationId xmlns:a16="http://schemas.microsoft.com/office/drawing/2014/main" id="{A0551704-9E92-AC35-B3FD-64A340FC4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0124" y="2611150"/>
            <a:ext cx="1570856" cy="1205536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de-DE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1">
            <a:extLst>
              <a:ext uri="{FF2B5EF4-FFF2-40B4-BE49-F238E27FC236}">
                <a16:creationId xmlns:a16="http://schemas.microsoft.com/office/drawing/2014/main" id="{958E4D1E-D6E4-4075-942B-54C43F404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0490" y="2977452"/>
            <a:ext cx="1570856" cy="1205536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cs-CZ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1">
            <a:extLst>
              <a:ext uri="{FF2B5EF4-FFF2-40B4-BE49-F238E27FC236}">
                <a16:creationId xmlns:a16="http://schemas.microsoft.com/office/drawing/2014/main" id="{44F7E345-DAC9-A45A-03CD-242F2A122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1989" y="3656787"/>
            <a:ext cx="1570856" cy="1205536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Social</a:t>
            </a:r>
            <a:r>
              <a:rPr lang="de-DE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group</a:t>
            </a:r>
            <a:endParaRPr lang="cs-CZ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8FFB9F3-7F42-B103-632B-0869FD997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4120" y="2152464"/>
            <a:ext cx="16308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Subculture</a:t>
            </a:r>
            <a:endParaRPr lang="cs-CZ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A741EEA-8062-2299-4B8E-524CFE82E538}"/>
              </a:ext>
            </a:extLst>
          </p:cNvPr>
          <p:cNvSpPr txBox="1"/>
          <p:nvPr/>
        </p:nvSpPr>
        <p:spPr>
          <a:xfrm>
            <a:off x="6180163" y="5434337"/>
            <a:ext cx="2643206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bg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Special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discourse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D8799903-8628-EA8D-76D3-21E018E6E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987" y="2964565"/>
            <a:ext cx="192882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449263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15B9E02E-78BC-46F3-07CD-443885C72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592" y="2637395"/>
            <a:ext cx="192882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449263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27F32D6B-927A-ECB2-25C3-9EDA19947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3449" y="5911036"/>
            <a:ext cx="24906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7313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100" dirty="0"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Interdi</a:t>
            </a:r>
            <a:r>
              <a:rPr lang="cs-CZ" sz="2000" b="1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scourse</a:t>
            </a:r>
            <a:r>
              <a:rPr lang="de-DE" sz="2000" b="1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cs-CZ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57FE304-EE9C-4830-4CA2-94D07B943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280" y="4259555"/>
            <a:ext cx="19288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cs-CZ" sz="20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Discourse</a:t>
            </a:r>
            <a:endParaRPr lang="cs-CZ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6835" y="563367"/>
            <a:ext cx="9716655" cy="796908"/>
          </a:xfrm>
        </p:spPr>
        <p:txBody>
          <a:bodyPr>
            <a:normAutofit/>
          </a:bodyPr>
          <a:lstStyle/>
          <a:p>
            <a:pPr algn="ctr"/>
            <a:r>
              <a:rPr lang="cs-CZ" b="1" dirty="0" err="1">
                <a:latin typeface="+mn-lt"/>
              </a:rPr>
              <a:t>Objectives</a:t>
            </a:r>
            <a:r>
              <a:rPr lang="en-US" b="1" dirty="0">
                <a:latin typeface="+mn-lt"/>
              </a:rPr>
              <a:t> </a:t>
            </a:r>
            <a:r>
              <a:rPr lang="cs-CZ" b="1" dirty="0" err="1">
                <a:latin typeface="+mn-lt"/>
              </a:rPr>
              <a:t>of</a:t>
            </a:r>
            <a:r>
              <a:rPr lang="cs-CZ" b="1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the </a:t>
            </a:r>
            <a:r>
              <a:rPr lang="cs-CZ" b="1" dirty="0">
                <a:latin typeface="+mn-lt"/>
              </a:rPr>
              <a:t>S</a:t>
            </a:r>
            <a:r>
              <a:rPr lang="en-US" b="1" dirty="0" err="1">
                <a:latin typeface="+mn-lt"/>
              </a:rPr>
              <a:t>eminar</a:t>
            </a:r>
            <a:endParaRPr lang="en-US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6834" y="1603822"/>
            <a:ext cx="9716655" cy="4752528"/>
          </a:xfrm>
        </p:spPr>
        <p:txBody>
          <a:bodyPr>
            <a:normAutofit fontScale="92500" lnSpcReduction="10000"/>
          </a:bodyPr>
          <a:lstStyle/>
          <a:p>
            <a:pPr marL="534988" indent="-534988">
              <a:lnSpc>
                <a:spcPct val="150000"/>
              </a:lnSpc>
            </a:pPr>
            <a:endParaRPr lang="cs-CZ" dirty="0"/>
          </a:p>
          <a:p>
            <a:pPr marL="534988" indent="-534988">
              <a:lnSpc>
                <a:spcPct val="150000"/>
              </a:lnSpc>
            </a:pPr>
            <a:r>
              <a:rPr lang="cs-CZ" sz="2600" dirty="0" err="1">
                <a:solidFill>
                  <a:schemeClr val="tx1"/>
                </a:solidFill>
              </a:rPr>
              <a:t>Get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familiar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with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some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theoretical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concepts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culture</a:t>
            </a:r>
            <a:endParaRPr lang="cs-CZ" sz="2600" dirty="0">
              <a:solidFill>
                <a:schemeClr val="tx1"/>
              </a:solidFill>
            </a:endParaRPr>
          </a:p>
          <a:p>
            <a:pPr marL="534988" lvl="1" indent="-534988">
              <a:lnSpc>
                <a:spcPct val="100000"/>
              </a:lnSpc>
              <a:buNone/>
            </a:pPr>
            <a:r>
              <a:rPr lang="cs-CZ" sz="2600" dirty="0">
                <a:solidFill>
                  <a:schemeClr val="tx1"/>
                </a:solidFill>
              </a:rPr>
              <a:t>	</a:t>
            </a:r>
            <a:r>
              <a:rPr lang="cs-CZ" sz="2600" dirty="0" err="1">
                <a:solidFill>
                  <a:schemeClr val="tx1"/>
                </a:solidFill>
              </a:rPr>
              <a:t>Communication</a:t>
            </a:r>
            <a:r>
              <a:rPr lang="cs-CZ" sz="2600" dirty="0">
                <a:solidFill>
                  <a:schemeClr val="tx1"/>
                </a:solidFill>
              </a:rPr>
              <a:t> – </a:t>
            </a:r>
            <a:r>
              <a:rPr lang="cs-CZ" sz="2600" dirty="0" err="1">
                <a:solidFill>
                  <a:schemeClr val="tx1"/>
                </a:solidFill>
              </a:rPr>
              <a:t>Discourse</a:t>
            </a:r>
            <a:r>
              <a:rPr lang="cs-CZ" sz="2600" dirty="0">
                <a:solidFill>
                  <a:schemeClr val="tx1"/>
                </a:solidFill>
              </a:rPr>
              <a:t> – </a:t>
            </a:r>
            <a:r>
              <a:rPr lang="cs-CZ" sz="2600" dirty="0" err="1">
                <a:solidFill>
                  <a:schemeClr val="tx1"/>
                </a:solidFill>
              </a:rPr>
              <a:t>Culture</a:t>
            </a:r>
            <a:r>
              <a:rPr lang="cs-CZ" sz="2600" dirty="0">
                <a:solidFill>
                  <a:schemeClr val="tx1"/>
                </a:solidFill>
              </a:rPr>
              <a:t> – Society</a:t>
            </a:r>
          </a:p>
          <a:p>
            <a:pPr marL="1616075" lvl="2" indent="-534988">
              <a:lnSpc>
                <a:spcPct val="100000"/>
              </a:lnSpc>
            </a:pPr>
            <a:r>
              <a:rPr lang="cs-CZ" sz="2600" dirty="0" err="1">
                <a:solidFill>
                  <a:schemeClr val="tx1"/>
                </a:solidFill>
              </a:rPr>
              <a:t>Concept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culture</a:t>
            </a:r>
            <a:r>
              <a:rPr lang="cs-CZ" sz="2600" dirty="0">
                <a:solidFill>
                  <a:schemeClr val="tx1"/>
                </a:solidFill>
              </a:rPr>
              <a:t> by G. </a:t>
            </a:r>
            <a:r>
              <a:rPr lang="cs-CZ" sz="2600" dirty="0" err="1">
                <a:solidFill>
                  <a:schemeClr val="tx1"/>
                </a:solidFill>
              </a:rPr>
              <a:t>Hofstede</a:t>
            </a:r>
            <a:endParaRPr lang="cs-CZ" sz="2600" dirty="0">
              <a:solidFill>
                <a:schemeClr val="tx1"/>
              </a:solidFill>
            </a:endParaRPr>
          </a:p>
          <a:p>
            <a:pPr marL="1616075" lvl="2" indent="-534988">
              <a:lnSpc>
                <a:spcPct val="100000"/>
              </a:lnSpc>
            </a:pPr>
            <a:r>
              <a:rPr lang="cs-CZ" sz="2600" dirty="0" err="1">
                <a:solidFill>
                  <a:schemeClr val="tx1"/>
                </a:solidFill>
              </a:rPr>
              <a:t>Concept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the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Third</a:t>
            </a:r>
            <a:r>
              <a:rPr lang="cs-CZ" sz="2600" dirty="0">
                <a:solidFill>
                  <a:schemeClr val="tx1"/>
                </a:solidFill>
              </a:rPr>
              <a:t> Reality (</a:t>
            </a:r>
            <a:r>
              <a:rPr lang="cs-CZ" sz="2600" dirty="0" err="1">
                <a:solidFill>
                  <a:schemeClr val="tx1"/>
                </a:solidFill>
              </a:rPr>
              <a:t>Culture</a:t>
            </a:r>
            <a:r>
              <a:rPr lang="cs-CZ" sz="2600" dirty="0">
                <a:solidFill>
                  <a:schemeClr val="tx1"/>
                </a:solidFill>
              </a:rPr>
              <a:t>) by M. </a:t>
            </a:r>
            <a:r>
              <a:rPr lang="cs-CZ" sz="2600" dirty="0" err="1">
                <a:solidFill>
                  <a:schemeClr val="tx1"/>
                </a:solidFill>
              </a:rPr>
              <a:t>Fleischer</a:t>
            </a:r>
            <a:endParaRPr lang="cs-CZ" sz="2600" dirty="0">
              <a:solidFill>
                <a:schemeClr val="tx1"/>
              </a:solidFill>
            </a:endParaRPr>
          </a:p>
          <a:p>
            <a:pPr marL="1616075" lvl="2" indent="-534988">
              <a:lnSpc>
                <a:spcPct val="100000"/>
              </a:lnSpc>
            </a:pPr>
            <a:r>
              <a:rPr lang="cs-CZ" sz="2600" dirty="0" err="1">
                <a:solidFill>
                  <a:schemeClr val="tx1"/>
                </a:solidFill>
              </a:rPr>
              <a:t>Concept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Cultural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Remembrance</a:t>
            </a:r>
            <a:r>
              <a:rPr lang="cs-CZ" sz="2600" dirty="0">
                <a:solidFill>
                  <a:schemeClr val="tx1"/>
                </a:solidFill>
              </a:rPr>
              <a:t> by M. </a:t>
            </a:r>
            <a:r>
              <a:rPr lang="cs-CZ" sz="2600" dirty="0" err="1">
                <a:solidFill>
                  <a:schemeClr val="tx1"/>
                </a:solidFill>
              </a:rPr>
              <a:t>Halbwachs</a:t>
            </a:r>
            <a:endParaRPr lang="cs-CZ" sz="2600" dirty="0">
              <a:solidFill>
                <a:schemeClr val="tx1"/>
              </a:solidFill>
            </a:endParaRPr>
          </a:p>
          <a:p>
            <a:pPr marL="534988" lvl="2" indent="-534988">
              <a:lnSpc>
                <a:spcPct val="100000"/>
              </a:lnSpc>
              <a:buNone/>
            </a:pPr>
            <a:r>
              <a:rPr lang="cs-CZ" sz="2600" dirty="0">
                <a:solidFill>
                  <a:schemeClr val="tx1"/>
                </a:solidFill>
              </a:rPr>
              <a:t>		</a:t>
            </a:r>
          </a:p>
          <a:p>
            <a:pPr marL="534988" indent="-534988"/>
            <a:r>
              <a:rPr lang="cs-CZ" sz="2600" dirty="0" err="1">
                <a:solidFill>
                  <a:schemeClr val="tx1"/>
                </a:solidFill>
              </a:rPr>
              <a:t>Get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familiar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with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Linguistic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Discourse</a:t>
            </a:r>
            <a:r>
              <a:rPr lang="cs-CZ" sz="2600" dirty="0">
                <a:solidFill>
                  <a:schemeClr val="tx1"/>
                </a:solidFill>
              </a:rPr>
              <a:t> Analyse</a:t>
            </a:r>
          </a:p>
          <a:p>
            <a:pPr marL="534988" indent="-534988"/>
            <a:r>
              <a:rPr lang="cs-CZ" sz="2600" dirty="0" err="1">
                <a:solidFill>
                  <a:schemeClr val="tx1"/>
                </a:solidFill>
              </a:rPr>
              <a:t>Create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research</a:t>
            </a:r>
            <a:r>
              <a:rPr lang="cs-CZ" sz="2600" dirty="0">
                <a:solidFill>
                  <a:schemeClr val="tx1"/>
                </a:solidFill>
              </a:rPr>
              <a:t> in </a:t>
            </a:r>
            <a:r>
              <a:rPr lang="cs-CZ" sz="2600" dirty="0" err="1">
                <a:solidFill>
                  <a:schemeClr val="tx1"/>
                </a:solidFill>
              </a:rPr>
              <a:t>the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field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of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cross-cultural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studies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2DDC-9181-4808-BC87-426D9F78969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C15EE4-4E6F-4FD2-5FBB-61A3667DA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7" y="437092"/>
            <a:ext cx="8534400" cy="1184274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8C1D4-10F2-8927-2CCE-84FE4BABD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621366"/>
            <a:ext cx="9698038" cy="4684184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Cultural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Theory</a:t>
            </a:r>
            <a:r>
              <a:rPr lang="cs-CZ" sz="2200" dirty="0">
                <a:solidFill>
                  <a:schemeClr val="tx1"/>
                </a:solidFill>
              </a:rPr>
              <a:t> I – </a:t>
            </a:r>
            <a:r>
              <a:rPr lang="cs-CZ" sz="2200" dirty="0" err="1">
                <a:solidFill>
                  <a:schemeClr val="tx1"/>
                </a:solidFill>
              </a:rPr>
              <a:t>Definitions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of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culture</a:t>
            </a:r>
            <a:endParaRPr lang="cs-CZ" sz="22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Cultural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Theory</a:t>
            </a:r>
            <a:r>
              <a:rPr lang="cs-CZ" sz="2200" dirty="0">
                <a:solidFill>
                  <a:schemeClr val="tx1"/>
                </a:solidFill>
              </a:rPr>
              <a:t> II – </a:t>
            </a:r>
            <a:r>
              <a:rPr lang="cs-CZ" sz="2200" dirty="0" err="1">
                <a:solidFill>
                  <a:schemeClr val="tx1"/>
                </a:solidFill>
              </a:rPr>
              <a:t>Culture</a:t>
            </a:r>
            <a:r>
              <a:rPr lang="cs-CZ" sz="2200" dirty="0">
                <a:solidFill>
                  <a:schemeClr val="tx1"/>
                </a:solidFill>
              </a:rPr>
              <a:t> and </a:t>
            </a:r>
            <a:r>
              <a:rPr lang="cs-CZ" sz="2200" dirty="0" err="1">
                <a:solidFill>
                  <a:schemeClr val="tx1"/>
                </a:solidFill>
              </a:rPr>
              <a:t>discourse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Concepts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of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cultural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remembrance</a:t>
            </a:r>
            <a:endParaRPr lang="cs-CZ" sz="22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Conducting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research</a:t>
            </a:r>
            <a:r>
              <a:rPr lang="cs-CZ" sz="2200" dirty="0">
                <a:solidFill>
                  <a:schemeClr val="tx1"/>
                </a:solidFill>
              </a:rPr>
              <a:t> in </a:t>
            </a:r>
            <a:r>
              <a:rPr lang="cs-CZ" sz="2200" dirty="0" err="1">
                <a:solidFill>
                  <a:schemeClr val="tx1"/>
                </a:solidFill>
              </a:rPr>
              <a:t>cross-cultural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studies</a:t>
            </a:r>
            <a:endParaRPr lang="cs-CZ" sz="22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Introduction</a:t>
            </a:r>
            <a:r>
              <a:rPr lang="cs-CZ" sz="2200" dirty="0">
                <a:solidFill>
                  <a:schemeClr val="tx1"/>
                </a:solidFill>
              </a:rPr>
              <a:t> to </a:t>
            </a:r>
            <a:r>
              <a:rPr lang="cs-CZ" sz="2200" dirty="0" err="1">
                <a:solidFill>
                  <a:schemeClr val="tx1"/>
                </a:solidFill>
              </a:rPr>
              <a:t>Linguistic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Discourse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Analysis</a:t>
            </a:r>
            <a:r>
              <a:rPr lang="cs-CZ" sz="2200" dirty="0">
                <a:solidFill>
                  <a:schemeClr val="tx1"/>
                </a:solidFill>
              </a:rPr>
              <a:t> (LDA)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Exercising</a:t>
            </a:r>
            <a:r>
              <a:rPr lang="cs-CZ" sz="2200" dirty="0">
                <a:solidFill>
                  <a:schemeClr val="tx1"/>
                </a:solidFill>
              </a:rPr>
              <a:t> LDA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Finding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topics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for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our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research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projects</a:t>
            </a:r>
            <a:endParaRPr lang="cs-CZ" sz="22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Conduct</a:t>
            </a:r>
            <a:r>
              <a:rPr lang="cs-CZ" sz="2200" dirty="0">
                <a:solidFill>
                  <a:schemeClr val="tx1"/>
                </a:solidFill>
              </a:rPr>
              <a:t> LDA in </a:t>
            </a:r>
            <a:r>
              <a:rPr lang="cs-CZ" sz="2200" dirty="0" err="1">
                <a:solidFill>
                  <a:schemeClr val="tx1"/>
                </a:solidFill>
              </a:rPr>
              <a:t>our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research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projects</a:t>
            </a:r>
            <a:r>
              <a:rPr lang="cs-CZ" sz="2200" dirty="0">
                <a:solidFill>
                  <a:schemeClr val="tx1"/>
                </a:solidFill>
              </a:rPr>
              <a:t> (</a:t>
            </a:r>
            <a:r>
              <a:rPr lang="cs-CZ" sz="2200" dirty="0" err="1">
                <a:solidFill>
                  <a:schemeClr val="tx1"/>
                </a:solidFill>
              </a:rPr>
              <a:t>teamwork</a:t>
            </a:r>
            <a:r>
              <a:rPr lang="cs-CZ" sz="2200" dirty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Work</a:t>
            </a:r>
            <a:r>
              <a:rPr lang="cs-CZ" sz="2200" dirty="0">
                <a:solidFill>
                  <a:schemeClr val="tx1"/>
                </a:solidFill>
              </a:rPr>
              <a:t> on </a:t>
            </a:r>
            <a:r>
              <a:rPr lang="cs-CZ" sz="2200" dirty="0" err="1">
                <a:solidFill>
                  <a:schemeClr val="tx1"/>
                </a:solidFill>
              </a:rPr>
              <a:t>research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projects</a:t>
            </a:r>
            <a:endParaRPr lang="cs-CZ" sz="22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200" dirty="0" err="1">
                <a:solidFill>
                  <a:schemeClr val="tx1"/>
                </a:solidFill>
              </a:rPr>
              <a:t>Presentation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of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  <a:r>
              <a:rPr lang="cs-CZ" sz="2200" dirty="0" err="1">
                <a:solidFill>
                  <a:schemeClr val="tx1"/>
                </a:solidFill>
              </a:rPr>
              <a:t>results</a:t>
            </a:r>
            <a:endParaRPr lang="cs-CZ" sz="220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440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F4F8F-3460-776F-9412-FCB491EED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CULTURE – CLASS DEFINITION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2EB457-9FFC-B5C0-9385-A0393478F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200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2272145" y="990600"/>
            <a:ext cx="7047346" cy="990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 dirty="0" err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Intercultural</a:t>
            </a:r>
            <a:r>
              <a:rPr lang="cs-CZ" sz="3600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 </a:t>
            </a:r>
            <a:r>
              <a:rPr lang="cs-CZ" sz="3600" kern="10" dirty="0" err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Competence</a:t>
            </a:r>
            <a:endParaRPr lang="cs-CZ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/>
                </a:outerShdw>
              </a:effectLst>
              <a:latin typeface="Impact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514600" y="2362201"/>
            <a:ext cx="723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cs-CZ" sz="2800"/>
              <a:t>We all look through our cultural glasses.</a:t>
            </a:r>
            <a:endParaRPr lang="cs-CZ" altLang="cs-CZ" sz="2800"/>
          </a:p>
        </p:txBody>
      </p:sp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3276600" y="32004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2590800" y="5410200"/>
            <a:ext cx="7086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cs-CZ" sz="2800"/>
              <a:t>Intercultural competence means to be aware of this.</a:t>
            </a:r>
            <a:endParaRPr lang="cs-CZ" altLang="cs-CZ" sz="2800"/>
          </a:p>
        </p:txBody>
      </p:sp>
      <p:pic>
        <p:nvPicPr>
          <p:cNvPr id="1026" name="Picture 2" descr="Culture Eyeglasses Frames by Modern Plastics II">
            <a:extLst>
              <a:ext uri="{FF2B5EF4-FFF2-40B4-BE49-F238E27FC236}">
                <a16:creationId xmlns:a16="http://schemas.microsoft.com/office/drawing/2014/main" id="{41E3604D-7F70-5B63-98C9-8FFD1A73D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145" y="2930695"/>
            <a:ext cx="5361709" cy="243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rázky Deutschland Flagge – procházejte fotografie, vektory a videa 22,090  | Adobe Stock">
            <a:extLst>
              <a:ext uri="{FF2B5EF4-FFF2-40B4-BE49-F238E27FC236}">
                <a16:creationId xmlns:a16="http://schemas.microsoft.com/office/drawing/2014/main" id="{BB7A1120-2A5E-6A31-3F8E-B5D261387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0350">
            <a:off x="6686505" y="4426943"/>
            <a:ext cx="951345" cy="43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01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67" grpId="0" autoUpdateAnimBg="0"/>
      <p:bldP spid="1537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DOCUME~1\Ulli\LOCALS~1\Temp\\msotw9_temp0.jpg">
            <a:extLst>
              <a:ext uri="{FF2B5EF4-FFF2-40B4-BE49-F238E27FC236}">
                <a16:creationId xmlns:a16="http://schemas.microsoft.com/office/drawing/2014/main" id="{AA6D71AF-0BC6-782C-13C8-8BFC6BA4A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5236" y="1318324"/>
            <a:ext cx="4152654" cy="499011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0C658B-F572-B616-9899-335DB4CA2042}"/>
              </a:ext>
            </a:extLst>
          </p:cNvPr>
          <p:cNvSpPr txBox="1">
            <a:spLocks noChangeArrowheads="1"/>
          </p:cNvSpPr>
          <p:nvPr/>
        </p:nvSpPr>
        <p:spPr>
          <a:xfrm>
            <a:off x="2083783" y="412584"/>
            <a:ext cx="7467600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latin typeface="Tahoma" pitchFamily="34" charset="0"/>
              </a:rPr>
              <a:t>The Lion</a:t>
            </a:r>
            <a:endParaRPr lang="cs-CZ" dirty="0">
              <a:latin typeface="Tahoma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E052EE-7095-F0BE-63BB-F0105CBF8F4E}"/>
              </a:ext>
            </a:extLst>
          </p:cNvPr>
          <p:cNvSpPr txBox="1">
            <a:spLocks noChangeArrowheads="1"/>
          </p:cNvSpPr>
          <p:nvPr/>
        </p:nvSpPr>
        <p:spPr>
          <a:xfrm>
            <a:off x="7014112" y="1318324"/>
            <a:ext cx="4444999" cy="479614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altLang="cs-CZ"/>
              <a:t>When the </a:t>
            </a:r>
            <a:r>
              <a:rPr lang="en-US" altLang="cs-CZ"/>
              <a:t>bee heard the lion roar for the first time, it said to the hen</a:t>
            </a:r>
            <a:r>
              <a:rPr lang="de-DE" altLang="cs-CZ"/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cs-CZ"/>
              <a:t>„</a:t>
            </a:r>
            <a:r>
              <a:rPr lang="cs-CZ" altLang="cs-CZ"/>
              <a:t>Its</a:t>
            </a:r>
            <a:r>
              <a:rPr lang="de-DE" altLang="cs-CZ"/>
              <a:t> buzzing is really strange“.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cs-CZ"/>
              <a:t>„Buzzing is </a:t>
            </a:r>
            <a:r>
              <a:rPr lang="cs-CZ" altLang="cs-CZ"/>
              <a:t>nice</a:t>
            </a:r>
            <a:r>
              <a:rPr lang="de-DE" altLang="cs-CZ"/>
              <a:t>“ answered the hen.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cs-CZ"/>
              <a:t>„So what</a:t>
            </a:r>
            <a:r>
              <a:rPr lang="cs-CZ" altLang="cs-CZ"/>
              <a:t> is it</a:t>
            </a:r>
            <a:r>
              <a:rPr lang="de-DE" altLang="cs-CZ"/>
              <a:t>?“ asked the bee.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cs-CZ"/>
              <a:t>„It</a:t>
            </a:r>
            <a:r>
              <a:rPr lang="cs-CZ" altLang="cs-CZ"/>
              <a:t>´</a:t>
            </a:r>
            <a:r>
              <a:rPr lang="de-DE" altLang="cs-CZ"/>
              <a:t>s cackling! </a:t>
            </a:r>
            <a:r>
              <a:rPr lang="cs-CZ" altLang="cs-CZ"/>
              <a:t>It</a:t>
            </a:r>
            <a:r>
              <a:rPr lang="de-DE" altLang="cs-CZ"/>
              <a:t> cackl</a:t>
            </a:r>
            <a:r>
              <a:rPr lang="cs-CZ" altLang="cs-CZ"/>
              <a:t>es, however, in a </a:t>
            </a:r>
            <a:r>
              <a:rPr lang="de-DE" altLang="cs-CZ"/>
              <a:t>really strange</a:t>
            </a:r>
            <a:r>
              <a:rPr lang="cs-CZ" altLang="cs-CZ"/>
              <a:t> way</a:t>
            </a:r>
            <a:r>
              <a:rPr lang="de-DE" altLang="cs-CZ"/>
              <a:t>.“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cs-CZ" sz="1400"/>
              <a:t>(G. Anders: Blick vom Turm)</a:t>
            </a:r>
            <a:endParaRPr lang="cs-CZ" altLang="cs-CZ" sz="1400"/>
          </a:p>
          <a:p>
            <a:pPr marL="0" indent="0">
              <a:buFontTx/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4515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49ABD0-C761-3A92-87C9-6D91AD34D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de-DE"/>
              <a:t>CULTURE</a:t>
            </a:r>
            <a:br>
              <a:rPr lang="de-DE"/>
            </a:br>
            <a:r>
              <a:rPr lang="cs-CZ"/>
              <a:t>D</a:t>
            </a:r>
            <a:r>
              <a:rPr lang="de-DE" err="1"/>
              <a:t>efinition</a:t>
            </a:r>
            <a:r>
              <a:rPr lang="de-DE"/>
              <a:t>  </a:t>
            </a:r>
            <a:r>
              <a:rPr lang="de-DE" err="1"/>
              <a:t>by</a:t>
            </a:r>
            <a:r>
              <a:rPr lang="de-DE"/>
              <a:t>  </a:t>
            </a:r>
            <a:r>
              <a:rPr lang="cs-CZ" err="1"/>
              <a:t>Geert</a:t>
            </a:r>
            <a:r>
              <a:rPr lang="cs-CZ"/>
              <a:t> </a:t>
            </a:r>
            <a:r>
              <a:rPr lang="de-DE"/>
              <a:t>Hofstede</a:t>
            </a:r>
            <a:endParaRPr lang="cs-CZ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E14B3B-A86B-6AEE-E839-F3214E396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 marL="534988" indent="-442913">
              <a:buFont typeface="Wingdings" panose="05000000000000000000" pitchFamily="2" charset="2"/>
              <a:buChar char="q"/>
            </a:pPr>
            <a:r>
              <a:rPr lang="de-DE">
                <a:solidFill>
                  <a:schemeClr val="tx1"/>
                </a:solidFill>
              </a:rPr>
              <a:t>mental program or software of the mind: collective patterns of thinking, feeling and acting</a:t>
            </a:r>
            <a:endParaRPr lang="cs-CZ">
              <a:solidFill>
                <a:schemeClr val="tx1"/>
              </a:solidFill>
            </a:endParaRPr>
          </a:p>
          <a:p>
            <a:pPr marL="534988" indent="-442913">
              <a:buFont typeface="Wingdings" panose="05000000000000000000" pitchFamily="2" charset="2"/>
              <a:buChar char="q"/>
            </a:pPr>
            <a:r>
              <a:rPr lang="de-DE">
                <a:solidFill>
                  <a:schemeClr val="tx1"/>
                </a:solidFill>
              </a:rPr>
              <a:t> </a:t>
            </a:r>
            <a:r>
              <a:rPr lang="cs-CZ">
                <a:solidFill>
                  <a:schemeClr val="tx1"/>
                </a:solidFill>
              </a:rPr>
              <a:t>based on values </a:t>
            </a:r>
            <a:r>
              <a:rPr lang="de-DE">
                <a:solidFill>
                  <a:schemeClr val="tx1"/>
                </a:solidFill>
              </a:rPr>
              <a:t>and norms </a:t>
            </a:r>
            <a:r>
              <a:rPr lang="cs-CZ">
                <a:solidFill>
                  <a:schemeClr val="tx1"/>
                </a:solidFill>
              </a:rPr>
              <a:t>that are shared by the community</a:t>
            </a:r>
            <a:endParaRPr lang="de-DE">
              <a:solidFill>
                <a:schemeClr val="tx1"/>
              </a:solidFill>
            </a:endParaRPr>
          </a:p>
          <a:p>
            <a:pPr marL="534988" indent="-442913">
              <a:buFont typeface="Wingdings" panose="05000000000000000000" pitchFamily="2" charset="2"/>
              <a:buChar char="q"/>
            </a:pPr>
            <a:r>
              <a:rPr lang="de-DE">
                <a:solidFill>
                  <a:schemeClr val="tx1"/>
                </a:solidFill>
              </a:rPr>
              <a:t>shared with people who live within the same social environment</a:t>
            </a:r>
          </a:p>
          <a:p>
            <a:pPr marL="534988" indent="-442913">
              <a:buFont typeface="Wingdings" panose="05000000000000000000" pitchFamily="2" charset="2"/>
              <a:buChar char="q"/>
            </a:pPr>
            <a:r>
              <a:rPr lang="de-DE">
                <a:solidFill>
                  <a:schemeClr val="tx1"/>
                </a:solidFill>
              </a:rPr>
              <a:t>unwritten rules of the social game</a:t>
            </a:r>
          </a:p>
          <a:p>
            <a:pPr marL="534988" indent="-442913">
              <a:buFont typeface="Wingdings" panose="05000000000000000000" pitchFamily="2" charset="2"/>
              <a:buChar char="q"/>
            </a:pPr>
            <a:r>
              <a:rPr lang="de-DE">
                <a:solidFill>
                  <a:schemeClr val="tx1"/>
                </a:solidFill>
              </a:rPr>
              <a:t>learned not innate</a:t>
            </a:r>
            <a:endParaRPr lang="cs-CZ">
              <a:solidFill>
                <a:schemeClr val="tx1"/>
              </a:solidFill>
            </a:endParaRPr>
          </a:p>
          <a:p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36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4999" y="256883"/>
            <a:ext cx="8541327" cy="125124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sz="2800" dirty="0" err="1">
                <a:solidFill>
                  <a:schemeClr val="bg1"/>
                </a:solidFill>
                <a:latin typeface="Tahoma" pitchFamily="34" charset="0"/>
              </a:rPr>
              <a:t>Three</a:t>
            </a:r>
            <a:r>
              <a:rPr lang="de-DE" sz="2800" dirty="0">
                <a:solidFill>
                  <a:schemeClr val="bg1"/>
                </a:solidFill>
                <a:latin typeface="Tahoma" pitchFamily="34" charset="0"/>
              </a:rPr>
              <a:t> Levels </a:t>
            </a:r>
            <a:r>
              <a:rPr lang="de-DE" sz="2800" dirty="0" err="1">
                <a:solidFill>
                  <a:schemeClr val="bg1"/>
                </a:solidFill>
                <a:latin typeface="Tahoma" pitchFamily="34" charset="0"/>
              </a:rPr>
              <a:t>of</a:t>
            </a:r>
            <a:r>
              <a:rPr lang="de-DE" sz="28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Tahoma" pitchFamily="34" charset="0"/>
              </a:rPr>
              <a:t>Uniqueness</a:t>
            </a:r>
            <a:r>
              <a:rPr lang="de-DE" sz="2800" dirty="0">
                <a:solidFill>
                  <a:schemeClr val="bg1"/>
                </a:solidFill>
                <a:latin typeface="Tahoma" pitchFamily="34" charset="0"/>
              </a:rPr>
              <a:t> in Mental </a:t>
            </a:r>
            <a:r>
              <a:rPr lang="de-DE" sz="2800" dirty="0" err="1">
                <a:solidFill>
                  <a:schemeClr val="bg1"/>
                </a:solidFill>
                <a:latin typeface="Tahoma" pitchFamily="34" charset="0"/>
              </a:rPr>
              <a:t>Programming</a:t>
            </a:r>
            <a:endParaRPr lang="cs-CZ" sz="28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2DDC-9181-4808-BC87-426D9F78969D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1828800" y="1676400"/>
            <a:ext cx="8617527" cy="4572000"/>
            <a:chOff x="565" y="980"/>
            <a:chExt cx="4376" cy="2538"/>
          </a:xfrm>
          <a:solidFill>
            <a:schemeClr val="tx2"/>
          </a:solidFill>
        </p:grpSpPr>
        <p:sp>
          <p:nvSpPr>
            <p:cNvPr id="10244" name="AutoShape 10"/>
            <p:cNvSpPr>
              <a:spLocks noChangeAspect="1" noChangeArrowheads="1"/>
            </p:cNvSpPr>
            <p:nvPr/>
          </p:nvSpPr>
          <p:spPr bwMode="auto">
            <a:xfrm>
              <a:off x="565" y="980"/>
              <a:ext cx="4376" cy="2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de-DE" b="1">
                <a:latin typeface="Arial" charset="0"/>
              </a:endParaRPr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596" y="1068"/>
              <a:ext cx="4274" cy="2362"/>
              <a:chOff x="596" y="1068"/>
              <a:chExt cx="4274" cy="2362"/>
            </a:xfrm>
            <a:grpFill/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596" y="1068"/>
                <a:ext cx="3588" cy="2362"/>
                <a:chOff x="596" y="1068"/>
                <a:chExt cx="3588" cy="2362"/>
              </a:xfrm>
              <a:grpFill/>
            </p:grpSpPr>
            <p:sp>
              <p:nvSpPr>
                <p:cNvPr id="10254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209" y="1068"/>
                  <a:ext cx="1487" cy="2362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55" name="Line 14"/>
                <p:cNvSpPr>
                  <a:spLocks noChangeShapeType="1"/>
                </p:cNvSpPr>
                <p:nvPr/>
              </p:nvSpPr>
              <p:spPr bwMode="auto">
                <a:xfrm>
                  <a:off x="2696" y="1068"/>
                  <a:ext cx="1488" cy="2362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56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209" y="3430"/>
                  <a:ext cx="2975" cy="0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57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785" y="2993"/>
                  <a:ext cx="599" cy="17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eaLnBrk="0" hangingPunct="0"/>
                  <a:r>
                    <a:rPr lang="de-DE" sz="1400" b="1">
                      <a:solidFill>
                        <a:srgbClr val="000099"/>
                      </a:solidFill>
                      <a:latin typeface="Arial" charset="0"/>
                    </a:rPr>
                    <a:t>universal</a:t>
                  </a:r>
                </a:p>
              </p:txBody>
            </p:sp>
            <p:sp>
              <p:nvSpPr>
                <p:cNvPr id="1025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596" y="2205"/>
                  <a:ext cx="788" cy="26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algn="r" eaLnBrk="0" hangingPunct="0"/>
                  <a:r>
                    <a:rPr lang="de-DE" sz="1400" b="1">
                      <a:solidFill>
                        <a:srgbClr val="000099"/>
                      </a:solidFill>
                      <a:latin typeface="Arial" charset="0"/>
                    </a:rPr>
                    <a:t>specific to group or category</a:t>
                  </a:r>
                </a:p>
              </p:txBody>
            </p:sp>
            <p:sp>
              <p:nvSpPr>
                <p:cNvPr id="10259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749" y="1520"/>
                  <a:ext cx="649" cy="26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algn="r" eaLnBrk="0" hangingPunct="0"/>
                  <a:r>
                    <a:rPr lang="de-DE" sz="1400" b="1">
                      <a:solidFill>
                        <a:srgbClr val="000099"/>
                      </a:solidFill>
                      <a:latin typeface="Arial" charset="0"/>
                    </a:rPr>
                    <a:t>specific to individual</a:t>
                  </a:r>
                </a:p>
              </p:txBody>
            </p:sp>
          </p:grpSp>
          <p:grpSp>
            <p:nvGrpSpPr>
              <p:cNvPr id="5" name="Group 29"/>
              <p:cNvGrpSpPr>
                <a:grpSpLocks/>
              </p:cNvGrpSpPr>
              <p:nvPr/>
            </p:nvGrpSpPr>
            <p:grpSpPr bwMode="auto">
              <a:xfrm>
                <a:off x="1734" y="1505"/>
                <a:ext cx="3136" cy="1772"/>
                <a:chOff x="1734" y="1505"/>
                <a:chExt cx="3136" cy="1772"/>
              </a:xfrm>
              <a:grpFill/>
            </p:grpSpPr>
            <p:sp>
              <p:nvSpPr>
                <p:cNvPr id="1024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734" y="2839"/>
                  <a:ext cx="1838" cy="43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algn="ctr" eaLnBrk="0" hangingPunct="0"/>
                  <a:r>
                    <a:rPr lang="de-DE" sz="1200" b="1" i="1" dirty="0">
                      <a:solidFill>
                        <a:srgbClr val="000099"/>
                      </a:solidFill>
                      <a:latin typeface="Arial" charset="0"/>
                    </a:rPr>
                    <a:t>HUMAN NATURE</a:t>
                  </a:r>
                </a:p>
                <a:p>
                  <a:pPr algn="ctr" eaLnBrk="0" hangingPunct="0"/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birth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hunger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joy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aggression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mourning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need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for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surviving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hope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for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 care and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love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death</a:t>
                  </a:r>
                  <a:endParaRPr lang="de-DE" sz="1200" b="1" dirty="0">
                    <a:solidFill>
                      <a:srgbClr val="000099"/>
                    </a:solidFill>
                    <a:latin typeface="Arial" charset="0"/>
                  </a:endParaRPr>
                </a:p>
              </p:txBody>
            </p:sp>
            <p:sp>
              <p:nvSpPr>
                <p:cNvPr id="1024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909" y="2118"/>
                  <a:ext cx="1575" cy="43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algn="ctr" eaLnBrk="0" hangingPunct="0"/>
                  <a:r>
                    <a:rPr lang="de-DE" sz="1200" b="1" i="1" dirty="0">
                      <a:solidFill>
                        <a:srgbClr val="000099"/>
                      </a:solidFill>
                      <a:latin typeface="Arial" charset="0"/>
                    </a:rPr>
                    <a:t>CULTURE</a:t>
                  </a:r>
                </a:p>
                <a:p>
                  <a:pPr algn="ctr" eaLnBrk="0" hangingPunct="0"/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education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language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behaviour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norms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values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rituals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religion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work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culture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perception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of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time&amp;space</a:t>
                  </a:r>
                  <a:r>
                    <a:rPr lang="de-DE" sz="1200" dirty="0">
                      <a:solidFill>
                        <a:srgbClr val="000099"/>
                      </a:solidFill>
                      <a:latin typeface="Arial" charset="0"/>
                    </a:rPr>
                    <a:t>, </a:t>
                  </a:r>
                  <a:r>
                    <a:rPr lang="de-DE" sz="1200" dirty="0" err="1">
                      <a:solidFill>
                        <a:srgbClr val="000099"/>
                      </a:solidFill>
                      <a:latin typeface="Arial" charset="0"/>
                    </a:rPr>
                    <a:t>society</a:t>
                  </a:r>
                  <a:endParaRPr lang="de-DE" sz="1200" b="1" dirty="0">
                    <a:solidFill>
                      <a:srgbClr val="000099"/>
                    </a:solidFill>
                    <a:latin typeface="Arial" charset="0"/>
                  </a:endParaRPr>
                </a:p>
              </p:txBody>
            </p:sp>
            <p:sp>
              <p:nvSpPr>
                <p:cNvPr id="1025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172" y="1505"/>
                  <a:ext cx="1050" cy="3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algn="ctr" eaLnBrk="0" hangingPunct="0"/>
                  <a:r>
                    <a:rPr lang="de-DE" sz="1200" b="1" i="1">
                      <a:solidFill>
                        <a:srgbClr val="000099"/>
                      </a:solidFill>
                      <a:latin typeface="Arial" charset="0"/>
                    </a:rPr>
                    <a:t>PERSONALITY</a:t>
                  </a:r>
                </a:p>
                <a:p>
                  <a:pPr algn="ctr" eaLnBrk="0" hangingPunct="0"/>
                  <a:r>
                    <a:rPr lang="de-DE" sz="1200">
                      <a:solidFill>
                        <a:srgbClr val="000099"/>
                      </a:solidFill>
                      <a:latin typeface="Arial" charset="0"/>
                    </a:rPr>
                    <a:t>specific, </a:t>
                  </a:r>
                </a:p>
                <a:p>
                  <a:pPr algn="ctr" eaLnBrk="0" hangingPunct="0"/>
                  <a:r>
                    <a:rPr lang="de-DE" sz="1200">
                      <a:solidFill>
                        <a:srgbClr val="000099"/>
                      </a:solidFill>
                      <a:latin typeface="Arial" charset="0"/>
                    </a:rPr>
                    <a:t>individual</a:t>
                  </a:r>
                </a:p>
              </p:txBody>
            </p:sp>
            <p:sp>
              <p:nvSpPr>
                <p:cNvPr id="10251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076" y="1505"/>
                  <a:ext cx="787" cy="17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eaLnBrk="0" hangingPunct="0"/>
                  <a:r>
                    <a:rPr lang="de-DE" sz="1400" b="1">
                      <a:solidFill>
                        <a:srgbClr val="000099"/>
                      </a:solidFill>
                      <a:latin typeface="Arial" charset="0"/>
                    </a:rPr>
                    <a:t>inherited &amp; learned</a:t>
                  </a:r>
                </a:p>
              </p:txBody>
            </p:sp>
            <p:sp>
              <p:nvSpPr>
                <p:cNvPr id="1025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214" y="2118"/>
                  <a:ext cx="649" cy="26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eaLnBrk="0" hangingPunct="0"/>
                  <a:r>
                    <a:rPr lang="de-DE" sz="1400" b="1">
                      <a:solidFill>
                        <a:srgbClr val="000099"/>
                      </a:solidFill>
                      <a:latin typeface="Arial" charset="0"/>
                    </a:rPr>
                    <a:t>learned</a:t>
                  </a:r>
                </a:p>
              </p:txBody>
            </p:sp>
            <p:sp>
              <p:nvSpPr>
                <p:cNvPr id="1025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4221" y="2993"/>
                  <a:ext cx="649" cy="26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8000" tIns="0" rIns="18000" bIns="0"/>
                <a:lstStyle/>
                <a:p>
                  <a:pPr eaLnBrk="0" hangingPunct="0"/>
                  <a:r>
                    <a:rPr lang="de-DE" sz="1400" b="1">
                      <a:solidFill>
                        <a:srgbClr val="000099"/>
                      </a:solidFill>
                      <a:latin typeface="Arial" charset="0"/>
                    </a:rPr>
                    <a:t>inherited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545" y="685801"/>
            <a:ext cx="9679710" cy="1279525"/>
          </a:xfrm>
        </p:spPr>
        <p:txBody>
          <a:bodyPr/>
          <a:lstStyle/>
          <a:p>
            <a:pPr algn="ctr" eaLnBrk="1" hangingPunct="1"/>
            <a:r>
              <a:rPr lang="de-DE" sz="3200" dirty="0">
                <a:latin typeface="Tahoma" pitchFamily="34" charset="0"/>
              </a:rPr>
              <a:t>The „</a:t>
            </a:r>
            <a:r>
              <a:rPr lang="de-DE" sz="3200" dirty="0" err="1">
                <a:latin typeface="Tahoma" pitchFamily="34" charset="0"/>
              </a:rPr>
              <a:t>Onion</a:t>
            </a:r>
            <a:r>
              <a:rPr lang="de-DE" sz="3200" dirty="0">
                <a:latin typeface="Tahoma" pitchFamily="34" charset="0"/>
              </a:rPr>
              <a:t>“: </a:t>
            </a:r>
            <a:r>
              <a:rPr lang="de-DE" sz="3200" dirty="0" err="1">
                <a:latin typeface="Tahoma" pitchFamily="34" charset="0"/>
              </a:rPr>
              <a:t>Manifestations</a:t>
            </a:r>
            <a:r>
              <a:rPr lang="de-DE" sz="3200" dirty="0">
                <a:latin typeface="Tahoma" pitchFamily="34" charset="0"/>
              </a:rPr>
              <a:t> </a:t>
            </a:r>
            <a:r>
              <a:rPr lang="de-DE" sz="3200" dirty="0" err="1">
                <a:latin typeface="Tahoma" pitchFamily="34" charset="0"/>
              </a:rPr>
              <a:t>of</a:t>
            </a:r>
            <a:r>
              <a:rPr lang="de-DE" sz="3200" dirty="0">
                <a:latin typeface="Tahoma" pitchFamily="34" charset="0"/>
              </a:rPr>
              <a:t> </a:t>
            </a:r>
            <a:br>
              <a:rPr lang="de-DE" sz="3200" dirty="0">
                <a:latin typeface="Tahoma" pitchFamily="34" charset="0"/>
              </a:rPr>
            </a:br>
            <a:r>
              <a:rPr lang="de-DE" sz="3200" dirty="0">
                <a:latin typeface="Tahoma" pitchFamily="34" charset="0"/>
              </a:rPr>
              <a:t>Culture at different </a:t>
            </a:r>
            <a:r>
              <a:rPr lang="de-DE" sz="3200" dirty="0" err="1">
                <a:latin typeface="Tahoma" pitchFamily="34" charset="0"/>
              </a:rPr>
              <a:t>levels</a:t>
            </a:r>
            <a:r>
              <a:rPr lang="de-DE" sz="3200" dirty="0">
                <a:latin typeface="Tahoma" pitchFamily="34" charset="0"/>
              </a:rPr>
              <a:t> </a:t>
            </a:r>
            <a:r>
              <a:rPr lang="de-DE" sz="3200" dirty="0" err="1">
                <a:latin typeface="Tahoma" pitchFamily="34" charset="0"/>
              </a:rPr>
              <a:t>of</a:t>
            </a:r>
            <a:r>
              <a:rPr lang="de-DE" sz="3200" dirty="0">
                <a:latin typeface="Tahoma" pitchFamily="34" charset="0"/>
              </a:rPr>
              <a:t> </a:t>
            </a:r>
            <a:r>
              <a:rPr lang="de-DE" sz="3200" dirty="0" err="1">
                <a:latin typeface="Tahoma" pitchFamily="34" charset="0"/>
              </a:rPr>
              <a:t>depth</a:t>
            </a:r>
            <a:endParaRPr lang="cs-CZ" sz="3200" dirty="0">
              <a:latin typeface="Tahoma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2DDC-9181-4808-BC87-426D9F78969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2771" name="Picture 3" descr="C:\Documents and Settings\Ulli\Dokumenty\My Scans\2010-03 (III)\sejmou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052638"/>
            <a:ext cx="5562600" cy="4576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</p:bldLst>
  </p:timing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543</TotalTime>
  <Words>764</Words>
  <Application>Microsoft Office PowerPoint</Application>
  <PresentationFormat>Širokoúhlá obrazovka</PresentationFormat>
  <Paragraphs>153</Paragraphs>
  <Slides>15</Slides>
  <Notes>2</Notes>
  <HiddenSlides>3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4" baseType="lpstr">
      <vt:lpstr>Arial</vt:lpstr>
      <vt:lpstr>Calibri</vt:lpstr>
      <vt:lpstr>Century Gothic</vt:lpstr>
      <vt:lpstr>Impact</vt:lpstr>
      <vt:lpstr>Tahoma</vt:lpstr>
      <vt:lpstr>Verdana</vt:lpstr>
      <vt:lpstr>Wingdings</vt:lpstr>
      <vt:lpstr>Wingdings 3</vt:lpstr>
      <vt:lpstr>Řez</vt:lpstr>
      <vt:lpstr>CROSS-CULTURAL STUDIES</vt:lpstr>
      <vt:lpstr>Objectives of the Seminar</vt:lpstr>
      <vt:lpstr>Program</vt:lpstr>
      <vt:lpstr>CULTURE – CLASS DEFINITION</vt:lpstr>
      <vt:lpstr>Prezentace aplikace PowerPoint</vt:lpstr>
      <vt:lpstr>Prezentace aplikace PowerPoint</vt:lpstr>
      <vt:lpstr>CULTURE Definition  by  Geert Hofstede</vt:lpstr>
      <vt:lpstr>Three Levels of Uniqueness in Mental Programming</vt:lpstr>
      <vt:lpstr>The „Onion“: Manifestations of  Culture at different levels of depth</vt:lpstr>
      <vt:lpstr>Cultural Values</vt:lpstr>
      <vt:lpstr>Cultural Values What are the top 10 values in your country?</vt:lpstr>
      <vt:lpstr>Communicative model of CULTURE</vt:lpstr>
      <vt:lpstr>Culture as a mode for orientation</vt:lpstr>
      <vt:lpstr>culture as third reality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Ulrike Lütke Notarp</dc:creator>
  <cp:lastModifiedBy>Ulrike Lütke Notarp</cp:lastModifiedBy>
  <cp:revision>25</cp:revision>
  <dcterms:created xsi:type="dcterms:W3CDTF">2025-09-24T14:54:00Z</dcterms:created>
  <dcterms:modified xsi:type="dcterms:W3CDTF">2025-09-30T13:13:43Z</dcterms:modified>
</cp:coreProperties>
</file>