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57" r:id="rId9"/>
    <p:sldId id="265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C5E97-0149-6160-8AC9-A52A2A3F9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F9138A-E149-5455-4C5A-CD7039A6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C0E5F-8C1C-9C6D-D82A-E34C109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EB8E6F-291D-0103-201A-65227240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F010E5-FEAA-FEC0-60EA-42BFDEA8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09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FA49B-9ADC-6762-AE7F-FF484161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B4E051-326A-FC69-6DE9-49329D27A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DFEDF-F326-BB3C-803E-EF54C70A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EDBF32-A5E4-B051-3D4E-B0F43FB6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C8FE0-65AB-5A3A-7196-9D5A1ED9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57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87C7F5-E7D5-BACC-EB7A-B1AEAD365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8C378F-67F1-08A2-0AD8-A1342C179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E5F0F3-2CD8-84F0-B255-DC8918B4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03382-E4A9-3637-0DC9-23DB68C8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6C4A69-5C9E-DC39-80BE-A24FDEB8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CF136-42EB-6047-2B77-383A7617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A48DA-67C2-B4BA-6053-D2D25607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7FE496-01B2-C874-1FBA-6DC26682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9C114D-7F59-1578-EB15-E16C3FFE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4DCA4B-F310-7663-9085-F6A95BC5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1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37B86-FE43-FCB4-3A5A-50E60C98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EB0024-F9B3-A1A3-D6D4-3C7E3AACF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E12F6A-47E3-7F87-29E4-E71192E8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FF8EE-A53C-B99C-B66F-D9FC33FB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68A2EE-36FD-61C6-EEFC-62E562AF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12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8D27F-77B6-5C23-F1E4-A2F535B0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91269-1BE3-C561-9472-CA9551B0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BF20B3-2A5E-E17A-2312-E97CAFBD1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1FA3D7-48CA-5C27-9296-5979CA1C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2DFC3B-11E4-8579-0C72-C74A4752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CD8299-EFA7-DEFF-1E58-F18919E3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FDCCE-858A-1BF3-7778-7B4EAB7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8EC8AC-12D6-BE3F-F04A-56D49DBC2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5B18C9-AF7F-47AA-36BF-1207B23B0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423474-7D97-464E-9CAE-2EECD0854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688DA3-D122-E170-776E-11218B338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021073-0972-43EC-DF7C-DE7955D8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3D0208-F8B1-44BE-16CE-4660B5A9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E2C8A6-5AB3-CEEC-489D-A2134683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37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51E48-CBAA-307A-1403-79BCC516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A99C59-3CB0-8BDC-4455-4E0082DE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4F3DE6-7A71-37C1-4177-D7010EEB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5F374D-97E2-93B4-E16C-93B4B2D6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96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BA88F9-4810-F6E9-9F04-432B226E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7A0554-1AB0-D82E-761C-981CA75D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8BD06D-3A68-347C-842B-52A7628B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4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7D631-E6CB-72AF-1EF0-AEC6955F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836F34-DDEA-DC3D-E6A7-0A673CC0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B8A8D2-B671-5158-800B-AD735A6C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9334-F1BE-30B5-CFCC-05105C53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4212D2-D152-0A35-9ABE-CBF2240C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ADA235-D78E-CBC0-A1DF-7B115931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A5BF1-8735-594C-582B-844C9A77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821DFDB-2921-5916-99BB-553F0726D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650E12-03EE-0F98-FA26-E7CFDF9D2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7D93FA-4909-CFA7-7739-2D926C13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CFC157-0E30-AB02-C03D-B22CE5D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D2B37F-E3F2-76B1-9C92-0AB33553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28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0960F3-4E34-07F9-567F-6AE5E40A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71EB77-1DA5-C407-438F-A3632D5A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4321AE-F927-A98A-3E51-9DBED949D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043-47A4-4D6F-A58B-A4DF1292BF7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3CB3C0-A097-314C-AD05-EA010E379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0A827-2038-0230-A080-9763B527A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776B9-472C-470D-9529-8F29FDE7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812E6-393B-3491-4795-0D6CBE106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nářečí českého jazyka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E19ACA-19EB-B886-C830-6D5A165FB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Matěj Miletínský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Lexikologie a slovotvorba ABO500802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 24/25</a:t>
            </a:r>
          </a:p>
        </p:txBody>
      </p:sp>
    </p:spTree>
    <p:extLst>
      <p:ext uri="{BB962C8B-B14F-4D97-AF65-F5344CB8AC3E}">
        <p14:creationId xmlns:p14="http://schemas.microsoft.com/office/powerpoint/2010/main" val="342595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AC45F-71CA-D99C-299C-E728A9A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9BED29-4A13-A03C-376B-51C680CC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442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VORÁČ, Jaroslav. Česká nářečí jihozápadní: studie jazykově zeměpisná, Část 1. Praha: Nakladatelství Československé akademie věd, 1955. Dostupné také z: https://ndk.cz/uuid/uuid:df26af20-965e-11ed-a31f-5ef3fc9bb22f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VORÁČ, Jaroslav. Česká nářečí jihozápadní: Studie jazykově zeměpisná, Část 2. Praha: Academia, 1976. Dostupné také z: https://ndk.cz/uuid/uuid:af8870b0-0a75-11ee-aa10-5ef3fc9bb22f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Masarykova akademie práce. Československá vlastivěda. Praha: Sfinx, 1929-1936. sv. 3. Dostupné také z: https://ndk.cz/uuid/uuid:96c928a0-6735-11e3-8561-005056827e52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 pro česká nářečí jihozápadní. V Praze: Česká akademie věd a umění, Ústav pro jazyk český, [1947]. Dostupné také z: https://ndk.cz/uuid/uuid:6bf0d570-48c4-11ef-81c2-5ef3fc9bb22f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nářečí českého jazyka [online]. Brno: dialektologické oddělení Ústavu pro jazyk český AV ČR, v. v. i. © 2016–. Dostupné z: http://sncj.ujc.cas.cz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jazykový atlas 1–5, Dodatky [online]. Praha, 1992–2011. Dostupné z: http://cja.ujc.cas.cz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MATÚŠOVÁ, Jana a Libuše OLIVOVÁ-NEZBEDOVÁ. Slovník pomístních jmen v Čechách. Praha: Academia, 2000. sv. úvodní svazek. ISBN 80-200-0798-9. Dostupné také z: https://ndk.cz/uuid/uuid:0f596350-fb62-11e3-9789-005056827e52; a dále svazky 1-5 (2005-2009)</a:t>
            </a:r>
          </a:p>
        </p:txBody>
      </p:sp>
    </p:spTree>
    <p:extLst>
      <p:ext uri="{BB962C8B-B14F-4D97-AF65-F5344CB8AC3E}">
        <p14:creationId xmlns:p14="http://schemas.microsoft.com/office/powerpoint/2010/main" val="17663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1FA26-7DBA-EF66-FE2C-B8A1536A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nářečí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1725B-A56B-B5F1-1F68-301BF0433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Nakladatelství ČSAV, později Academia Praha (1954-1984)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Československá akademie věd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svazků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Autoři: Jaromír Bělič, Jaroslav Voráč, František Kopečný, Slavomír Utěšený, Josef Skulina, Věra Michálková, Jan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Balhar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Stanislav Králík</a:t>
            </a:r>
          </a:p>
        </p:txBody>
      </p:sp>
    </p:spTree>
    <p:extLst>
      <p:ext uri="{BB962C8B-B14F-4D97-AF65-F5344CB8AC3E}">
        <p14:creationId xmlns:p14="http://schemas.microsoft.com/office/powerpoint/2010/main" val="6514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5D48A2-95F0-9A2E-69CF-F1487484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7" y="1395128"/>
            <a:ext cx="2915057" cy="40677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E3B14C-4EEF-9D7B-7DCB-F10860463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31" y="1395128"/>
            <a:ext cx="2887038" cy="40677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B9294B-651F-0703-1534-8BD810810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646" y="1395128"/>
            <a:ext cx="2919366" cy="406774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F29DFB7-6930-B7C5-30A0-02882394978B}"/>
              </a:ext>
            </a:extLst>
          </p:cNvPr>
          <p:cNvSpPr txBox="1"/>
          <p:nvPr/>
        </p:nvSpPr>
        <p:spPr>
          <a:xfrm>
            <a:off x="89197" y="5542960"/>
            <a:ext cx="291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BĚLIČ, Jaromír. Dolská nářečí na Moravě. Praha: ČSAV, 1954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499EDD6-365C-2D40-8447-3C061865E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689" y="1395128"/>
            <a:ext cx="2947639" cy="406774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3E311D-CC8B-AE4E-94AA-D288ACCC546F}"/>
              </a:ext>
            </a:extLst>
          </p:cNvPr>
          <p:cNvSpPr txBox="1"/>
          <p:nvPr/>
        </p:nvSpPr>
        <p:spPr>
          <a:xfrm>
            <a:off x="3122932" y="5542960"/>
            <a:ext cx="288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KOPEČNÝ, František. Nářečí Určic a okolí. Praha: ČSAV, 1957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8247E7-1555-DAB4-73D4-918C2EA68F37}"/>
              </a:ext>
            </a:extLst>
          </p:cNvPr>
          <p:cNvSpPr txBox="1"/>
          <p:nvPr/>
        </p:nvSpPr>
        <p:spPr>
          <a:xfrm>
            <a:off x="6160974" y="5542960"/>
            <a:ext cx="288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UTĚŠENÝ, Slavomír. Nářečí přechodného pásu česko-moravského. Praha: ČSAV, 1960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B30B5B-DD0E-A16C-0F1E-8E573DAA43FD}"/>
              </a:ext>
            </a:extLst>
          </p:cNvPr>
          <p:cNvSpPr txBox="1"/>
          <p:nvPr/>
        </p:nvSpPr>
        <p:spPr>
          <a:xfrm>
            <a:off x="9166688" y="5542959"/>
            <a:ext cx="302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SKULINA, Josef. Severní pomezí moravskoslovenských nářečí. Praha: ČSAV, 1964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2ADF013-794B-3FA0-4BE2-0EDE37BCCD96}"/>
              </a:ext>
            </a:extLst>
          </p:cNvPr>
          <p:cNvSpPr txBox="1"/>
          <p:nvPr/>
        </p:nvSpPr>
        <p:spPr>
          <a:xfrm>
            <a:off x="89197" y="945707"/>
            <a:ext cx="291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svazek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1C97223-666A-E76A-2B1D-925B158BDBC4}"/>
              </a:ext>
            </a:extLst>
          </p:cNvPr>
          <p:cNvSpPr txBox="1"/>
          <p:nvPr/>
        </p:nvSpPr>
        <p:spPr>
          <a:xfrm>
            <a:off x="3122931" y="945706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svazek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25A23FE-A669-C097-A25D-AB3645CA92D9}"/>
              </a:ext>
            </a:extLst>
          </p:cNvPr>
          <p:cNvSpPr txBox="1"/>
          <p:nvPr/>
        </p:nvSpPr>
        <p:spPr>
          <a:xfrm>
            <a:off x="6160974" y="945706"/>
            <a:ext cx="28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svazek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071776B-C823-B5B1-3E00-F716250D15DC}"/>
              </a:ext>
            </a:extLst>
          </p:cNvPr>
          <p:cNvSpPr txBox="1"/>
          <p:nvPr/>
        </p:nvSpPr>
        <p:spPr>
          <a:xfrm>
            <a:off x="9166687" y="940876"/>
            <a:ext cx="29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svazek</a:t>
            </a:r>
          </a:p>
        </p:txBody>
      </p:sp>
    </p:spTree>
    <p:extLst>
      <p:ext uri="{BB962C8B-B14F-4D97-AF65-F5344CB8AC3E}">
        <p14:creationId xmlns:p14="http://schemas.microsoft.com/office/powerpoint/2010/main" val="98557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8C25D-773C-A5AD-0FF7-1319FE77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5E8B984-96FD-D29C-6778-1AEC1B2D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2" y="1395125"/>
            <a:ext cx="2965645" cy="40677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EBE8FF-694A-D8BC-20EA-A75EFC73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29" y="1395126"/>
            <a:ext cx="2856942" cy="406774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35A6B33-A1AC-65F3-F719-CD9CACA4C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183" y="1395126"/>
            <a:ext cx="2814690" cy="406774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8E8AE6-1AC8-27D6-B49C-F7B45F36BC9E}"/>
              </a:ext>
            </a:extLst>
          </p:cNvPr>
          <p:cNvSpPr txBox="1"/>
          <p:nvPr/>
        </p:nvSpPr>
        <p:spPr>
          <a:xfrm>
            <a:off x="790172" y="5533533"/>
            <a:ext cx="296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MICHÁLKOVÁ, Věra. Studie o východomoravské nářeční větě. Praha: Academia, 1971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6A9340A-C0FB-D37B-3136-BAB87A9EAC3F}"/>
              </a:ext>
            </a:extLst>
          </p:cNvPr>
          <p:cNvSpPr txBox="1"/>
          <p:nvPr/>
        </p:nvSpPr>
        <p:spPr>
          <a:xfrm>
            <a:off x="4667530" y="5533533"/>
            <a:ext cx="285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BALHAR, Jan. Skladba lašských nářečí. Praha: Academia, 1974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6F6AEF8-DF7E-9F65-BA22-8C69EBA2FC09}"/>
              </a:ext>
            </a:extLst>
          </p:cNvPr>
          <p:cNvSpPr txBox="1"/>
          <p:nvPr/>
        </p:nvSpPr>
        <p:spPr>
          <a:xfrm>
            <a:off x="8436183" y="5533533"/>
            <a:ext cx="285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Stanislav. Nářečí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Kelečsku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Academia, 1984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06012C6-5C4D-C592-5585-A6FB296606A0}"/>
              </a:ext>
            </a:extLst>
          </p:cNvPr>
          <p:cNvSpPr txBox="1"/>
          <p:nvPr/>
        </p:nvSpPr>
        <p:spPr>
          <a:xfrm>
            <a:off x="815466" y="955128"/>
            <a:ext cx="291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svazek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9DEDB3-98E6-8B5B-7638-02E93D7F6CCE}"/>
              </a:ext>
            </a:extLst>
          </p:cNvPr>
          <p:cNvSpPr txBox="1"/>
          <p:nvPr/>
        </p:nvSpPr>
        <p:spPr>
          <a:xfrm>
            <a:off x="4667529" y="951904"/>
            <a:ext cx="285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svazek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BF847C1-8B54-F990-2E8E-8058BE9895E1}"/>
              </a:ext>
            </a:extLst>
          </p:cNvPr>
          <p:cNvSpPr txBox="1"/>
          <p:nvPr/>
        </p:nvSpPr>
        <p:spPr>
          <a:xfrm>
            <a:off x="8436182" y="951904"/>
            <a:ext cx="281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svazek</a:t>
            </a:r>
          </a:p>
        </p:txBody>
      </p:sp>
    </p:spTree>
    <p:extLst>
      <p:ext uri="{BB962C8B-B14F-4D97-AF65-F5344CB8AC3E}">
        <p14:creationId xmlns:p14="http://schemas.microsoft.com/office/powerpoint/2010/main" val="338616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0E974-5070-52E4-0668-AA5921D5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nářečí jihozápadní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3D5FD-A2C3-2A2C-5541-DD21BAD7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0394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Dvoudílný soubor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nářečí jihozápadní: Studie jazykově zeměpisná, část první (1955) – v edici 2. svazkem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nářečí jihozápadní: Studie jazykově zeměpisná, část druhá (1976) – v edici 8. svazkem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PhDr. Jaroslav Voráč, CSc. (1910-1989)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Vědečtí redaktoři: prof. J. Bělič, prof. V. Šmilauer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Recenzenti: prof. V. Vážný, prof.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Lamprecht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mapování se podíleli mj.: dr. P. Janáček, prof. B. Zimová, dr. S. Utěšený</a:t>
            </a:r>
          </a:p>
        </p:txBody>
      </p:sp>
    </p:spTree>
    <p:extLst>
      <p:ext uri="{BB962C8B-B14F-4D97-AF65-F5344CB8AC3E}">
        <p14:creationId xmlns:p14="http://schemas.microsoft.com/office/powerpoint/2010/main" val="69175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0194B-74D0-8206-81EA-77A3D979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AD4AF-835C-C205-900E-D17E34DA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nářečí jihozápadní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97483-95E1-4A53-EAF8-C30146E1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 sbírán od roku 1947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Dotazníkové šetření i přímý výzkum v terénu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Dialektologické oddělení Ústavu pro jazyk český ČSAV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Dotazníky vyplňovali učitelé všech škol v zemi – hustá dotazníková síť a celkem detailní mapování jazykových jevů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nejhustějších mapovacích sítí do té doby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1682 obcí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Ukázky z nářečí tvoří přibližně 40 %, zbytek tvoří nářeční rysy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Svazky jsou doplněny o mapové přílohy</a:t>
            </a:r>
          </a:p>
        </p:txBody>
      </p:sp>
    </p:spTree>
    <p:extLst>
      <p:ext uri="{BB962C8B-B14F-4D97-AF65-F5344CB8AC3E}">
        <p14:creationId xmlns:p14="http://schemas.microsoft.com/office/powerpoint/2010/main" val="331716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7E00A-CFB1-F4A7-4911-EBA36EE3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AD135-4138-4E27-A971-C8579A03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65" y="3225338"/>
            <a:ext cx="5286893" cy="3491345"/>
          </a:xfrm>
        </p:spPr>
        <p:txBody>
          <a:bodyPr>
            <a:norm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VORÁČ, Jaroslav. Česká nářečí jihozápadní: studie jazykově zeměpisná, Část 1. Praha: Nakladatelství Československé akademie věd, 1955, s. 84. Dostupné také z: https://ndk.cz/uuid/uuid:d59931b6-04e3-4a35-bbf0-14295ed62bd6</a:t>
            </a: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VORÁČ, Jaroslav. Česká nářečí jihozápadní: studie jazykově zeměpisná, Část 1. Praha: Nakladatelství Československé akademie věd, 1955, s. 110. Dostupné také z: https://ndk.cz/uuid/uuid:2ec2b8c6-67c8-43f7-8976-5f26b495aca2</a:t>
            </a: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7A66AAE-3A91-C7B6-3E3C-DE5A0BC7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57558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jihozápadní nářečí, část 1.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38081F5-5862-DBE3-720E-6DC490BD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5" y="2235122"/>
            <a:ext cx="5208476" cy="701617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98AF040-569F-AC49-7014-814FB12EDC4F}"/>
              </a:ext>
            </a:extLst>
          </p:cNvPr>
          <p:cNvGrpSpPr/>
          <p:nvPr/>
        </p:nvGrpSpPr>
        <p:grpSpPr>
          <a:xfrm>
            <a:off x="5595758" y="318653"/>
            <a:ext cx="6287377" cy="6220693"/>
            <a:chOff x="5595758" y="318653"/>
            <a:chExt cx="6287377" cy="6220693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CF85A529-4877-ABE8-5F17-4E443F1A2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5758" y="318653"/>
              <a:ext cx="6287377" cy="6220693"/>
            </a:xfrm>
            <a:prstGeom prst="rect">
              <a:avLst/>
            </a:prstGeom>
          </p:spPr>
        </p:pic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B4C0B180-F43C-C7DA-88AE-89DD3472E013}"/>
                </a:ext>
              </a:extLst>
            </p:cNvPr>
            <p:cNvCxnSpPr/>
            <p:nvPr/>
          </p:nvCxnSpPr>
          <p:spPr>
            <a:xfrm>
              <a:off x="9623367" y="1895302"/>
              <a:ext cx="8645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90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50B84-07BF-2255-24CC-F530A600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0156"/>
            <a:ext cx="10515600" cy="1284452"/>
          </a:xfrm>
        </p:spPr>
        <p:txBody>
          <a:bodyPr>
            <a:norm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VORÁČ, Jaroslav. Česká nářečí jihozápadní: Studie jazykově zeměpisná, Část 2. Praha: Academia, 1976, s. 163. Dostupné také z: https://ndk.cz/uuid/uuid:8d95eb91-362e-48b2-aba2-1e55701477f4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VORÁČ, Jaroslav. Česká nářečí jihozápadní: Studie jazykově zeměpisná, Část 2. Praha: Academia, 1976, s. 100. Dostupné také z: https://ndk.cz/uuid/uuid:8b0e2f6c-8865-4148-b504-dac2558c116a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567FBE5C-7F51-E956-49BA-FA8D21CA038B}"/>
              </a:ext>
            </a:extLst>
          </p:cNvPr>
          <p:cNvGrpSpPr/>
          <p:nvPr/>
        </p:nvGrpSpPr>
        <p:grpSpPr>
          <a:xfrm>
            <a:off x="313450" y="1740895"/>
            <a:ext cx="4082592" cy="3239524"/>
            <a:chOff x="838199" y="482747"/>
            <a:chExt cx="3358045" cy="272236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67AA57E-9493-513E-F4C1-1432958C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199" y="482747"/>
              <a:ext cx="3358045" cy="2722366"/>
            </a:xfrm>
            <a:prstGeom prst="rect">
              <a:avLst/>
            </a:prstGeom>
          </p:spPr>
        </p:pic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826A3613-EB27-1931-9EB4-984140715241}"/>
                </a:ext>
              </a:extLst>
            </p:cNvPr>
            <p:cNvCxnSpPr/>
            <p:nvPr/>
          </p:nvCxnSpPr>
          <p:spPr>
            <a:xfrm>
              <a:off x="838199" y="1941922"/>
              <a:ext cx="33580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2581D9B-1942-9214-B85A-D98BB7EA8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18" y="2631353"/>
            <a:ext cx="7236632" cy="1691822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DD32C7A9-B2A4-2C77-E8F1-F3A4D915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jihozápadní nářečí, část 2.</a:t>
            </a:r>
          </a:p>
        </p:txBody>
      </p:sp>
    </p:spTree>
    <p:extLst>
      <p:ext uri="{BB962C8B-B14F-4D97-AF65-F5344CB8AC3E}">
        <p14:creationId xmlns:p14="http://schemas.microsoft.com/office/powerpoint/2010/main" val="163134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CA2FA-4B73-37A7-A425-4D807E35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slovníky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5BE2F-481C-762C-9B0B-E33B8F97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nářečí českého jazyka – dialektologické oddělení ÚJČ AV ČR,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v.v.i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v Brně – online dostupný zde: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http://sncj.ujc.cas.cz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autorského týmu: PhDr. Martina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Ireinová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pomístních jmen v Čechách – 5svazkový (+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sv.)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pomístních jmen na Moravě a ve Slezsku – projekt od roku 2005, online dostupný zde: http://spjms.ujc.cas.cz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37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865</Words>
  <Application>Microsoft Office PowerPoint</Application>
  <PresentationFormat>Širokoúhlá obrazovka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Slovník nářečí českého jazyka</vt:lpstr>
      <vt:lpstr>Česká nářečí</vt:lpstr>
      <vt:lpstr>Prezentace aplikace PowerPoint</vt:lpstr>
      <vt:lpstr>Prezentace aplikace PowerPoint</vt:lpstr>
      <vt:lpstr>Česká nářečí jihozápadní</vt:lpstr>
      <vt:lpstr>Česká nářečí jihozápadní</vt:lpstr>
      <vt:lpstr>Česká jihozápadní nářečí, část 1.</vt:lpstr>
      <vt:lpstr>Česká jihozápadní nářečí, část 2.</vt:lpstr>
      <vt:lpstr>Nové slovníky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Matěj Miletínský</dc:creator>
  <cp:lastModifiedBy>Matěj Miletínský</cp:lastModifiedBy>
  <cp:revision>6</cp:revision>
  <dcterms:created xsi:type="dcterms:W3CDTF">2025-01-07T14:24:04Z</dcterms:created>
  <dcterms:modified xsi:type="dcterms:W3CDTF">2025-01-08T08:05:07Z</dcterms:modified>
</cp:coreProperties>
</file>