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>
        <p:scale>
          <a:sx n="75" d="100"/>
          <a:sy n="75" d="100"/>
        </p:scale>
        <p:origin x="97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74E63-A005-FF4E-7F09-AA03E9EC1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0A66AD-F538-334B-92B0-6A6EE6DD2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BE19F-3E1D-2C23-D316-65D1552D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B9A0C5-A3B4-3E38-0667-3FFD6447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63FF5A-D320-AEB4-2EC0-9E822021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9433C-F501-F375-15F2-87F0C24A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AFDA03-CDA5-E90E-2F4A-7A5FB6938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5DB496-66E1-C62B-585C-DF98C666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82132F-7F3A-71E6-FFC7-C2F60B25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80D9B-7C1D-A6B2-8027-46E668B9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8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5A692A-F00C-BA44-9052-3B6FC5A9C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35BF7F-18B3-A8BD-2F7E-F65D4659D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15C973-C849-F396-27A1-F689F7AD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078F3-D37F-1F3C-84ED-076CB1C9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29DE77-AACA-1E3F-5C95-C1D29ABB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91D99-44CB-B518-A5FE-B32F0721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BE037B-2B88-411D-2DBC-96AFECCF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BEEA1C-4BB3-A7F4-BD35-42585387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889A8-6132-236F-7D19-C764AB17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7FF997-8C17-86F8-281D-51866679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2268A-0C42-434B-52DB-AAE274F3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34EC90-85E2-7887-116A-A5265486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AA0BD1-9537-213C-A221-A4CAEBD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FD6A77-BF10-63F3-D4AE-85F4E15B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CE6316-35CC-4A09-D450-B1350749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9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7F757-EBDE-0AC4-A8A8-6922BC0A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6567B-F12A-00E3-135C-2065052D2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79B285-530A-B262-36F7-283289C2E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134E0D-D24C-DC9A-0A9F-04C4669D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7EDA8C-8323-0086-2B93-34033C08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2929F-F65B-64DD-A7AE-B1EC2F84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1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9A874-1050-5572-EE8F-5A79A0D6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FEDF6F-D1E2-326B-6C87-E109B9D4C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2BFB37-55AF-201B-0AA6-C937D2131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07E092-202C-FF99-4954-D61DA9D37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9C65EE-4F61-BC17-C9DB-9565F605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819879-AA9D-680C-2E14-1358460E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1F8E91-4A39-0CE5-76E7-3D0707A3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1DD8D3-E34F-76CA-9450-67819DA9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0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6A9E5-08BB-D8A0-EAE9-563920DF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BC96A7-6E54-E6D8-5A00-F7F42387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719346-3EE1-4545-B39C-A5BB7005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88FA42-D95F-A0B5-3F63-BEAF7E38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72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C9603A-010B-014E-613B-A8251239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1B7646-AADF-73A1-E7B8-021CF50E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0B442E-4F9E-6893-396B-26E4C329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99489-0EBE-0CAD-A3C4-CB59FBAE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55387-984D-B859-DF3B-28F23500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AC9122-B266-28E3-0027-79229EF0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2DEBE0-C862-5511-7A59-76DDC0A6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D4C3A8-B5E4-8B8E-B73F-C0F84512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6CD331-8574-4BFF-703C-4222539B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5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CD343-63B7-E93D-7DA8-27A25804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030003-89F8-B122-348A-6C3A447D9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CC5A9E-191D-FA06-F511-311B1F27B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733DB3-B441-0A22-E16C-5B06337A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4AE60D-C5E1-3703-E922-63AA4653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616D50-675D-7AEF-D4C4-585A54A4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1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03DEDD-7D77-C7EE-009C-CBD1EAF6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BE069E-65F3-1406-6345-E18B0893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ACFEE-0C2A-1490-9B48-603E26123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56CA8-8B30-4669-B2D1-081AE531C76D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B4EBF7-D1AE-3E43-D8B3-46203449E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3A2107-BEAB-1103-1219-BEF3BBB24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1F7DFA-F2A4-460B-B0B4-9CE16B72C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1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Plovoucí čísla a písmena na začátku knihy">
            <a:extLst>
              <a:ext uri="{FF2B5EF4-FFF2-40B4-BE49-F238E27FC236}">
                <a16:creationId xmlns:a16="http://schemas.microsoft.com/office/drawing/2014/main" id="{2BB1F6B1-33A4-7420-0032-B4F0A8CB8F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7EB45F-C142-3880-5539-C03AFC1D9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b="1">
                <a:solidFill>
                  <a:srgbClr val="FFFFFF"/>
                </a:solidFill>
              </a:rPr>
              <a:t>Slovník spisovné češtiny pro školu a veřejnost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B78C4D-4A59-DDB3-389C-F925EA701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Barbora Schambergerová 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6" name="Rectangle 3100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0" name="Group 3102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104" name="Rectangle 3103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7" name="Group 3106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108" name="Rectangle 3107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Rectangle 3108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IMG_0967">
            <a:extLst>
              <a:ext uri="{FF2B5EF4-FFF2-40B4-BE49-F238E27FC236}">
                <a16:creationId xmlns:a16="http://schemas.microsoft.com/office/drawing/2014/main" id="{259514C8-8415-4AAF-AEFA-BB2D2763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049099"/>
            <a:ext cx="3209544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1" name="Group 3110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112" name="Rectangle 3111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3" name="Rectangle 3112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80" name="Picture 8" descr="main product photo">
            <a:extLst>
              <a:ext uri="{FF2B5EF4-FFF2-40B4-BE49-F238E27FC236}">
                <a16:creationId xmlns:a16="http://schemas.microsoft.com/office/drawing/2014/main" id="{8B910B02-B436-0CE2-07E9-5128D4D8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228" y="1226838"/>
            <a:ext cx="3209544" cy="41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in product photo">
            <a:extLst>
              <a:ext uri="{FF2B5EF4-FFF2-40B4-BE49-F238E27FC236}">
                <a16:creationId xmlns:a16="http://schemas.microsoft.com/office/drawing/2014/main" id="{B20BEAD1-9386-32EC-72DE-1352F746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887" y="1017422"/>
            <a:ext cx="3209544" cy="45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8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F621A5-E853-05B0-8C52-32C2E620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3FD01F-44F4-1024-104D-A919F725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900" b="1"/>
              <a:t>Hlavní redaktor</a:t>
            </a:r>
            <a:r>
              <a:rPr lang="cs-CZ" sz="1900"/>
              <a:t>: J. Filipec</a:t>
            </a:r>
          </a:p>
          <a:p>
            <a:r>
              <a:rPr lang="cs-CZ" sz="1900"/>
              <a:t>Redaktoři: </a:t>
            </a:r>
            <a:r>
              <a:rPr lang="cs-CZ" sz="1900" b="0" i="0">
                <a:effectLst/>
                <a:latin typeface="Red Hat Display"/>
              </a:rPr>
              <a:t> František Daneš, Jaroslav Machač, Vladimír Mejstřík</a:t>
            </a:r>
            <a:endParaRPr lang="cs-CZ" sz="1900"/>
          </a:p>
          <a:p>
            <a:r>
              <a:rPr lang="cs-CZ" sz="1900"/>
              <a:t>Zpracoval : kolektiv lexikografů</a:t>
            </a:r>
          </a:p>
          <a:p>
            <a:r>
              <a:rPr lang="cs-CZ" sz="1900"/>
              <a:t>Dále spolupracovali : odborníci z Ústavu pro jazyk český a další jazykovědci</a:t>
            </a:r>
          </a:p>
          <a:p>
            <a:r>
              <a:rPr lang="cs-CZ" sz="1900" b="1"/>
              <a:t>První vydání </a:t>
            </a:r>
            <a:r>
              <a:rPr lang="cs-CZ" sz="1900"/>
              <a:t>: 1978 </a:t>
            </a:r>
          </a:p>
          <a:p>
            <a:r>
              <a:rPr lang="cs-CZ" sz="1900"/>
              <a:t>Důvod vzniku: měla nahradit dřívější „příruční slovník jazyka českého“</a:t>
            </a:r>
          </a:p>
          <a:p>
            <a:r>
              <a:rPr lang="cs-CZ" sz="1900" b="1"/>
              <a:t>Rozsah</a:t>
            </a:r>
            <a:r>
              <a:rPr lang="cs-CZ" sz="1900"/>
              <a:t>: 50 000 hesel</a:t>
            </a:r>
          </a:p>
        </p:txBody>
      </p:sp>
      <p:pic>
        <p:nvPicPr>
          <p:cNvPr id="5" name="Picture 4" descr="Otevřená kniha">
            <a:extLst>
              <a:ext uri="{FF2B5EF4-FFF2-40B4-BE49-F238E27FC236}">
                <a16:creationId xmlns:a16="http://schemas.microsoft.com/office/drawing/2014/main" id="{B4C28305-8711-60FA-6F22-50F26362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5" r="2164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29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AA1EE6-307B-5CC1-6992-97D00048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dirty="0"/>
              <a:t>Důvody vzniku a současná podoba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64129-6BE3-1A0E-9116-E0945ADF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700" b="1"/>
              <a:t>Základní poslání </a:t>
            </a:r>
            <a:r>
              <a:rPr lang="cs-CZ" sz="1700"/>
              <a:t>: praktický nástroj pro výuku češtiny</a:t>
            </a:r>
          </a:p>
          <a:p>
            <a:pPr lvl="1"/>
            <a:r>
              <a:rPr lang="cs-CZ" sz="1700"/>
              <a:t>Normativní příručka</a:t>
            </a:r>
          </a:p>
          <a:p>
            <a:r>
              <a:rPr lang="cs-CZ" sz="1700" b="1"/>
              <a:t>Cíl</a:t>
            </a:r>
            <a:r>
              <a:rPr lang="cs-CZ" sz="1700"/>
              <a:t> : zaměřen na širokou veřejnost a školní prostředí</a:t>
            </a:r>
          </a:p>
          <a:p>
            <a:pPr lvl="1"/>
            <a:r>
              <a:rPr lang="cs-CZ" sz="1700"/>
              <a:t>Využití: školy, domácnosti, novináři, korektoři</a:t>
            </a:r>
          </a:p>
          <a:p>
            <a:r>
              <a:rPr lang="cs-CZ" sz="1700" b="1"/>
              <a:t>Současná podoba</a:t>
            </a:r>
          </a:p>
          <a:p>
            <a:pPr lvl="1"/>
            <a:r>
              <a:rPr lang="cs-CZ" sz="1700"/>
              <a:t>Přepracován a aktualizován </a:t>
            </a:r>
          </a:p>
          <a:p>
            <a:pPr lvl="1"/>
            <a:r>
              <a:rPr lang="cs-CZ" sz="1700"/>
              <a:t>Elektronická verze a dostupnost online</a:t>
            </a:r>
          </a:p>
          <a:p>
            <a:pPr lvl="1"/>
            <a:r>
              <a:rPr lang="cs-CZ" sz="1700"/>
              <a:t>I na webových stránkách Ústavu pro jazyk český</a:t>
            </a:r>
          </a:p>
        </p:txBody>
      </p:sp>
      <p:pic>
        <p:nvPicPr>
          <p:cNvPr id="6" name="Picture 4" descr="Otevřená kniha">
            <a:extLst>
              <a:ext uri="{FF2B5EF4-FFF2-40B4-BE49-F238E27FC236}">
                <a16:creationId xmlns:a16="http://schemas.microsoft.com/office/drawing/2014/main" id="{7B666562-E467-8370-C89B-F4009D5D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5" r="2164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38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0845A0-6AB3-D681-4134-4920817E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/>
              <a:t>Faktografické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5FF57-25CE-8B30-A718-ABB51798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630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Nakladatelství Academia </a:t>
            </a:r>
          </a:p>
          <a:p>
            <a:r>
              <a:rPr lang="cs-CZ" sz="2400" dirty="0"/>
              <a:t>Rozsah stran : 700 (dle konkrétního vydání)</a:t>
            </a:r>
          </a:p>
          <a:p>
            <a:r>
              <a:rPr lang="cs-CZ" sz="2400" dirty="0"/>
              <a:t>Formát: výkladový slovník </a:t>
            </a:r>
          </a:p>
          <a:p>
            <a:r>
              <a:rPr lang="cs-CZ" sz="2400" dirty="0"/>
              <a:t>Typ slovníku : normativní</a:t>
            </a:r>
          </a:p>
          <a:p>
            <a:r>
              <a:rPr lang="cs-CZ" sz="2400" dirty="0"/>
              <a:t>Frazeologické obraty, morfologická informace stylová charakteristika</a:t>
            </a:r>
          </a:p>
          <a:p>
            <a:r>
              <a:rPr lang="cs-CZ" sz="2400" dirty="0"/>
              <a:t>Celkem 7 vydání </a:t>
            </a:r>
          </a:p>
          <a:p>
            <a:pPr lvl="1"/>
            <a:r>
              <a:rPr lang="cs-CZ" b="0" i="0" dirty="0">
                <a:effectLst/>
                <a:latin typeface="Red Hat Display"/>
              </a:rPr>
              <a:t>2., opravené a doplněné vydání, Academia, Praha 1994</a:t>
            </a:r>
          </a:p>
          <a:p>
            <a:pPr lvl="1"/>
            <a:r>
              <a:rPr lang="cs-CZ" b="0" i="0" dirty="0">
                <a:effectLst/>
                <a:latin typeface="Red Hat Display"/>
              </a:rPr>
              <a:t>3., opravené vydání 2003; další, obsahově nezměněná vydání 2005, 2009, 2010, 2012</a:t>
            </a:r>
          </a:p>
        </p:txBody>
      </p:sp>
      <p:pic>
        <p:nvPicPr>
          <p:cNvPr id="5" name="Picture 4" descr="Otevřená kniha">
            <a:extLst>
              <a:ext uri="{FF2B5EF4-FFF2-40B4-BE49-F238E27FC236}">
                <a16:creationId xmlns:a16="http://schemas.microsoft.com/office/drawing/2014/main" id="{16225311-8A39-668F-D4AE-18391A7E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58" r="17290" b="-2"/>
          <a:stretch/>
        </p:blipFill>
        <p:spPr>
          <a:xfrm>
            <a:off x="8321350" y="793843"/>
            <a:ext cx="2629552" cy="262955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18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9395EA-62A0-B843-4B0E-7C7491CC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Heslo: Domov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A79DB1-AE4C-9BCA-50CB-12D92874A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0855" y="1412489"/>
            <a:ext cx="3427283" cy="43638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2000" b="1" i="0" u="none" strike="noStrike" cap="none" normalizeH="0" baseline="0">
                <a:ln>
                  <a:noFill/>
                </a:ln>
                <a:effectLst/>
                <a:latin typeface="+mn-lt"/>
              </a:rPr>
              <a:t>domov,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-a m</a:t>
            </a:r>
            <a:b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US" altLang="cs-CZ" sz="2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1. </a:t>
            </a:r>
            <a:r>
              <a:rPr kumimoji="0" lang="en-US" altLang="cs-CZ" sz="2000" b="0" i="1" u="none" strike="noStrike" cap="none" normalizeH="0" baseline="0">
                <a:ln>
                  <a:noFill/>
                </a:ln>
                <a:effectLst/>
                <a:latin typeface="+mn-lt"/>
              </a:rPr>
              <a:t>místo, kde se člověk narodil, kde je doma: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lidé bez domova; touha po domově; Kde domov můj? (hymna)</a:t>
            </a:r>
            <a:b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US" altLang="cs-CZ" sz="2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2. </a:t>
            </a:r>
            <a:r>
              <a:rPr kumimoji="0" lang="en-US" altLang="cs-CZ" sz="2000" b="0" i="1" u="none" strike="noStrike" cap="none" normalizeH="0" baseline="0">
                <a:ln>
                  <a:noFill/>
                </a:ln>
                <a:effectLst/>
                <a:latin typeface="+mn-lt"/>
              </a:rPr>
              <a:t>budova pro společné ubytování: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dětský domov </a:t>
            </a:r>
            <a:r>
              <a:rPr kumimoji="0" lang="en-US" altLang="cs-CZ" sz="2000" b="0" i="1" u="none" strike="noStrike" cap="none" normalizeH="0" baseline="0">
                <a:ln>
                  <a:noFill/>
                </a:ln>
                <a:effectLst/>
                <a:latin typeface="+mn-lt"/>
              </a:rPr>
              <a:t>útulek;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učňovský domov </a:t>
            </a:r>
            <a:r>
              <a:rPr kumimoji="0" lang="en-US" altLang="cs-CZ" sz="2000" b="0" i="1" u="none" strike="noStrike" cap="none" normalizeH="0" baseline="0">
                <a:ln>
                  <a:noFill/>
                </a:ln>
                <a:effectLst/>
                <a:latin typeface="+mn-lt"/>
              </a:rPr>
              <a:t>internát;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domov důchodců;</a:t>
            </a:r>
            <a:b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r>
              <a:rPr kumimoji="0" lang="en-US" altLang="cs-CZ" sz="2000" b="1" i="0" u="none" strike="noStrike" cap="none" normalizeH="0" baseline="0">
                <a:ln>
                  <a:noFill/>
                </a:ln>
                <a:effectLst/>
                <a:latin typeface="+mn-lt"/>
              </a:rPr>
              <a:t>domovský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příd. </a:t>
            </a:r>
            <a:r>
              <a:rPr kumimoji="0" lang="en-US" altLang="cs-CZ" sz="2000" b="0" i="1" u="none" strike="noStrike" cap="none" normalizeH="0" baseline="0">
                <a:ln>
                  <a:noFill/>
                </a:ln>
                <a:effectLst/>
                <a:latin typeface="+mn-lt"/>
              </a:rPr>
              <a:t>k 1: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domovský přístav (lodi); dř. domovské právo </a:t>
            </a:r>
            <a:r>
              <a:rPr kumimoji="0" lang="en-US" altLang="cs-CZ" sz="2000" b="0" i="1" u="none" strike="noStrike" cap="none" normalizeH="0" baseline="0">
                <a:ln>
                  <a:noFill/>
                </a:ln>
                <a:effectLst/>
                <a:latin typeface="+mn-lt"/>
              </a:rPr>
              <a:t>příslušnost k urč. obci; 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effectLst/>
                <a:latin typeface="+mn-lt"/>
              </a:rPr>
              <a:t>domovská obec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5899380-9572-9308-D3CF-8C18A9554C6C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https://prirucka.ujc.cas.cz/?slovo=domov</a:t>
            </a:r>
          </a:p>
        </p:txBody>
      </p:sp>
    </p:spTree>
    <p:extLst>
      <p:ext uri="{BB962C8B-B14F-4D97-AF65-F5344CB8AC3E}">
        <p14:creationId xmlns:p14="http://schemas.microsoft.com/office/powerpoint/2010/main" val="255362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762F05-855F-1C25-3810-47963D59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b="1"/>
              <a:t>Zajímavosti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6B457-4428-B200-0F6A-48893C0E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2680" cy="4351338"/>
          </a:xfrm>
        </p:spPr>
        <p:txBody>
          <a:bodyPr>
            <a:normAutofit/>
          </a:bodyPr>
          <a:lstStyle/>
          <a:p>
            <a:r>
              <a:rPr lang="cs-CZ" sz="2400" b="0" i="0" dirty="0">
                <a:effectLst/>
                <a:latin typeface="Red Hat Display"/>
              </a:rPr>
              <a:t>SSČ pro školu a veřejnost byl vydán také v elektronické podobě na CD-</a:t>
            </a:r>
            <a:r>
              <a:rPr lang="cs-CZ" sz="2400" b="0" i="0" dirty="0" err="1">
                <a:effectLst/>
                <a:latin typeface="Red Hat Display"/>
              </a:rPr>
              <a:t>ROMu</a:t>
            </a:r>
            <a:r>
              <a:rPr lang="cs-CZ" sz="2400" b="0" i="0" dirty="0">
                <a:effectLst/>
                <a:latin typeface="Red Hat Display"/>
              </a:rPr>
              <a:t> v nakladatelství LEDA, s. r. o. (1997, 2004, 2005).</a:t>
            </a:r>
          </a:p>
          <a:p>
            <a:pPr lvl="1"/>
            <a:r>
              <a:rPr lang="cs-CZ" b="0" i="0" dirty="0">
                <a:effectLst/>
                <a:latin typeface="Red Hat Display"/>
              </a:rPr>
              <a:t>SSČ vydaný na CD-</a:t>
            </a:r>
            <a:r>
              <a:rPr lang="cs-CZ" b="0" i="0" dirty="0" err="1">
                <a:effectLst/>
                <a:latin typeface="Red Hat Display"/>
              </a:rPr>
              <a:t>ROMu</a:t>
            </a:r>
            <a:r>
              <a:rPr lang="cs-CZ" b="0" i="0" dirty="0">
                <a:effectLst/>
                <a:latin typeface="Red Hat Display"/>
              </a:rPr>
              <a:t> byl v roce 2005 oceněn 2. místem v kategorii Cena poroty za elektronický slovník v soutěži Slovník roku</a:t>
            </a:r>
          </a:p>
          <a:p>
            <a:r>
              <a:rPr lang="cs-CZ" sz="2400" dirty="0"/>
              <a:t>Slovník poprvé systematicky uváděl údaje o stylu, tedy jestli jde o slova hovorová, knižní, odborná nebo zastaralá. Tento přístup se stal standardem pro další české slovníky.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4" name="Picture 4" descr="Otevřená kniha">
            <a:extLst>
              <a:ext uri="{FF2B5EF4-FFF2-40B4-BE49-F238E27FC236}">
                <a16:creationId xmlns:a16="http://schemas.microsoft.com/office/drawing/2014/main" id="{66F191EF-D04E-4A37-7D03-0EB75D2E01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58" r="17290" b="-2"/>
          <a:stretch/>
        </p:blipFill>
        <p:spPr>
          <a:xfrm>
            <a:off x="8200921" y="184301"/>
            <a:ext cx="3147712" cy="314771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2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13339-65D9-205D-89A1-BAD91184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10D1E4-1F04-7A45-407C-1989D76875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31470"/>
            <a:ext cx="1051559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Ústav pro jazyk český Akademie věd České republiky. Slovník spisovné češtiny pro školu a veřejnost. Ústav pro jazyk český AV ČR [online]. [cit. 2023-11-05].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Dostupné z: https ://www .ujc.cas.cz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AKADEMIA. Slovník spisovné češtiny pro školu a veřejnost. Praha: Academia, 1978.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Národní knihovna České republiky. Katalog Národní knihovny České republiky [online databáze]. Praha: Národní knihovna ČR, [cit. 2023-11-05]. Dostupné z: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 ://www .nkp .cz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ČERMÁK, František, a kol. Česká lexikografie: historie, teorie a současnost. Praha: Karolinum, 2007. ISBN 978-80-246-1342-1.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48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474</Words>
  <Application>Microsoft Office PowerPoint</Application>
  <PresentationFormat>Širokoúhlá obrazovka</PresentationFormat>
  <Paragraphs>41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Red Hat Display</vt:lpstr>
      <vt:lpstr>Motiv Office</vt:lpstr>
      <vt:lpstr>Slovník spisovné češtiny pro školu a veřejnost</vt:lpstr>
      <vt:lpstr>Prezentace aplikace PowerPoint</vt:lpstr>
      <vt:lpstr>Základní informace</vt:lpstr>
      <vt:lpstr>Důvody vzniku a současná podoba</vt:lpstr>
      <vt:lpstr>Faktografické údaje</vt:lpstr>
      <vt:lpstr>Heslo: Domov</vt:lpstr>
      <vt:lpstr>Zajímavosti </vt:lpstr>
      <vt:lpstr>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Barča Schambergerová</dc:creator>
  <cp:lastModifiedBy>Barča Schambergerová</cp:lastModifiedBy>
  <cp:revision>1</cp:revision>
  <dcterms:created xsi:type="dcterms:W3CDTF">2024-11-05T18:11:23Z</dcterms:created>
  <dcterms:modified xsi:type="dcterms:W3CDTF">2024-11-05T19:18:10Z</dcterms:modified>
</cp:coreProperties>
</file>