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99" r:id="rId2"/>
    <p:sldId id="643" r:id="rId3"/>
    <p:sldId id="644" r:id="rId4"/>
    <p:sldId id="646" r:id="rId5"/>
    <p:sldId id="670" r:id="rId6"/>
    <p:sldId id="669" r:id="rId7"/>
    <p:sldId id="671" r:id="rId8"/>
    <p:sldId id="673" r:id="rId9"/>
    <p:sldId id="674" r:id="rId10"/>
    <p:sldId id="647" r:id="rId11"/>
    <p:sldId id="648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01F5E-0FDB-4B95-A0AB-D8080F3B41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2A1E44-5E6C-4138-B130-A1119B70EE08}">
      <dgm:prSet/>
      <dgm:spPr/>
      <dgm:t>
        <a:bodyPr/>
        <a:lstStyle/>
        <a:p>
          <a:r>
            <a:rPr lang="en-GB"/>
            <a:t>Chicago School - conceptualizes the city as a single organism, as a specific unit similar to a biotope </a:t>
          </a:r>
          <a:endParaRPr lang="en-US"/>
        </a:p>
      </dgm:t>
    </dgm:pt>
    <dgm:pt modelId="{612FCA0E-4E14-4F7C-90E0-3216894A6C6B}" type="parTrans" cxnId="{3A1C7B1E-CD29-4925-931C-9691F84E3F3F}">
      <dgm:prSet/>
      <dgm:spPr/>
      <dgm:t>
        <a:bodyPr/>
        <a:lstStyle/>
        <a:p>
          <a:endParaRPr lang="en-US"/>
        </a:p>
      </dgm:t>
    </dgm:pt>
    <dgm:pt modelId="{AD4A9999-C690-4E24-AF84-91CE12F383C8}" type="sibTrans" cxnId="{3A1C7B1E-CD29-4925-931C-9691F84E3F3F}">
      <dgm:prSet/>
      <dgm:spPr/>
      <dgm:t>
        <a:bodyPr/>
        <a:lstStyle/>
        <a:p>
          <a:endParaRPr lang="en-US"/>
        </a:p>
      </dgm:t>
    </dgm:pt>
    <dgm:pt modelId="{95DE5744-8CD6-45E0-8A8D-1264B45B03C8}">
      <dgm:prSet/>
      <dgm:spPr/>
      <dgm:t>
        <a:bodyPr/>
        <a:lstStyle/>
        <a:p>
          <a:r>
            <a:rPr lang="en-GB"/>
            <a:t>New York School - conceptualizes the city as a settlement unit of great diversity, but which has its own centre, a specific spirit</a:t>
          </a:r>
          <a:endParaRPr lang="en-US"/>
        </a:p>
      </dgm:t>
    </dgm:pt>
    <dgm:pt modelId="{62258029-1665-4970-9F44-C1AFA5505BE5}" type="parTrans" cxnId="{103D5F70-6DED-47A6-9A65-A5AE870CF771}">
      <dgm:prSet/>
      <dgm:spPr/>
      <dgm:t>
        <a:bodyPr/>
        <a:lstStyle/>
        <a:p>
          <a:endParaRPr lang="en-US"/>
        </a:p>
      </dgm:t>
    </dgm:pt>
    <dgm:pt modelId="{DCDEAD9C-0C02-4ECC-AFE2-5E956D6AB62C}" type="sibTrans" cxnId="{103D5F70-6DED-47A6-9A65-A5AE870CF771}">
      <dgm:prSet/>
      <dgm:spPr/>
      <dgm:t>
        <a:bodyPr/>
        <a:lstStyle/>
        <a:p>
          <a:endParaRPr lang="en-US"/>
        </a:p>
      </dgm:t>
    </dgm:pt>
    <dgm:pt modelId="{595C2687-5003-4952-B8E3-0DE8574651A7}">
      <dgm:prSet/>
      <dgm:spPr/>
      <dgm:t>
        <a:bodyPr/>
        <a:lstStyle/>
        <a:p>
          <a:r>
            <a:rPr lang="en-GB"/>
            <a:t>LA School describes the city as an urban sprawl, an unrestrained avalanche that cannot be directed and gradually absorbs its surroundings</a:t>
          </a:r>
          <a:endParaRPr lang="en-US"/>
        </a:p>
      </dgm:t>
    </dgm:pt>
    <dgm:pt modelId="{A8E15E97-376C-4E0C-93CD-587DFC43FCBC}" type="parTrans" cxnId="{D76B7998-D915-4B37-A46C-92CE4C0D1701}">
      <dgm:prSet/>
      <dgm:spPr/>
      <dgm:t>
        <a:bodyPr/>
        <a:lstStyle/>
        <a:p>
          <a:endParaRPr lang="en-US"/>
        </a:p>
      </dgm:t>
    </dgm:pt>
    <dgm:pt modelId="{2CCB01E7-585A-4152-B374-E7AB25E8D3B4}" type="sibTrans" cxnId="{D76B7998-D915-4B37-A46C-92CE4C0D1701}">
      <dgm:prSet/>
      <dgm:spPr/>
      <dgm:t>
        <a:bodyPr/>
        <a:lstStyle/>
        <a:p>
          <a:endParaRPr lang="en-US"/>
        </a:p>
      </dgm:t>
    </dgm:pt>
    <dgm:pt modelId="{E5A0D429-5A54-489C-A41B-D2D2C95C8299}" type="pres">
      <dgm:prSet presAssocID="{25501F5E-0FDB-4B95-A0AB-D8080F3B417B}" presName="root" presStyleCnt="0">
        <dgm:presLayoutVars>
          <dgm:dir/>
          <dgm:resizeHandles val="exact"/>
        </dgm:presLayoutVars>
      </dgm:prSet>
      <dgm:spPr/>
    </dgm:pt>
    <dgm:pt modelId="{DEAAB3E3-B7D4-4250-B39C-D15D7F71BDA1}" type="pres">
      <dgm:prSet presAssocID="{7E2A1E44-5E6C-4138-B130-A1119B70EE08}" presName="compNode" presStyleCnt="0"/>
      <dgm:spPr/>
    </dgm:pt>
    <dgm:pt modelId="{DE8EE5CB-657C-401E-9F77-D6EED5D1F5B1}" type="pres">
      <dgm:prSet presAssocID="{7E2A1E44-5E6C-4138-B130-A1119B70EE08}" presName="bgRect" presStyleLbl="bgShp" presStyleIdx="0" presStyleCnt="3"/>
      <dgm:spPr/>
    </dgm:pt>
    <dgm:pt modelId="{F0D178EE-4B3F-4D53-83B3-3E1968F04EEC}" type="pres">
      <dgm:prSet presAssocID="{7E2A1E44-5E6C-4138-B130-A1119B70EE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"/>
        </a:ext>
      </dgm:extLst>
    </dgm:pt>
    <dgm:pt modelId="{22EE2000-FAB8-4438-A9C8-443C5B2D2ACE}" type="pres">
      <dgm:prSet presAssocID="{7E2A1E44-5E6C-4138-B130-A1119B70EE08}" presName="spaceRect" presStyleCnt="0"/>
      <dgm:spPr/>
    </dgm:pt>
    <dgm:pt modelId="{0C8B8A96-C6E6-44FB-85EC-84F77E18FC58}" type="pres">
      <dgm:prSet presAssocID="{7E2A1E44-5E6C-4138-B130-A1119B70EE08}" presName="parTx" presStyleLbl="revTx" presStyleIdx="0" presStyleCnt="3">
        <dgm:presLayoutVars>
          <dgm:chMax val="0"/>
          <dgm:chPref val="0"/>
        </dgm:presLayoutVars>
      </dgm:prSet>
      <dgm:spPr/>
    </dgm:pt>
    <dgm:pt modelId="{4FE2BB40-15CE-4273-8FEE-80A1DE4470B7}" type="pres">
      <dgm:prSet presAssocID="{AD4A9999-C690-4E24-AF84-91CE12F383C8}" presName="sibTrans" presStyleCnt="0"/>
      <dgm:spPr/>
    </dgm:pt>
    <dgm:pt modelId="{39DF4EC5-5EEA-4D7C-8EBC-AA03D0BA2B23}" type="pres">
      <dgm:prSet presAssocID="{95DE5744-8CD6-45E0-8A8D-1264B45B03C8}" presName="compNode" presStyleCnt="0"/>
      <dgm:spPr/>
    </dgm:pt>
    <dgm:pt modelId="{B805DC4C-C9F7-4CEF-921B-D298CE33279F}" type="pres">
      <dgm:prSet presAssocID="{95DE5744-8CD6-45E0-8A8D-1264B45B03C8}" presName="bgRect" presStyleLbl="bgShp" presStyleIdx="1" presStyleCnt="3"/>
      <dgm:spPr/>
    </dgm:pt>
    <dgm:pt modelId="{D9C6D100-A874-4FC1-8676-5E68DEC3F70D}" type="pres">
      <dgm:prSet presAssocID="{95DE5744-8CD6-45E0-8A8D-1264B45B03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28898436-6359-46DB-A944-6A7B02A6B7F7}" type="pres">
      <dgm:prSet presAssocID="{95DE5744-8CD6-45E0-8A8D-1264B45B03C8}" presName="spaceRect" presStyleCnt="0"/>
      <dgm:spPr/>
    </dgm:pt>
    <dgm:pt modelId="{630FAEE6-7683-4701-81F1-7CF7DC56B89A}" type="pres">
      <dgm:prSet presAssocID="{95DE5744-8CD6-45E0-8A8D-1264B45B03C8}" presName="parTx" presStyleLbl="revTx" presStyleIdx="1" presStyleCnt="3">
        <dgm:presLayoutVars>
          <dgm:chMax val="0"/>
          <dgm:chPref val="0"/>
        </dgm:presLayoutVars>
      </dgm:prSet>
      <dgm:spPr/>
    </dgm:pt>
    <dgm:pt modelId="{85E7BD7E-7515-407B-A82C-4586DD4BAA2D}" type="pres">
      <dgm:prSet presAssocID="{DCDEAD9C-0C02-4ECC-AFE2-5E956D6AB62C}" presName="sibTrans" presStyleCnt="0"/>
      <dgm:spPr/>
    </dgm:pt>
    <dgm:pt modelId="{B0C1E2AF-5178-42BA-BDEE-0AFB49277018}" type="pres">
      <dgm:prSet presAssocID="{595C2687-5003-4952-B8E3-0DE8574651A7}" presName="compNode" presStyleCnt="0"/>
      <dgm:spPr/>
    </dgm:pt>
    <dgm:pt modelId="{14AB12DF-8397-4D59-91D9-AB1EFF3FB2A9}" type="pres">
      <dgm:prSet presAssocID="{595C2687-5003-4952-B8E3-0DE8574651A7}" presName="bgRect" presStyleLbl="bgShp" presStyleIdx="2" presStyleCnt="3"/>
      <dgm:spPr/>
    </dgm:pt>
    <dgm:pt modelId="{3F5C5C77-689B-4195-9E4F-17A73F1E7BAF}" type="pres">
      <dgm:prSet presAssocID="{595C2687-5003-4952-B8E3-0DE8574651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81C3E395-E74B-4BD8-A508-8154F7670AEB}" type="pres">
      <dgm:prSet presAssocID="{595C2687-5003-4952-B8E3-0DE8574651A7}" presName="spaceRect" presStyleCnt="0"/>
      <dgm:spPr/>
    </dgm:pt>
    <dgm:pt modelId="{18427396-354C-4EBE-A49B-0FFBBDD0BE2F}" type="pres">
      <dgm:prSet presAssocID="{595C2687-5003-4952-B8E3-0DE8574651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0A70207-AAA0-405D-93E7-024E7501B567}" type="presOf" srcId="{95DE5744-8CD6-45E0-8A8D-1264B45B03C8}" destId="{630FAEE6-7683-4701-81F1-7CF7DC56B89A}" srcOrd="0" destOrd="0" presId="urn:microsoft.com/office/officeart/2018/2/layout/IconVerticalSolidList"/>
    <dgm:cxn modelId="{3A1C7B1E-CD29-4925-931C-9691F84E3F3F}" srcId="{25501F5E-0FDB-4B95-A0AB-D8080F3B417B}" destId="{7E2A1E44-5E6C-4138-B130-A1119B70EE08}" srcOrd="0" destOrd="0" parTransId="{612FCA0E-4E14-4F7C-90E0-3216894A6C6B}" sibTransId="{AD4A9999-C690-4E24-AF84-91CE12F383C8}"/>
    <dgm:cxn modelId="{103D5F70-6DED-47A6-9A65-A5AE870CF771}" srcId="{25501F5E-0FDB-4B95-A0AB-D8080F3B417B}" destId="{95DE5744-8CD6-45E0-8A8D-1264B45B03C8}" srcOrd="1" destOrd="0" parTransId="{62258029-1665-4970-9F44-C1AFA5505BE5}" sibTransId="{DCDEAD9C-0C02-4ECC-AFE2-5E956D6AB62C}"/>
    <dgm:cxn modelId="{D2BFDE72-061E-4122-840C-3CE88C40E97E}" type="presOf" srcId="{25501F5E-0FDB-4B95-A0AB-D8080F3B417B}" destId="{E5A0D429-5A54-489C-A41B-D2D2C95C8299}" srcOrd="0" destOrd="0" presId="urn:microsoft.com/office/officeart/2018/2/layout/IconVerticalSolidList"/>
    <dgm:cxn modelId="{D76B7998-D915-4B37-A46C-92CE4C0D1701}" srcId="{25501F5E-0FDB-4B95-A0AB-D8080F3B417B}" destId="{595C2687-5003-4952-B8E3-0DE8574651A7}" srcOrd="2" destOrd="0" parTransId="{A8E15E97-376C-4E0C-93CD-587DFC43FCBC}" sibTransId="{2CCB01E7-585A-4152-B374-E7AB25E8D3B4}"/>
    <dgm:cxn modelId="{D54AFEB7-B856-4A5A-8E14-0178A551E785}" type="presOf" srcId="{7E2A1E44-5E6C-4138-B130-A1119B70EE08}" destId="{0C8B8A96-C6E6-44FB-85EC-84F77E18FC58}" srcOrd="0" destOrd="0" presId="urn:microsoft.com/office/officeart/2018/2/layout/IconVerticalSolidList"/>
    <dgm:cxn modelId="{BCF922BF-5989-40ED-9599-1A966F473D8B}" type="presOf" srcId="{595C2687-5003-4952-B8E3-0DE8574651A7}" destId="{18427396-354C-4EBE-A49B-0FFBBDD0BE2F}" srcOrd="0" destOrd="0" presId="urn:microsoft.com/office/officeart/2018/2/layout/IconVerticalSolidList"/>
    <dgm:cxn modelId="{BF846FDB-8D9A-4834-89F0-271E6A5B966A}" type="presParOf" srcId="{E5A0D429-5A54-489C-A41B-D2D2C95C8299}" destId="{DEAAB3E3-B7D4-4250-B39C-D15D7F71BDA1}" srcOrd="0" destOrd="0" presId="urn:microsoft.com/office/officeart/2018/2/layout/IconVerticalSolidList"/>
    <dgm:cxn modelId="{062A833E-5987-4BA4-B5B3-FB3C76AF4EB6}" type="presParOf" srcId="{DEAAB3E3-B7D4-4250-B39C-D15D7F71BDA1}" destId="{DE8EE5CB-657C-401E-9F77-D6EED5D1F5B1}" srcOrd="0" destOrd="0" presId="urn:microsoft.com/office/officeart/2018/2/layout/IconVerticalSolidList"/>
    <dgm:cxn modelId="{EA96773C-0830-414F-BE61-566D12B36593}" type="presParOf" srcId="{DEAAB3E3-B7D4-4250-B39C-D15D7F71BDA1}" destId="{F0D178EE-4B3F-4D53-83B3-3E1968F04EEC}" srcOrd="1" destOrd="0" presId="urn:microsoft.com/office/officeart/2018/2/layout/IconVerticalSolidList"/>
    <dgm:cxn modelId="{A9CC4072-54F7-4B44-976D-9FB0926AA97C}" type="presParOf" srcId="{DEAAB3E3-B7D4-4250-B39C-D15D7F71BDA1}" destId="{22EE2000-FAB8-4438-A9C8-443C5B2D2ACE}" srcOrd="2" destOrd="0" presId="urn:microsoft.com/office/officeart/2018/2/layout/IconVerticalSolidList"/>
    <dgm:cxn modelId="{62437375-61FF-4E82-951F-F3928365E505}" type="presParOf" srcId="{DEAAB3E3-B7D4-4250-B39C-D15D7F71BDA1}" destId="{0C8B8A96-C6E6-44FB-85EC-84F77E18FC58}" srcOrd="3" destOrd="0" presId="urn:microsoft.com/office/officeart/2018/2/layout/IconVerticalSolidList"/>
    <dgm:cxn modelId="{AAA43D7D-8C7F-4218-927D-2D3153EFCB0E}" type="presParOf" srcId="{E5A0D429-5A54-489C-A41B-D2D2C95C8299}" destId="{4FE2BB40-15CE-4273-8FEE-80A1DE4470B7}" srcOrd="1" destOrd="0" presId="urn:microsoft.com/office/officeart/2018/2/layout/IconVerticalSolidList"/>
    <dgm:cxn modelId="{3418631E-7535-4C58-84C6-2A93956C960A}" type="presParOf" srcId="{E5A0D429-5A54-489C-A41B-D2D2C95C8299}" destId="{39DF4EC5-5EEA-4D7C-8EBC-AA03D0BA2B23}" srcOrd="2" destOrd="0" presId="urn:microsoft.com/office/officeart/2018/2/layout/IconVerticalSolidList"/>
    <dgm:cxn modelId="{5E7A9024-E428-4095-B7CD-93F8D474EDB4}" type="presParOf" srcId="{39DF4EC5-5EEA-4D7C-8EBC-AA03D0BA2B23}" destId="{B805DC4C-C9F7-4CEF-921B-D298CE33279F}" srcOrd="0" destOrd="0" presId="urn:microsoft.com/office/officeart/2018/2/layout/IconVerticalSolidList"/>
    <dgm:cxn modelId="{10638E6A-1F1E-4677-AB55-8515DBF8C86E}" type="presParOf" srcId="{39DF4EC5-5EEA-4D7C-8EBC-AA03D0BA2B23}" destId="{D9C6D100-A874-4FC1-8676-5E68DEC3F70D}" srcOrd="1" destOrd="0" presId="urn:microsoft.com/office/officeart/2018/2/layout/IconVerticalSolidList"/>
    <dgm:cxn modelId="{C318CDDD-C0AC-47AD-A030-118A903496BD}" type="presParOf" srcId="{39DF4EC5-5EEA-4D7C-8EBC-AA03D0BA2B23}" destId="{28898436-6359-46DB-A944-6A7B02A6B7F7}" srcOrd="2" destOrd="0" presId="urn:microsoft.com/office/officeart/2018/2/layout/IconVerticalSolidList"/>
    <dgm:cxn modelId="{4389DCE9-C4BC-4A0A-A1B0-93B7FC86538F}" type="presParOf" srcId="{39DF4EC5-5EEA-4D7C-8EBC-AA03D0BA2B23}" destId="{630FAEE6-7683-4701-81F1-7CF7DC56B89A}" srcOrd="3" destOrd="0" presId="urn:microsoft.com/office/officeart/2018/2/layout/IconVerticalSolidList"/>
    <dgm:cxn modelId="{E6415CC6-325D-4B11-94BD-0891D0D0AE36}" type="presParOf" srcId="{E5A0D429-5A54-489C-A41B-D2D2C95C8299}" destId="{85E7BD7E-7515-407B-A82C-4586DD4BAA2D}" srcOrd="3" destOrd="0" presId="urn:microsoft.com/office/officeart/2018/2/layout/IconVerticalSolidList"/>
    <dgm:cxn modelId="{08C17810-1B54-4564-B270-00BCB90282D0}" type="presParOf" srcId="{E5A0D429-5A54-489C-A41B-D2D2C95C8299}" destId="{B0C1E2AF-5178-42BA-BDEE-0AFB49277018}" srcOrd="4" destOrd="0" presId="urn:microsoft.com/office/officeart/2018/2/layout/IconVerticalSolidList"/>
    <dgm:cxn modelId="{88573E44-B797-421F-A49C-434E5A75CCA0}" type="presParOf" srcId="{B0C1E2AF-5178-42BA-BDEE-0AFB49277018}" destId="{14AB12DF-8397-4D59-91D9-AB1EFF3FB2A9}" srcOrd="0" destOrd="0" presId="urn:microsoft.com/office/officeart/2018/2/layout/IconVerticalSolidList"/>
    <dgm:cxn modelId="{CE72C4A0-9CDA-40EC-B65D-E6879F7D1CBE}" type="presParOf" srcId="{B0C1E2AF-5178-42BA-BDEE-0AFB49277018}" destId="{3F5C5C77-689B-4195-9E4F-17A73F1E7BAF}" srcOrd="1" destOrd="0" presId="urn:microsoft.com/office/officeart/2018/2/layout/IconVerticalSolidList"/>
    <dgm:cxn modelId="{8160DD58-5927-415B-BF10-4548FE803304}" type="presParOf" srcId="{B0C1E2AF-5178-42BA-BDEE-0AFB49277018}" destId="{81C3E395-E74B-4BD8-A508-8154F7670AEB}" srcOrd="2" destOrd="0" presId="urn:microsoft.com/office/officeart/2018/2/layout/IconVerticalSolidList"/>
    <dgm:cxn modelId="{79484B58-A73C-4FC4-8534-1E691A4AE2DD}" type="presParOf" srcId="{B0C1E2AF-5178-42BA-BDEE-0AFB49277018}" destId="{18427396-354C-4EBE-A49B-0FFBBDD0BE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35700-05B8-4E32-980D-09B5463B66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FA5256-9603-4E45-803D-884121569D74}">
      <dgm:prSet/>
      <dgm:spPr/>
      <dgm:t>
        <a:bodyPr/>
        <a:lstStyle/>
        <a:p>
          <a:r>
            <a:rPr lang="cs-CZ"/>
            <a:t>William Isaac Thomas, Florian Znaniecki, The Polish Peasant in Europe and America.</a:t>
          </a:r>
          <a:endParaRPr lang="en-US"/>
        </a:p>
      </dgm:t>
    </dgm:pt>
    <dgm:pt modelId="{A1C3C9B4-857C-46AD-9477-C8526AF327D0}" type="parTrans" cxnId="{65A08660-EC4E-4FAE-8325-E35ADE5E0753}">
      <dgm:prSet/>
      <dgm:spPr/>
      <dgm:t>
        <a:bodyPr/>
        <a:lstStyle/>
        <a:p>
          <a:endParaRPr lang="en-US"/>
        </a:p>
      </dgm:t>
    </dgm:pt>
    <dgm:pt modelId="{0524BDA0-33AC-4B59-9C4B-3718FBB41C4C}" type="sibTrans" cxnId="{65A08660-EC4E-4FAE-8325-E35ADE5E0753}">
      <dgm:prSet/>
      <dgm:spPr/>
      <dgm:t>
        <a:bodyPr/>
        <a:lstStyle/>
        <a:p>
          <a:endParaRPr lang="en-US"/>
        </a:p>
      </dgm:t>
    </dgm:pt>
    <dgm:pt modelId="{2312F193-CDBD-494E-8B9F-2089D7F58E19}">
      <dgm:prSet/>
      <dgm:spPr/>
      <dgm:t>
        <a:bodyPr/>
        <a:lstStyle/>
        <a:p>
          <a:r>
            <a:rPr lang="en-US"/>
            <a:t>Study migration in source and destination countries.</a:t>
          </a:r>
        </a:p>
      </dgm:t>
    </dgm:pt>
    <dgm:pt modelId="{4CE91C22-52D4-478E-8395-CC7B08AFF305}" type="parTrans" cxnId="{411D6EE0-0A9E-40E9-8FCB-CC999E7DCEF3}">
      <dgm:prSet/>
      <dgm:spPr/>
      <dgm:t>
        <a:bodyPr/>
        <a:lstStyle/>
        <a:p>
          <a:endParaRPr lang="en-US"/>
        </a:p>
      </dgm:t>
    </dgm:pt>
    <dgm:pt modelId="{E52A2FD1-6468-45D7-A9FE-914082744B87}" type="sibTrans" cxnId="{411D6EE0-0A9E-40E9-8FCB-CC999E7DCEF3}">
      <dgm:prSet/>
      <dgm:spPr/>
      <dgm:t>
        <a:bodyPr/>
        <a:lstStyle/>
        <a:p>
          <a:endParaRPr lang="en-US"/>
        </a:p>
      </dgm:t>
    </dgm:pt>
    <dgm:pt modelId="{CA855907-2300-4110-B6B8-09A4E320DA54}">
      <dgm:prSet/>
      <dgm:spPr/>
      <dgm:t>
        <a:bodyPr/>
        <a:lstStyle/>
        <a:p>
          <a:r>
            <a:rPr lang="en-US"/>
            <a:t>Study of the primary and secondary social relations.</a:t>
          </a:r>
        </a:p>
      </dgm:t>
    </dgm:pt>
    <dgm:pt modelId="{5FCE2BF1-4521-498B-B749-D40E1E4CAB75}" type="parTrans" cxnId="{1595664B-4B5C-4849-A4EC-EF2F07370C26}">
      <dgm:prSet/>
      <dgm:spPr/>
      <dgm:t>
        <a:bodyPr/>
        <a:lstStyle/>
        <a:p>
          <a:endParaRPr lang="en-US"/>
        </a:p>
      </dgm:t>
    </dgm:pt>
    <dgm:pt modelId="{03397A42-91F4-4423-8465-04EAE3093ABE}" type="sibTrans" cxnId="{1595664B-4B5C-4849-A4EC-EF2F07370C26}">
      <dgm:prSet/>
      <dgm:spPr/>
      <dgm:t>
        <a:bodyPr/>
        <a:lstStyle/>
        <a:p>
          <a:endParaRPr lang="en-US"/>
        </a:p>
      </dgm:t>
    </dgm:pt>
    <dgm:pt modelId="{F933BCDB-E6E3-4DF6-AB8F-C9DD63DB6D5C}">
      <dgm:prSet/>
      <dgm:spPr/>
      <dgm:t>
        <a:bodyPr/>
        <a:lstStyle/>
        <a:p>
          <a:r>
            <a:rPr lang="en-US"/>
            <a:t>Disorganization - reorganization of social relations.</a:t>
          </a:r>
        </a:p>
      </dgm:t>
    </dgm:pt>
    <dgm:pt modelId="{FDA98BDB-A792-4D91-9DA6-5E6C2ADD67DE}" type="parTrans" cxnId="{740E4775-9E02-4097-BE07-CC920FDF58D9}">
      <dgm:prSet/>
      <dgm:spPr/>
      <dgm:t>
        <a:bodyPr/>
        <a:lstStyle/>
        <a:p>
          <a:endParaRPr lang="en-US"/>
        </a:p>
      </dgm:t>
    </dgm:pt>
    <dgm:pt modelId="{1816E4A4-FFFC-47A1-B02A-C62325E5B29B}" type="sibTrans" cxnId="{740E4775-9E02-4097-BE07-CC920FDF58D9}">
      <dgm:prSet/>
      <dgm:spPr/>
      <dgm:t>
        <a:bodyPr/>
        <a:lstStyle/>
        <a:p>
          <a:endParaRPr lang="en-US"/>
        </a:p>
      </dgm:t>
    </dgm:pt>
    <dgm:pt modelId="{77AA6B6E-F56E-4A62-A7D5-5CC23CC8AA9E}">
      <dgm:prSet/>
      <dgm:spPr/>
      <dgm:t>
        <a:bodyPr/>
        <a:lstStyle/>
        <a:p>
          <a:r>
            <a:rPr lang="en-US"/>
            <a:t>The theme of American individualism.</a:t>
          </a:r>
        </a:p>
      </dgm:t>
    </dgm:pt>
    <dgm:pt modelId="{0D051098-6CC1-45D4-A8F2-B87F41EAC596}" type="parTrans" cxnId="{52417B7B-51FE-4CBA-85C0-C9E662F82F06}">
      <dgm:prSet/>
      <dgm:spPr/>
      <dgm:t>
        <a:bodyPr/>
        <a:lstStyle/>
        <a:p>
          <a:endParaRPr lang="en-US"/>
        </a:p>
      </dgm:t>
    </dgm:pt>
    <dgm:pt modelId="{1F7ADD6B-7654-4106-8C2A-C105484EBE11}" type="sibTrans" cxnId="{52417B7B-51FE-4CBA-85C0-C9E662F82F06}">
      <dgm:prSet/>
      <dgm:spPr/>
      <dgm:t>
        <a:bodyPr/>
        <a:lstStyle/>
        <a:p>
          <a:endParaRPr lang="en-US"/>
        </a:p>
      </dgm:t>
    </dgm:pt>
    <dgm:pt modelId="{24D9E306-CE86-45F3-962D-DC19923DC352}" type="pres">
      <dgm:prSet presAssocID="{A5735700-05B8-4E32-980D-09B5463B665E}" presName="vert0" presStyleCnt="0">
        <dgm:presLayoutVars>
          <dgm:dir/>
          <dgm:animOne val="branch"/>
          <dgm:animLvl val="lvl"/>
        </dgm:presLayoutVars>
      </dgm:prSet>
      <dgm:spPr/>
    </dgm:pt>
    <dgm:pt modelId="{B54BB28F-C929-4294-9A29-D1C0D1F8D737}" type="pres">
      <dgm:prSet presAssocID="{AFFA5256-9603-4E45-803D-884121569D74}" presName="thickLine" presStyleLbl="alignNode1" presStyleIdx="0" presStyleCnt="5"/>
      <dgm:spPr/>
    </dgm:pt>
    <dgm:pt modelId="{DD80600E-A98F-4869-B5DA-6918F2177615}" type="pres">
      <dgm:prSet presAssocID="{AFFA5256-9603-4E45-803D-884121569D74}" presName="horz1" presStyleCnt="0"/>
      <dgm:spPr/>
    </dgm:pt>
    <dgm:pt modelId="{81279C04-EEA5-493A-BE19-7CD8339FBDAD}" type="pres">
      <dgm:prSet presAssocID="{AFFA5256-9603-4E45-803D-884121569D74}" presName="tx1" presStyleLbl="revTx" presStyleIdx="0" presStyleCnt="5"/>
      <dgm:spPr/>
    </dgm:pt>
    <dgm:pt modelId="{C50A09B0-FB1A-4503-9E10-C71753DB07A9}" type="pres">
      <dgm:prSet presAssocID="{AFFA5256-9603-4E45-803D-884121569D74}" presName="vert1" presStyleCnt="0"/>
      <dgm:spPr/>
    </dgm:pt>
    <dgm:pt modelId="{C6DD9564-7DB5-40D9-9EC5-EDE45CDC7766}" type="pres">
      <dgm:prSet presAssocID="{2312F193-CDBD-494E-8B9F-2089D7F58E19}" presName="thickLine" presStyleLbl="alignNode1" presStyleIdx="1" presStyleCnt="5"/>
      <dgm:spPr/>
    </dgm:pt>
    <dgm:pt modelId="{7363E5E6-743D-4887-828F-3BD3D0387BE2}" type="pres">
      <dgm:prSet presAssocID="{2312F193-CDBD-494E-8B9F-2089D7F58E19}" presName="horz1" presStyleCnt="0"/>
      <dgm:spPr/>
    </dgm:pt>
    <dgm:pt modelId="{AE65D04E-28AB-448E-BDD5-80E096E1E12D}" type="pres">
      <dgm:prSet presAssocID="{2312F193-CDBD-494E-8B9F-2089D7F58E19}" presName="tx1" presStyleLbl="revTx" presStyleIdx="1" presStyleCnt="5"/>
      <dgm:spPr/>
    </dgm:pt>
    <dgm:pt modelId="{F8CED1B9-E42C-46EF-A546-642A8F731849}" type="pres">
      <dgm:prSet presAssocID="{2312F193-CDBD-494E-8B9F-2089D7F58E19}" presName="vert1" presStyleCnt="0"/>
      <dgm:spPr/>
    </dgm:pt>
    <dgm:pt modelId="{7EC7B42B-2D50-4A91-8AF5-61A98ECF6DDC}" type="pres">
      <dgm:prSet presAssocID="{CA855907-2300-4110-B6B8-09A4E320DA54}" presName="thickLine" presStyleLbl="alignNode1" presStyleIdx="2" presStyleCnt="5"/>
      <dgm:spPr/>
    </dgm:pt>
    <dgm:pt modelId="{27B420A6-6EB7-4F8B-A818-246DF3181BC6}" type="pres">
      <dgm:prSet presAssocID="{CA855907-2300-4110-B6B8-09A4E320DA54}" presName="horz1" presStyleCnt="0"/>
      <dgm:spPr/>
    </dgm:pt>
    <dgm:pt modelId="{8FA7ABC9-C23B-4089-A67B-946F02467A99}" type="pres">
      <dgm:prSet presAssocID="{CA855907-2300-4110-B6B8-09A4E320DA54}" presName="tx1" presStyleLbl="revTx" presStyleIdx="2" presStyleCnt="5"/>
      <dgm:spPr/>
    </dgm:pt>
    <dgm:pt modelId="{B54B1253-2B52-4EEC-B668-7782FE1C174F}" type="pres">
      <dgm:prSet presAssocID="{CA855907-2300-4110-B6B8-09A4E320DA54}" presName="vert1" presStyleCnt="0"/>
      <dgm:spPr/>
    </dgm:pt>
    <dgm:pt modelId="{9667AA31-C26E-4484-8C6A-74B89AFF8472}" type="pres">
      <dgm:prSet presAssocID="{F933BCDB-E6E3-4DF6-AB8F-C9DD63DB6D5C}" presName="thickLine" presStyleLbl="alignNode1" presStyleIdx="3" presStyleCnt="5"/>
      <dgm:spPr/>
    </dgm:pt>
    <dgm:pt modelId="{B81A5C13-7936-4C70-8FF5-0850A7B367A9}" type="pres">
      <dgm:prSet presAssocID="{F933BCDB-E6E3-4DF6-AB8F-C9DD63DB6D5C}" presName="horz1" presStyleCnt="0"/>
      <dgm:spPr/>
    </dgm:pt>
    <dgm:pt modelId="{223963CB-DF8E-41CF-AB14-2AF4600C8815}" type="pres">
      <dgm:prSet presAssocID="{F933BCDB-E6E3-4DF6-AB8F-C9DD63DB6D5C}" presName="tx1" presStyleLbl="revTx" presStyleIdx="3" presStyleCnt="5"/>
      <dgm:spPr/>
    </dgm:pt>
    <dgm:pt modelId="{B5964D52-4519-4BDC-A479-D227BA88BB63}" type="pres">
      <dgm:prSet presAssocID="{F933BCDB-E6E3-4DF6-AB8F-C9DD63DB6D5C}" presName="vert1" presStyleCnt="0"/>
      <dgm:spPr/>
    </dgm:pt>
    <dgm:pt modelId="{D2D4986D-051F-40EE-9292-468D393CA730}" type="pres">
      <dgm:prSet presAssocID="{77AA6B6E-F56E-4A62-A7D5-5CC23CC8AA9E}" presName="thickLine" presStyleLbl="alignNode1" presStyleIdx="4" presStyleCnt="5"/>
      <dgm:spPr/>
    </dgm:pt>
    <dgm:pt modelId="{882D990F-8E32-4715-9ABE-1E5373224F3E}" type="pres">
      <dgm:prSet presAssocID="{77AA6B6E-F56E-4A62-A7D5-5CC23CC8AA9E}" presName="horz1" presStyleCnt="0"/>
      <dgm:spPr/>
    </dgm:pt>
    <dgm:pt modelId="{1E3FA56A-053E-4764-BA99-36377CC40C27}" type="pres">
      <dgm:prSet presAssocID="{77AA6B6E-F56E-4A62-A7D5-5CC23CC8AA9E}" presName="tx1" presStyleLbl="revTx" presStyleIdx="4" presStyleCnt="5"/>
      <dgm:spPr/>
    </dgm:pt>
    <dgm:pt modelId="{D53A1CD7-E7FD-447D-B316-25AF40D21434}" type="pres">
      <dgm:prSet presAssocID="{77AA6B6E-F56E-4A62-A7D5-5CC23CC8AA9E}" presName="vert1" presStyleCnt="0"/>
      <dgm:spPr/>
    </dgm:pt>
  </dgm:ptLst>
  <dgm:cxnLst>
    <dgm:cxn modelId="{8D64E421-98A4-4573-8F0F-E568C0AED4AB}" type="presOf" srcId="{2312F193-CDBD-494E-8B9F-2089D7F58E19}" destId="{AE65D04E-28AB-448E-BDD5-80E096E1E12D}" srcOrd="0" destOrd="0" presId="urn:microsoft.com/office/officeart/2008/layout/LinedList"/>
    <dgm:cxn modelId="{D214AF22-3DDF-4F9D-BC01-7EFE2F5102D6}" type="presOf" srcId="{A5735700-05B8-4E32-980D-09B5463B665E}" destId="{24D9E306-CE86-45F3-962D-DC19923DC352}" srcOrd="0" destOrd="0" presId="urn:microsoft.com/office/officeart/2008/layout/LinedList"/>
    <dgm:cxn modelId="{65A08660-EC4E-4FAE-8325-E35ADE5E0753}" srcId="{A5735700-05B8-4E32-980D-09B5463B665E}" destId="{AFFA5256-9603-4E45-803D-884121569D74}" srcOrd="0" destOrd="0" parTransId="{A1C3C9B4-857C-46AD-9477-C8526AF327D0}" sibTransId="{0524BDA0-33AC-4B59-9C4B-3718FBB41C4C}"/>
    <dgm:cxn modelId="{1595664B-4B5C-4849-A4EC-EF2F07370C26}" srcId="{A5735700-05B8-4E32-980D-09B5463B665E}" destId="{CA855907-2300-4110-B6B8-09A4E320DA54}" srcOrd="2" destOrd="0" parTransId="{5FCE2BF1-4521-498B-B749-D40E1E4CAB75}" sibTransId="{03397A42-91F4-4423-8465-04EAE3093ABE}"/>
    <dgm:cxn modelId="{740E4775-9E02-4097-BE07-CC920FDF58D9}" srcId="{A5735700-05B8-4E32-980D-09B5463B665E}" destId="{F933BCDB-E6E3-4DF6-AB8F-C9DD63DB6D5C}" srcOrd="3" destOrd="0" parTransId="{FDA98BDB-A792-4D91-9DA6-5E6C2ADD67DE}" sibTransId="{1816E4A4-FFFC-47A1-B02A-C62325E5B29B}"/>
    <dgm:cxn modelId="{52417B7B-51FE-4CBA-85C0-C9E662F82F06}" srcId="{A5735700-05B8-4E32-980D-09B5463B665E}" destId="{77AA6B6E-F56E-4A62-A7D5-5CC23CC8AA9E}" srcOrd="4" destOrd="0" parTransId="{0D051098-6CC1-45D4-A8F2-B87F41EAC596}" sibTransId="{1F7ADD6B-7654-4106-8C2A-C105484EBE11}"/>
    <dgm:cxn modelId="{22F0B5C0-A1AA-4955-B313-6993EA2F2F99}" type="presOf" srcId="{AFFA5256-9603-4E45-803D-884121569D74}" destId="{81279C04-EEA5-493A-BE19-7CD8339FBDAD}" srcOrd="0" destOrd="0" presId="urn:microsoft.com/office/officeart/2008/layout/LinedList"/>
    <dgm:cxn modelId="{95F074D0-0754-4CD2-930F-BDE54661461B}" type="presOf" srcId="{77AA6B6E-F56E-4A62-A7D5-5CC23CC8AA9E}" destId="{1E3FA56A-053E-4764-BA99-36377CC40C27}" srcOrd="0" destOrd="0" presId="urn:microsoft.com/office/officeart/2008/layout/LinedList"/>
    <dgm:cxn modelId="{B07C6BDA-DAC6-41AE-9043-9881F6AB2F3D}" type="presOf" srcId="{F933BCDB-E6E3-4DF6-AB8F-C9DD63DB6D5C}" destId="{223963CB-DF8E-41CF-AB14-2AF4600C8815}" srcOrd="0" destOrd="0" presId="urn:microsoft.com/office/officeart/2008/layout/LinedList"/>
    <dgm:cxn modelId="{411D6EE0-0A9E-40E9-8FCB-CC999E7DCEF3}" srcId="{A5735700-05B8-4E32-980D-09B5463B665E}" destId="{2312F193-CDBD-494E-8B9F-2089D7F58E19}" srcOrd="1" destOrd="0" parTransId="{4CE91C22-52D4-478E-8395-CC7B08AFF305}" sibTransId="{E52A2FD1-6468-45D7-A9FE-914082744B87}"/>
    <dgm:cxn modelId="{94D769FC-E485-4016-887D-086D9A92CC53}" type="presOf" srcId="{CA855907-2300-4110-B6B8-09A4E320DA54}" destId="{8FA7ABC9-C23B-4089-A67B-946F02467A99}" srcOrd="0" destOrd="0" presId="urn:microsoft.com/office/officeart/2008/layout/LinedList"/>
    <dgm:cxn modelId="{20C6E0BA-A1AF-445E-9A64-54187DDB725A}" type="presParOf" srcId="{24D9E306-CE86-45F3-962D-DC19923DC352}" destId="{B54BB28F-C929-4294-9A29-D1C0D1F8D737}" srcOrd="0" destOrd="0" presId="urn:microsoft.com/office/officeart/2008/layout/LinedList"/>
    <dgm:cxn modelId="{2F324C57-79C1-46A4-A072-4E5E92FC18B6}" type="presParOf" srcId="{24D9E306-CE86-45F3-962D-DC19923DC352}" destId="{DD80600E-A98F-4869-B5DA-6918F2177615}" srcOrd="1" destOrd="0" presId="urn:microsoft.com/office/officeart/2008/layout/LinedList"/>
    <dgm:cxn modelId="{582BAC3C-66D8-42AE-B991-4D5C1E9645D0}" type="presParOf" srcId="{DD80600E-A98F-4869-B5DA-6918F2177615}" destId="{81279C04-EEA5-493A-BE19-7CD8339FBDAD}" srcOrd="0" destOrd="0" presId="urn:microsoft.com/office/officeart/2008/layout/LinedList"/>
    <dgm:cxn modelId="{4DFE8B88-476D-4F91-AD14-49CF94E492E8}" type="presParOf" srcId="{DD80600E-A98F-4869-B5DA-6918F2177615}" destId="{C50A09B0-FB1A-4503-9E10-C71753DB07A9}" srcOrd="1" destOrd="0" presId="urn:microsoft.com/office/officeart/2008/layout/LinedList"/>
    <dgm:cxn modelId="{E78B8E14-2F61-4929-8878-B7FD4DD595B6}" type="presParOf" srcId="{24D9E306-CE86-45F3-962D-DC19923DC352}" destId="{C6DD9564-7DB5-40D9-9EC5-EDE45CDC7766}" srcOrd="2" destOrd="0" presId="urn:microsoft.com/office/officeart/2008/layout/LinedList"/>
    <dgm:cxn modelId="{83937129-A252-4094-A5B9-1C6ED45369FD}" type="presParOf" srcId="{24D9E306-CE86-45F3-962D-DC19923DC352}" destId="{7363E5E6-743D-4887-828F-3BD3D0387BE2}" srcOrd="3" destOrd="0" presId="urn:microsoft.com/office/officeart/2008/layout/LinedList"/>
    <dgm:cxn modelId="{DA781BB1-C7FF-477C-B741-4948A571CA68}" type="presParOf" srcId="{7363E5E6-743D-4887-828F-3BD3D0387BE2}" destId="{AE65D04E-28AB-448E-BDD5-80E096E1E12D}" srcOrd="0" destOrd="0" presId="urn:microsoft.com/office/officeart/2008/layout/LinedList"/>
    <dgm:cxn modelId="{4613134C-EC77-4CB4-B265-46CB17ABFAE0}" type="presParOf" srcId="{7363E5E6-743D-4887-828F-3BD3D0387BE2}" destId="{F8CED1B9-E42C-46EF-A546-642A8F731849}" srcOrd="1" destOrd="0" presId="urn:microsoft.com/office/officeart/2008/layout/LinedList"/>
    <dgm:cxn modelId="{84A5F4FB-B6F3-482B-A083-5A9DC82BB653}" type="presParOf" srcId="{24D9E306-CE86-45F3-962D-DC19923DC352}" destId="{7EC7B42B-2D50-4A91-8AF5-61A98ECF6DDC}" srcOrd="4" destOrd="0" presId="urn:microsoft.com/office/officeart/2008/layout/LinedList"/>
    <dgm:cxn modelId="{9DBBEC43-07B9-456B-AA3E-E225FCB4B25D}" type="presParOf" srcId="{24D9E306-CE86-45F3-962D-DC19923DC352}" destId="{27B420A6-6EB7-4F8B-A818-246DF3181BC6}" srcOrd="5" destOrd="0" presId="urn:microsoft.com/office/officeart/2008/layout/LinedList"/>
    <dgm:cxn modelId="{833D2078-20C8-4DBB-A055-1E7D2189ACBB}" type="presParOf" srcId="{27B420A6-6EB7-4F8B-A818-246DF3181BC6}" destId="{8FA7ABC9-C23B-4089-A67B-946F02467A99}" srcOrd="0" destOrd="0" presId="urn:microsoft.com/office/officeart/2008/layout/LinedList"/>
    <dgm:cxn modelId="{DD867E24-F91F-4C36-8779-E9B484CACBE5}" type="presParOf" srcId="{27B420A6-6EB7-4F8B-A818-246DF3181BC6}" destId="{B54B1253-2B52-4EEC-B668-7782FE1C174F}" srcOrd="1" destOrd="0" presId="urn:microsoft.com/office/officeart/2008/layout/LinedList"/>
    <dgm:cxn modelId="{FD3B330A-AF51-40A6-A60C-E509261FD3A6}" type="presParOf" srcId="{24D9E306-CE86-45F3-962D-DC19923DC352}" destId="{9667AA31-C26E-4484-8C6A-74B89AFF8472}" srcOrd="6" destOrd="0" presId="urn:microsoft.com/office/officeart/2008/layout/LinedList"/>
    <dgm:cxn modelId="{A277DB14-9CA8-4E10-9239-43592047BDA7}" type="presParOf" srcId="{24D9E306-CE86-45F3-962D-DC19923DC352}" destId="{B81A5C13-7936-4C70-8FF5-0850A7B367A9}" srcOrd="7" destOrd="0" presId="urn:microsoft.com/office/officeart/2008/layout/LinedList"/>
    <dgm:cxn modelId="{06261F20-A778-4C32-87AA-A760237E13D0}" type="presParOf" srcId="{B81A5C13-7936-4C70-8FF5-0850A7B367A9}" destId="{223963CB-DF8E-41CF-AB14-2AF4600C8815}" srcOrd="0" destOrd="0" presId="urn:microsoft.com/office/officeart/2008/layout/LinedList"/>
    <dgm:cxn modelId="{922F75C2-50BE-4CAA-A087-EFDD3B0247B4}" type="presParOf" srcId="{B81A5C13-7936-4C70-8FF5-0850A7B367A9}" destId="{B5964D52-4519-4BDC-A479-D227BA88BB63}" srcOrd="1" destOrd="0" presId="urn:microsoft.com/office/officeart/2008/layout/LinedList"/>
    <dgm:cxn modelId="{18251FF4-0457-468B-823F-2C94A1385AB3}" type="presParOf" srcId="{24D9E306-CE86-45F3-962D-DC19923DC352}" destId="{D2D4986D-051F-40EE-9292-468D393CA730}" srcOrd="8" destOrd="0" presId="urn:microsoft.com/office/officeart/2008/layout/LinedList"/>
    <dgm:cxn modelId="{145D9432-5387-4125-9C6D-21C7634F4E09}" type="presParOf" srcId="{24D9E306-CE86-45F3-962D-DC19923DC352}" destId="{882D990F-8E32-4715-9ABE-1E5373224F3E}" srcOrd="9" destOrd="0" presId="urn:microsoft.com/office/officeart/2008/layout/LinedList"/>
    <dgm:cxn modelId="{42537261-CEF8-42D1-B661-042577FE5AB3}" type="presParOf" srcId="{882D990F-8E32-4715-9ABE-1E5373224F3E}" destId="{1E3FA56A-053E-4764-BA99-36377CC40C27}" srcOrd="0" destOrd="0" presId="urn:microsoft.com/office/officeart/2008/layout/LinedList"/>
    <dgm:cxn modelId="{BB3470E0-DDD3-4EDB-BBDD-CEC95388624C}" type="presParOf" srcId="{882D990F-8E32-4715-9ABE-1E5373224F3E}" destId="{D53A1CD7-E7FD-447D-B316-25AF40D214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EE5CB-657C-401E-9F77-D6EED5D1F5B1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178EE-4B3F-4D53-83B3-3E1968F04EEC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B8A96-C6E6-44FB-85EC-84F77E18FC58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Chicago School - conceptualizes the city as a single organism, as a specific unit similar to a biotope </a:t>
          </a:r>
          <a:endParaRPr lang="en-US" sz="2300" kern="1200"/>
        </a:p>
      </dsp:txBody>
      <dsp:txXfrm>
        <a:off x="1437631" y="531"/>
        <a:ext cx="9077968" cy="1244702"/>
      </dsp:txXfrm>
    </dsp:sp>
    <dsp:sp modelId="{B805DC4C-C9F7-4CEF-921B-D298CE33279F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6D100-A874-4FC1-8676-5E68DEC3F70D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AEE6-7683-4701-81F1-7CF7DC56B89A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New York School - conceptualizes the city as a settlement unit of great diversity, but which has its own centre, a specific spirit</a:t>
          </a:r>
          <a:endParaRPr lang="en-US" sz="2300" kern="1200"/>
        </a:p>
      </dsp:txBody>
      <dsp:txXfrm>
        <a:off x="1437631" y="1556410"/>
        <a:ext cx="9077968" cy="1244702"/>
      </dsp:txXfrm>
    </dsp:sp>
    <dsp:sp modelId="{14AB12DF-8397-4D59-91D9-AB1EFF3FB2A9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C5C77-689B-4195-9E4F-17A73F1E7BAF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27396-354C-4EBE-A49B-0FFBBDD0BE2F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LA School describes the city as an urban sprawl, an unrestrained avalanche that cannot be directed and gradually absorbs its surroundings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BB28F-C929-4294-9A29-D1C0D1F8D73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79C04-EEA5-493A-BE19-7CD8339FBDAD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William Isaac Thomas, Florian Znaniecki, The Polish Peasant in Europe and America.</a:t>
          </a:r>
          <a:endParaRPr lang="en-US" sz="2400" kern="1200"/>
        </a:p>
      </dsp:txBody>
      <dsp:txXfrm>
        <a:off x="0" y="531"/>
        <a:ext cx="10515600" cy="870055"/>
      </dsp:txXfrm>
    </dsp:sp>
    <dsp:sp modelId="{C6DD9564-7DB5-40D9-9EC5-EDE45CDC7766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5D04E-28AB-448E-BDD5-80E096E1E12D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Study migration in source and destination countries.</a:t>
          </a:r>
        </a:p>
      </dsp:txBody>
      <dsp:txXfrm>
        <a:off x="0" y="870586"/>
        <a:ext cx="10515600" cy="870055"/>
      </dsp:txXfrm>
    </dsp:sp>
    <dsp:sp modelId="{7EC7B42B-2D50-4A91-8AF5-61A98ECF6DDC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7ABC9-C23B-4089-A67B-946F02467A9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Study of the primary and secondary social relations.</a:t>
          </a:r>
        </a:p>
      </dsp:txBody>
      <dsp:txXfrm>
        <a:off x="0" y="1740641"/>
        <a:ext cx="10515600" cy="870055"/>
      </dsp:txXfrm>
    </dsp:sp>
    <dsp:sp modelId="{9667AA31-C26E-4484-8C6A-74B89AFF8472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963CB-DF8E-41CF-AB14-2AF4600C8815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Disorganization - reorganization of social relations.</a:t>
          </a:r>
        </a:p>
      </dsp:txBody>
      <dsp:txXfrm>
        <a:off x="0" y="2610696"/>
        <a:ext cx="10515600" cy="870055"/>
      </dsp:txXfrm>
    </dsp:sp>
    <dsp:sp modelId="{D2D4986D-051F-40EE-9292-468D393CA730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FA56A-053E-4764-BA99-36377CC40C27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theme of American individualism.</a:t>
          </a: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A4C05-D335-4A57-9DFD-F9BC4D7E08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24BFE-F9FF-4ADE-BC4B-147EBEB1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7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D916540-A932-6756-A9AF-8A96ABB28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7B1E7E-66D9-4D49-9482-F58D2441EB0B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5627998-E73A-3992-B72E-16FED6BD2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BDED41B-9593-896F-2C5D-6FBFCA881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0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15BE7D6-C1B3-C588-3A0E-F0162288C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6EC93C-1C91-4275-ABFC-E739552AE942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2029E78-C221-0FAA-7A9B-1D867D921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EEDBD8-4A02-5B7E-6732-06BEE59D2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9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6BB8B63-AF17-8211-BBB0-86E6EF80C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DDCBF-4419-4582-8519-CAE3C36500D2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D0A98FC-1D40-343B-1881-C9CF820F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7EA68C3-BC01-B9BF-CF71-1BFECD7EF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0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46B9E5B-4278-3E4B-0922-C0A3AD0CA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2CE94-5EAC-4C1B-861C-B38FD494C7A1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F54B4E3-C4BA-C8ED-E613-0DA05E78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5F65020-8B08-855F-211A-60C52F874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9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DED226EA-C43C-CC9D-1E58-CD58D64A5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B01CAAEF-0822-250D-60D2-9C945F3F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2DEE92DD-CCE6-87D6-B126-9A993CF07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1F0BF5-BBBD-4EE3-B22C-D5AFA6A392A8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792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4FE0D20-9D1F-C121-DB8F-B7818AD42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3424CB-F760-490F-AA51-9978582EB164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78FF36C-7E62-998F-1A16-A015CE979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DD6A450-39C2-FCDA-014D-0A61FCF76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4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>
            <a:extLst>
              <a:ext uri="{FF2B5EF4-FFF2-40B4-BE49-F238E27FC236}">
                <a16:creationId xmlns:a16="http://schemas.microsoft.com/office/drawing/2014/main" id="{594E84F9-DE5D-62C1-E50B-EB7AF0964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>
            <a:extLst>
              <a:ext uri="{FF2B5EF4-FFF2-40B4-BE49-F238E27FC236}">
                <a16:creationId xmlns:a16="http://schemas.microsoft.com/office/drawing/2014/main" id="{636428E6-E2B3-264B-EB81-AE6B6843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8" name="Zástupný symbol pro číslo snímku 3">
            <a:extLst>
              <a:ext uri="{FF2B5EF4-FFF2-40B4-BE49-F238E27FC236}">
                <a16:creationId xmlns:a16="http://schemas.microsoft.com/office/drawing/2014/main" id="{6CEA614B-FF8E-7A2D-1D3C-C3E55B44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CBADA-36AD-4BA9-96DE-61E9B7F851D9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44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FAAE5-B0DA-371A-8CA0-68B544301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165AC4-ED18-5B16-919B-94B99A887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71FB4-627F-F26B-1B3F-977221DF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10A43D-82AA-EE7B-C5D2-2EEBE91E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A29CCA-4EE7-545D-507D-DFC8B0F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D1F81-B695-45E1-5C9F-C645094F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996DC5-0F56-D362-8BC0-EFAB16F07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951B26-C05B-8C0D-F06C-163B2E70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19FFF-B95E-9445-D89F-39E74342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0C0FCA-F859-5E2A-C40D-CD823D9A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2021421-4B4F-6698-2BE8-27CB77231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E76A6A-F6B4-D91B-77B7-1D77B6988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7F14C9-0FB8-749D-8AD7-6573F8FB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E8E865-CFF1-8A2E-AAF2-8EC9C207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9F0075-2227-8BDF-C2E6-65221C96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9159E-1793-9BA3-EF45-CB1A665B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0654A2-7159-ADC7-E6AC-F4C579C45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B21D16-F1CC-14F5-1A2D-BB3583F8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96FD08-6866-3000-F876-4CEDCFBE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E9B1F6-6D95-E294-4CFF-83DC6BF1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5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EDFB5-EB13-C303-227E-75789476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3F02AD-D207-F9AB-7547-3136BD15B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03F330-438D-9715-8183-47D0B0FF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A889D3-05E2-A6A1-EB19-C869E83D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424664-88C4-81C0-37EE-424CFB57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8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B62E2-BBF8-274D-28C4-72CDAAF5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066D1-5354-435A-7A40-3ECEB9E5B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630C0A-5D83-FA6E-14B0-034B5C9D4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630C5D-74F6-FB04-CABD-8AD7D8CE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33F021-8CB6-33CD-B470-599283E1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A6D64C-8809-0CF3-3125-53A3BCBB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8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D6BB-8656-DCA0-2F50-D496A331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65BE39-BBCE-382C-1E29-15B583DC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A97EC5-0E79-C977-3408-8B536D288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C9FB62-AFCA-26A8-ADF2-05D084AEC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F3F6A9-DD44-16FF-349D-80547F5BF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BCCFC5-9182-D5E4-2F4A-C14EB19D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0AAD75-9701-1226-9325-58F2F9A7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28E4A4-8046-5CA2-4CF7-A053A5CE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6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EC25B-F0FB-0616-A3CB-91C22542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CC2A10-73E5-052C-E784-06C8803F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6173C9-6FBE-1ED2-44FF-C511E411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5F8C66-1468-3131-3274-346C1EC4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4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D5844F-D9F2-F4F8-25EC-E46EFC92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690003-8FD7-8DCE-7B09-CE48BC0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AF765B-3797-4904-4909-A7D0C689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2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0DDFD-6CEB-D065-ABC9-A7CC9D6C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52888-E324-FE32-D77C-CAB115E4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3FFFDE-0AB2-0574-1EF8-99DD83035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E299A7-F42A-D27C-7388-8CF2BFA4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9975CD-E173-CD85-3FF6-7B962FE8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55971F-38BC-AF05-E89F-A41B09DF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9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9E9B3-CE09-DDC3-4873-11CAFB0F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5DCC08-8C68-FBF9-B295-681E0B290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0D8DD7-A9C4-6499-2B34-165AED9B3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9A413B-970B-33AE-2E3C-72DFA9B9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4EF1FF-63C7-2FC4-883D-DC05BDA3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FE6307-E88E-D72B-308E-21022E65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2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F277C7-B85E-AB04-4C5F-6B4FEAE6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204AC7-81F7-2EC0-BADD-250669325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528E81-7D07-B7D5-082E-9E11C0EAF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689F5-6344-4F05-AA9A-6FFEB8A9D4D0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5F6C25-93AF-8468-DE73-AC5FF9D8D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02DA73-04EA-FB51-5D08-D98EBF8CF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39D5C6-010D-4798-9815-A496CC79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EDD703E0-2956-BD8F-0213-2EB09DD9E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409" y="762000"/>
            <a:ext cx="4156512" cy="4882661"/>
          </a:xfrm>
        </p:spPr>
        <p:txBody>
          <a:bodyPr anchor="ctr">
            <a:normAutofit fontScale="90000"/>
          </a:bodyPr>
          <a:lstStyle/>
          <a:p>
            <a:r>
              <a:rPr lang="en-GB" sz="4000" b="1" kern="100" dirty="0"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Conceptualization of urban space. The historicizing European approach, the Chicago, New York, and Los Angeles schools. The Chicago School in more detail.</a:t>
            </a:r>
            <a:br>
              <a:rPr lang="en-GB" sz="4000" kern="100" dirty="0"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</a:br>
            <a:endParaRPr lang="cs-CZ" altLang="cs-CZ" sz="4000" dirty="0"/>
          </a:p>
        </p:txBody>
      </p:sp>
      <p:pic>
        <p:nvPicPr>
          <p:cNvPr id="25604" name="Picture 25603" descr="Aerial view of buildings">
            <a:extLst>
              <a:ext uri="{FF2B5EF4-FFF2-40B4-BE49-F238E27FC236}">
                <a16:creationId xmlns:a16="http://schemas.microsoft.com/office/drawing/2014/main" id="{F45E0953-E974-F647-0BA9-A92FAC9A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64" r="29101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7E717B-9BA6-A242-018B-456121CA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5F4C42C-6DD9-74D8-DBF2-4979615D6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Chicago of 1920s</a:t>
            </a:r>
          </a:p>
        </p:txBody>
      </p:sp>
      <p:pic>
        <p:nvPicPr>
          <p:cNvPr id="43011" name="Picture 2" descr="Image result for Chicago of 1920s">
            <a:extLst>
              <a:ext uri="{FF2B5EF4-FFF2-40B4-BE49-F238E27FC236}">
                <a16:creationId xmlns:a16="http://schemas.microsoft.com/office/drawing/2014/main" id="{57EE2142-8325-E17E-D764-4B00A959C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075" y="1417639"/>
            <a:ext cx="5075238" cy="3163887"/>
          </a:xfrm>
        </p:spPr>
      </p:pic>
      <p:pic>
        <p:nvPicPr>
          <p:cNvPr id="43012" name="Obrázek 4" descr="Obsah obrázku budova, fotka, exteriér, město&#10;&#10;Popis byl vytvořen automaticky">
            <a:extLst>
              <a:ext uri="{FF2B5EF4-FFF2-40B4-BE49-F238E27FC236}">
                <a16:creationId xmlns:a16="http://schemas.microsoft.com/office/drawing/2014/main" id="{F293A237-B926-36B2-AB10-258A6A27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3119438"/>
            <a:ext cx="55467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5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AFC1E7D3-DC3C-C62B-C06F-6839C7649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endParaRPr lang="cs-CZ" altLang="cs-CZ" sz="4000"/>
          </a:p>
        </p:txBody>
      </p:sp>
      <p:sp>
        <p:nvSpPr>
          <p:cNvPr id="44035" name="Zástupný obsah 2">
            <a:extLst>
              <a:ext uri="{FF2B5EF4-FFF2-40B4-BE49-F238E27FC236}">
                <a16:creationId xmlns:a16="http://schemas.microsoft.com/office/drawing/2014/main" id="{EA5ECB66-3E07-DB21-92E5-F5253FB23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cs-CZ" altLang="cs-CZ" sz="2000"/>
              <a:t>John Hopkins University </a:t>
            </a:r>
          </a:p>
          <a:p>
            <a:r>
              <a:rPr lang="cs-CZ" altLang="cs-CZ" sz="2000"/>
              <a:t>Department of Sociology established 1892 (might be first department of sociology in the US)</a:t>
            </a:r>
          </a:p>
          <a:p>
            <a:r>
              <a:rPr lang="cs-CZ" altLang="cs-CZ" sz="2000"/>
              <a:t>1894 - William Isaac Thomas (1863 – 1947);</a:t>
            </a:r>
          </a:p>
          <a:p>
            <a:r>
              <a:rPr lang="cs-CZ" altLang="cs-CZ" sz="2000"/>
              <a:t>Positivism – symbolic interactionism</a:t>
            </a:r>
          </a:p>
          <a:p>
            <a:r>
              <a:rPr lang="cs-CZ" altLang="cs-CZ" sz="2000"/>
              <a:t>(also close to study human evolution)</a:t>
            </a:r>
          </a:p>
        </p:txBody>
      </p:sp>
      <p:pic>
        <p:nvPicPr>
          <p:cNvPr id="3" name="Obrázek 2" descr="Obsah obrázku Lidská tvář, portrét, osoba, oblečení&#10;&#10;Popis byl vytvořen automaticky">
            <a:extLst>
              <a:ext uri="{FF2B5EF4-FFF2-40B4-BE49-F238E27FC236}">
                <a16:creationId xmlns:a16="http://schemas.microsoft.com/office/drawing/2014/main" id="{9611FD38-4CAE-6429-1A57-09C3B1B1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63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30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97C3C0D9-EF25-EA91-2CEC-64DB245B2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46085" name="Zástupný symbol pro obsah 2">
            <a:extLst>
              <a:ext uri="{FF2B5EF4-FFF2-40B4-BE49-F238E27FC236}">
                <a16:creationId xmlns:a16="http://schemas.microsoft.com/office/drawing/2014/main" id="{5349564B-63A5-0F40-F71D-9E470C4845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52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234C3-CB1A-A083-0302-070E7B80B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cs-CZ" altLang="cs-CZ" sz="4000">
                <a:solidFill>
                  <a:srgbClr val="FFFFFF"/>
                </a:solidFill>
              </a:rPr>
              <a:t>Robert Ezra Park 1864 - 1944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20B4FF3-8BDC-303B-770D-21F5A8871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/>
            <a:r>
              <a:rPr lang="cs-CZ" altLang="cs-CZ" sz="2000"/>
              <a:t>Robert Ezra Park, Ernest Burgess, Introduction to the Science of Sociology. Chicago University Press 1921.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Robert Ezra Park, Ernest Burgess, Roderick McKenzie, The City. Chicago Univ. Press 1924.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/>
            <a:r>
              <a:rPr lang="cs-CZ" altLang="cs-CZ" sz="2000"/>
              <a:t>Robert Ezra Park, Race and Culture. 1950</a:t>
            </a:r>
          </a:p>
        </p:txBody>
      </p:sp>
    </p:spTree>
    <p:extLst>
      <p:ext uri="{BB962C8B-B14F-4D97-AF65-F5344CB8AC3E}">
        <p14:creationId xmlns:p14="http://schemas.microsoft.com/office/powerpoint/2010/main" val="80636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5005B3C7-60C6-FC36-3E3C-8F0B355BE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20781" y="1320127"/>
            <a:ext cx="3633019" cy="3049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Ernest Burgess, Theory of the City Growth; (urban land use model)</a:t>
            </a:r>
          </a:p>
        </p:txBody>
      </p:sp>
      <p:pic>
        <p:nvPicPr>
          <p:cNvPr id="5" name="Zástupný obsah 4" descr="Obsah obrázku kruh, diagram, skica, kresba&#10;&#10;Popis byl vytvořen automaticky">
            <a:extLst>
              <a:ext uri="{FF2B5EF4-FFF2-40B4-BE49-F238E27FC236}">
                <a16:creationId xmlns:a16="http://schemas.microsoft.com/office/drawing/2014/main" id="{AE80B64D-F1BF-2DBF-B9B7-9530432B4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3" y="44185"/>
            <a:ext cx="5906814" cy="66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0180" descr="Houses in a village">
            <a:extLst>
              <a:ext uri="{FF2B5EF4-FFF2-40B4-BE49-F238E27FC236}">
                <a16:creationId xmlns:a16="http://schemas.microsoft.com/office/drawing/2014/main" id="{A5CB8BAA-23A7-3E84-E30E-FBA0C002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98" r="2513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50178" name="Nadpis 1">
            <a:extLst>
              <a:ext uri="{FF2B5EF4-FFF2-40B4-BE49-F238E27FC236}">
                <a16:creationId xmlns:a16="http://schemas.microsoft.com/office/drawing/2014/main" id="{B18951EE-E80F-D229-FF73-3BE114618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altLang="cs-CZ" sz="4000"/>
              <a:t>Zoning at the City – Ernest Burgess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7A7CD144-4706-07C9-B8C5-1B2239F6F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GB" altLang="cs-CZ" sz="2000"/>
              <a:t>Loop</a:t>
            </a:r>
          </a:p>
          <a:p>
            <a:r>
              <a:rPr lang="en-GB" altLang="cs-CZ" sz="2000"/>
              <a:t>Zone of Transition</a:t>
            </a:r>
          </a:p>
          <a:p>
            <a:r>
              <a:rPr lang="en-GB" altLang="cs-CZ" sz="2000"/>
              <a:t>Zone of Workmen´s Homes</a:t>
            </a:r>
          </a:p>
          <a:p>
            <a:r>
              <a:rPr lang="en-GB" altLang="cs-CZ" sz="2000"/>
              <a:t>Residential Zone</a:t>
            </a:r>
          </a:p>
          <a:p>
            <a:r>
              <a:rPr lang="en-GB" altLang="cs-CZ" sz="2000"/>
              <a:t>Commuters Zone</a:t>
            </a:r>
          </a:p>
        </p:txBody>
      </p:sp>
    </p:spTree>
    <p:extLst>
      <p:ext uri="{BB962C8B-B14F-4D97-AF65-F5344CB8AC3E}">
        <p14:creationId xmlns:p14="http://schemas.microsoft.com/office/powerpoint/2010/main" val="136782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31436FD-2DCC-3A79-9C91-F2AAD2668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Chicago monographs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361C0A6-A036-1E67-59CF-C2FDF6D9D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100"/>
              <a:t>Nels Anderson, The Hobo (1923)</a:t>
            </a:r>
          </a:p>
          <a:p>
            <a:pPr eaLnBrk="1" hangingPunct="1"/>
            <a:r>
              <a:rPr lang="cs-CZ" altLang="cs-CZ" sz="3100"/>
              <a:t>Fredric Thrasher, The Gang (1927)</a:t>
            </a:r>
          </a:p>
          <a:p>
            <a:pPr eaLnBrk="1" hangingPunct="1"/>
            <a:r>
              <a:rPr lang="cs-CZ" altLang="cs-CZ" sz="3100"/>
              <a:t>Harvey W. Zorbaugh, The Gold Coast and the Slum (1929)</a:t>
            </a:r>
          </a:p>
          <a:p>
            <a:pPr eaLnBrk="1" hangingPunct="1"/>
            <a:r>
              <a:rPr lang="cs-CZ" altLang="cs-CZ" sz="3100"/>
              <a:t>Paul G. Cressey, The Taxi-Dance Hall (1932) </a:t>
            </a:r>
          </a:p>
          <a:p>
            <a:pPr eaLnBrk="1" hangingPunct="1"/>
            <a:r>
              <a:rPr lang="cs-CZ" altLang="cs-CZ" sz="3100"/>
              <a:t>William Foote Whyte, Street Corner Society. Chicago: University of Chicago Press 1943.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052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A75A23F8-16BC-931F-0DA5-E2FDC223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endParaRPr lang="en-GB" altLang="en-US" sz="4000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BD271E8E-4A37-E9E0-8E6D-52D1C2DAEB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cs-CZ" altLang="en-US" sz="2000"/>
              <a:t>William Foote Whyte Street Corner Society: The Social Structure of Italian Slum. University of Chicago Press 1943.</a:t>
            </a:r>
          </a:p>
          <a:p>
            <a:r>
              <a:rPr lang="en-GB" altLang="en-US" sz="2000"/>
              <a:t>"Cornerville„</a:t>
            </a:r>
            <a:endParaRPr lang="cs-CZ" altLang="en-US" sz="2000"/>
          </a:p>
          <a:p>
            <a:r>
              <a:rPr lang="cs-CZ" altLang="en-US" sz="2000"/>
              <a:t>Drisorganisation is going hand by hand with firm organization.</a:t>
            </a:r>
          </a:p>
          <a:p>
            <a:r>
              <a:rPr lang="cs-CZ" altLang="en-US" sz="2000"/>
              <a:t>Harvad and Chicago graduate monograph about the Italian slum. </a:t>
            </a:r>
          </a:p>
          <a:p>
            <a:r>
              <a:rPr lang="cs-CZ" altLang="en-US" sz="2000"/>
              <a:t>Main informant Docovi.</a:t>
            </a:r>
            <a:endParaRPr lang="en-GB" altLang="en-US" sz="2000"/>
          </a:p>
        </p:txBody>
      </p:sp>
      <p:pic>
        <p:nvPicPr>
          <p:cNvPr id="53253" name="Picture 53252" descr="Multiple exposure of building facades">
            <a:extLst>
              <a:ext uri="{FF2B5EF4-FFF2-40B4-BE49-F238E27FC236}">
                <a16:creationId xmlns:a16="http://schemas.microsoft.com/office/drawing/2014/main" id="{27BA6950-3D1E-8F25-5040-CB668C7D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21" r="2627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6E0E15E4-BA30-FDC6-1D5E-26504B6BC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find concentric zones in Prague?</a:t>
            </a:r>
          </a:p>
        </p:txBody>
      </p:sp>
      <p:pic>
        <p:nvPicPr>
          <p:cNvPr id="55299" name="Zástupný obsah 4">
            <a:extLst>
              <a:ext uri="{FF2B5EF4-FFF2-40B4-BE49-F238E27FC236}">
                <a16:creationId xmlns:a16="http://schemas.microsoft.com/office/drawing/2014/main" id="{9BF7486A-C79B-2D53-26B3-B467EB03F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1" y="1966293"/>
            <a:ext cx="910001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5476FD4-0F82-0AFC-9789-235B296DB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>
                <a:solidFill>
                  <a:srgbClr val="FFFFFF"/>
                </a:solidFill>
              </a:rPr>
              <a:t>Concentric zones in discussion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11BB062-9BA5-740E-1766-212BB1F7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altLang="cs-CZ" sz="2000"/>
              <a:t>Clifford R. Shaw, </a:t>
            </a:r>
          </a:p>
          <a:p>
            <a:pPr eaLnBrk="1" hangingPunct="1">
              <a:defRPr/>
            </a:pPr>
            <a:r>
              <a:rPr lang="cs-CZ" altLang="cs-CZ" sz="2000"/>
              <a:t>Maurice Davie,The Patterns of Urban Growth (1938) – dpt sociology in Yeale (1893 – 1964)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imes New Roman" panose="02020603050405020304" pitchFamily="18" charset="0"/>
              </a:rPr>
              <a:t>Davie published numerous articles, reviews, and chapters in books. Among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his books are: A Constructive Immigration Policy ( 1923); The Evolution of War ( 1929);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Problems of City Life: A Study in Urban Sociology (1932); World Immigration, with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Special Reference to the United States ( 1936); "What Shall We Do About Immigration ?„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A Public Affairs Pamphlet (1946); Refugees in America (1947), and Negroes in American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Society ( 1949). He also authored The Case Book, Vol. IV of The Science of Society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(1927) with Sumner and Keller, and The Refugees Are Now Americans (1945)</a:t>
            </a:r>
            <a:r>
              <a:rPr lang="cs-CZ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with Samuel Koenig, and edited eight other books.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9108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8650C-1DA4-740A-110D-6CB9C89C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Three schools that interpret the city differently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B9F4E-B90D-22AC-E729-1E4588F6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Chicago School - laid the foundations for urban sociology </a:t>
            </a:r>
            <a:endParaRPr lang="cs-CZ" sz="2000"/>
          </a:p>
          <a:p>
            <a:r>
              <a:rPr lang="en-GB" sz="2000"/>
              <a:t>New York School - emphasized the cultural unity of the city and only became important contextually </a:t>
            </a:r>
            <a:endParaRPr lang="cs-CZ" sz="2000"/>
          </a:p>
          <a:p>
            <a:r>
              <a:rPr lang="en-GB" sz="2000"/>
              <a:t>Los Angeles School - profiled in the 1980s and built on the negation of the Chicago School</a:t>
            </a:r>
          </a:p>
        </p:txBody>
      </p:sp>
    </p:spTree>
    <p:extLst>
      <p:ext uri="{BB962C8B-B14F-4D97-AF65-F5344CB8AC3E}">
        <p14:creationId xmlns:p14="http://schemas.microsoft.com/office/powerpoint/2010/main" val="384419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865D554A-5D4A-001A-AEF0-BD2DCC86A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8371" name="Zástupný obsah 2">
            <a:extLst>
              <a:ext uri="{FF2B5EF4-FFF2-40B4-BE49-F238E27FC236}">
                <a16:creationId xmlns:a16="http://schemas.microsoft.com/office/drawing/2014/main" id="{6CE00539-988C-63DB-E4E5-7E7323997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Homer Hoyt, (theory of sectors)</a:t>
            </a:r>
          </a:p>
          <a:p>
            <a:pPr eaLnBrk="1" hangingPunct="1"/>
            <a:r>
              <a:rPr lang="cs-CZ" altLang="cs-CZ"/>
              <a:t>Walter Firey, Sentiment and Symbolism as Ecological Variables. American Sociological Review 10, 1945.</a:t>
            </a:r>
          </a:p>
          <a:p>
            <a:pPr eaLnBrk="1" hangingPunct="1"/>
            <a:r>
              <a:rPr lang="cs-CZ" altLang="cs-CZ"/>
              <a:t>v(Beacon Hill X Black Bay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184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6ADDF90-E042-BDF3-8886-C92522F93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altLang="en-US" sz="4000">
                <a:solidFill>
                  <a:srgbClr val="FFFFFF"/>
                </a:solidFill>
              </a:rPr>
              <a:t>Walter Firey</a:t>
            </a:r>
            <a:endParaRPr lang="en-GB" altLang="en-US" sz="4000">
              <a:solidFill>
                <a:srgbClr val="FFFFFF"/>
              </a:solidFill>
            </a:endParaRPr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E99C5E7E-59F6-4972-1F2B-54CF15A6E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cs-CZ" altLang="en-US" sz="2000"/>
              <a:t>Social ekology predominantly builds on economic premises. </a:t>
            </a:r>
          </a:p>
          <a:p>
            <a:r>
              <a:rPr lang="cs-CZ" altLang="en-US" sz="2000"/>
              <a:t>Since the space is the object of competition, its price is growing and thus it is better used. </a:t>
            </a:r>
          </a:p>
          <a:p>
            <a:r>
              <a:rPr lang="cs-CZ" altLang="en-US" sz="2000"/>
              <a:t>How it is with estate usage in Boston?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501050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Zástupný symbol pro obsah 3">
            <a:extLst>
              <a:ext uri="{FF2B5EF4-FFF2-40B4-BE49-F238E27FC236}">
                <a16:creationId xmlns:a16="http://schemas.microsoft.com/office/drawing/2014/main" id="{EDB9A41E-8045-8929-1313-FDC7C6303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6994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60418" name="Nadpis 1">
            <a:extLst>
              <a:ext uri="{FF2B5EF4-FFF2-40B4-BE49-F238E27FC236}">
                <a16:creationId xmlns:a16="http://schemas.microsoft.com/office/drawing/2014/main" id="{AAC1A849-AFFF-03C0-4A22-A33FA1669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Beacon Hill (retentive, attractive, resistive)</a:t>
            </a:r>
          </a:p>
        </p:txBody>
      </p:sp>
    </p:spTree>
    <p:extLst>
      <p:ext uri="{BB962C8B-B14F-4D97-AF65-F5344CB8AC3E}">
        <p14:creationId xmlns:p14="http://schemas.microsoft.com/office/powerpoint/2010/main" val="2080686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35D47138-50E8-F3CB-F8E8-CA1CC393E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Boston Common</a:t>
            </a:r>
            <a:endParaRPr lang="en-GB" altLang="en-US"/>
          </a:p>
        </p:txBody>
      </p:sp>
      <p:pic>
        <p:nvPicPr>
          <p:cNvPr id="61443" name="Zástupný symbol pro obsah 3">
            <a:extLst>
              <a:ext uri="{FF2B5EF4-FFF2-40B4-BE49-F238E27FC236}">
                <a16:creationId xmlns:a16="http://schemas.microsoft.com/office/drawing/2014/main" id="{A8B5CC37-80AF-0606-A1BE-3577DA6D5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666876"/>
            <a:ext cx="6940550" cy="4714875"/>
          </a:xfrm>
        </p:spPr>
      </p:pic>
    </p:spTree>
    <p:extLst>
      <p:ext uri="{BB962C8B-B14F-4D97-AF65-F5344CB8AC3E}">
        <p14:creationId xmlns:p14="http://schemas.microsoft.com/office/powerpoint/2010/main" val="2962590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1">
            <a:extLst>
              <a:ext uri="{FF2B5EF4-FFF2-40B4-BE49-F238E27FC236}">
                <a16:creationId xmlns:a16="http://schemas.microsoft.com/office/drawing/2014/main" id="{801F528F-A5AF-63D1-5913-DF01E8C2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15888"/>
            <a:ext cx="4675187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22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Zástupný symbol pro obsah 3">
            <a:extLst>
              <a:ext uri="{FF2B5EF4-FFF2-40B4-BE49-F238E27FC236}">
                <a16:creationId xmlns:a16="http://schemas.microsoft.com/office/drawing/2014/main" id="{748279D7-86C2-05B8-7D4E-8D858F7DBC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r="6602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64514" name="Nadpis 1">
            <a:extLst>
              <a:ext uri="{FF2B5EF4-FFF2-40B4-BE49-F238E27FC236}">
                <a16:creationId xmlns:a16="http://schemas.microsoft.com/office/drawing/2014/main" id="{C22D2F52-29E7-85DF-BA2B-C63A07E1C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Black Bay</a:t>
            </a:r>
          </a:p>
        </p:txBody>
      </p:sp>
    </p:spTree>
    <p:extLst>
      <p:ext uri="{BB962C8B-B14F-4D97-AF65-F5344CB8AC3E}">
        <p14:creationId xmlns:p14="http://schemas.microsoft.com/office/powerpoint/2010/main" val="53188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EC8C0064-C7E1-8CCC-E4B6-F39AC88FB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FEBCB6D6-7928-E23D-2A78-B34EE2B173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Decline and Rise Beacon Hill; </a:t>
            </a:r>
          </a:p>
          <a:p>
            <a:r>
              <a:rPr lang="cs-CZ" altLang="en-US"/>
              <a:t>Beacon Hill Association</a:t>
            </a:r>
          </a:p>
          <a:p>
            <a:r>
              <a:rPr lang="cs-CZ" altLang="en-US"/>
              <a:t>After the second rise of Beacon Hill – big interest for local estates, goals of developers to build here a big hotel.</a:t>
            </a:r>
          </a:p>
          <a:p>
            <a:r>
              <a:rPr lang="cs-CZ" altLang="en-US"/>
              <a:t>Rise: initiative of locals to modernize but preserve the spirit of place. Enhace quality – less economize estates that the demand needs.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658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A984C654-29EB-56B0-461C-4A92ADCAE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Boston</a:t>
            </a:r>
            <a:endParaRPr lang="en-GB" altLang="en-US"/>
          </a:p>
        </p:txBody>
      </p:sp>
      <p:pic>
        <p:nvPicPr>
          <p:cNvPr id="66563" name="Zástupný symbol pro obsah 3">
            <a:extLst>
              <a:ext uri="{FF2B5EF4-FFF2-40B4-BE49-F238E27FC236}">
                <a16:creationId xmlns:a16="http://schemas.microsoft.com/office/drawing/2014/main" id="{980B995A-35FA-52A8-0E78-B7F9C9FD1F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806575"/>
            <a:ext cx="8575675" cy="4286250"/>
          </a:xfrm>
        </p:spPr>
      </p:pic>
    </p:spTree>
    <p:extLst>
      <p:ext uri="{BB962C8B-B14F-4D97-AF65-F5344CB8AC3E}">
        <p14:creationId xmlns:p14="http://schemas.microsoft.com/office/powerpoint/2010/main" val="410069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FC164C5B-A4B5-9BAD-FD3D-FB21E943D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F3F60860-57CC-EAFA-A91A-1A53436AF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North End</a:t>
            </a:r>
          </a:p>
          <a:p>
            <a:r>
              <a:rPr lang="en-US" altLang="en-US"/>
              <a:t>Italian model of housing - close to matrifocality, family solidarity instead of institutions.</a:t>
            </a:r>
          </a:p>
          <a:p>
            <a:r>
              <a:rPr lang="en-US" altLang="en-US"/>
              <a:t>Leaving the young generation out of this neighborhood, Firey sees it as a rejection of original values, not as a contest for a better place in urban space.</a:t>
            </a:r>
            <a:endParaRPr lang="cs-CZ" altLang="en-US"/>
          </a:p>
          <a:p>
            <a:r>
              <a:rPr lang="cs-CZ" altLang="en-US"/>
              <a:t>„</a:t>
            </a:r>
            <a:r>
              <a:rPr lang="en-GB" altLang="en-US"/>
              <a:t>It is reasonable to suggest, then, that the slum is much more than "an area of mini- mum choice."</a:t>
            </a:r>
          </a:p>
        </p:txBody>
      </p:sp>
    </p:spTree>
    <p:extLst>
      <p:ext uri="{BB962C8B-B14F-4D97-AF65-F5344CB8AC3E}">
        <p14:creationId xmlns:p14="http://schemas.microsoft.com/office/powerpoint/2010/main" val="208087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F5A5B-D762-814C-77FF-C7DB3C99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endParaRPr lang="en-GB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AC1047-3C69-2762-62D5-5E3E570C32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73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738BC30-D6A4-A7AF-56C6-62F1C9787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396" y="586855"/>
            <a:ext cx="4230100" cy="474128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altLang="cs-CZ" sz="4000" b="1" dirty="0"/>
              <a:t>Chicago School and Theory of Social Ecology, Concept of Urban Growth, Disorganization, Zoning, </a:t>
            </a:r>
            <a:r>
              <a:rPr lang="cs-CZ" altLang="cs-CZ" sz="4000" b="1"/>
              <a:t>Acculturation</a:t>
            </a:r>
            <a:r>
              <a:rPr lang="en-US" altLang="cs-CZ" sz="4000" b="1"/>
              <a:t> </a:t>
            </a:r>
            <a:r>
              <a:rPr lang="en-US" altLang="cs-CZ" sz="4000" b="1" dirty="0"/>
              <a:t>and Marginalization.</a:t>
            </a:r>
            <a:br>
              <a:rPr lang="cs-CZ" altLang="cs-CZ" sz="4000" b="1" dirty="0"/>
            </a:br>
            <a:endParaRPr lang="cs-CZ" altLang="cs-CZ" sz="40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B0CF8A8-B6BC-A2F1-0972-F31CA93C1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Literature</a:t>
            </a:r>
            <a:endParaRPr lang="cs-CZ" altLang="cs-CZ" sz="2000" dirty="0"/>
          </a:p>
          <a:p>
            <a:pPr eaLnBrk="1" hangingPunct="1"/>
            <a:r>
              <a:rPr lang="cs-CZ" altLang="cs-CZ" sz="2000" dirty="0" err="1"/>
              <a:t>Hannerz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Ulf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Exploring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City. Columbia University </a:t>
            </a:r>
            <a:r>
              <a:rPr lang="cs-CZ" altLang="cs-CZ" sz="2000" dirty="0" err="1"/>
              <a:t>Press</a:t>
            </a:r>
            <a:r>
              <a:rPr lang="cs-CZ" altLang="cs-CZ" sz="2000" dirty="0"/>
              <a:t> 1980.</a:t>
            </a:r>
          </a:p>
          <a:p>
            <a:pPr eaLnBrk="1" hangingPunct="1"/>
            <a:r>
              <a:rPr lang="cs-CZ" altLang="cs-CZ" sz="2000" dirty="0"/>
              <a:t>Park Robert Ezra,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City. </a:t>
            </a:r>
            <a:r>
              <a:rPr lang="cs-CZ" altLang="cs-CZ" sz="2000" dirty="0" err="1"/>
              <a:t>Suggestions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Investigation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Human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Behavior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Urban Environment. New York 1926.</a:t>
            </a:r>
          </a:p>
        </p:txBody>
      </p:sp>
    </p:spTree>
    <p:extLst>
      <p:ext uri="{BB962C8B-B14F-4D97-AF65-F5344CB8AC3E}">
        <p14:creationId xmlns:p14="http://schemas.microsoft.com/office/powerpoint/2010/main" val="57005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D1914B25-2079-1B6C-EB91-F517668B1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altLang="cs-CZ" sz="4000" dirty="0" err="1"/>
              <a:t>Social</a:t>
            </a:r>
            <a:r>
              <a:rPr lang="cs-CZ" altLang="cs-CZ" sz="4000" dirty="0"/>
              <a:t> </a:t>
            </a:r>
            <a:r>
              <a:rPr lang="cs-CZ" altLang="cs-CZ" sz="4000" dirty="0" err="1"/>
              <a:t>Ecology</a:t>
            </a:r>
            <a:endParaRPr lang="cs-CZ" altLang="cs-CZ" sz="4000" dirty="0"/>
          </a:p>
        </p:txBody>
      </p:sp>
      <p:sp>
        <p:nvSpPr>
          <p:cNvPr id="29699" name="Zástupný obsah 2">
            <a:extLst>
              <a:ext uri="{FF2B5EF4-FFF2-40B4-BE49-F238E27FC236}">
                <a16:creationId xmlns:a16="http://schemas.microsoft.com/office/drawing/2014/main" id="{49373821-4ED2-7963-C94C-37B8C8776E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lnSpcReduction="10000"/>
          </a:bodyPr>
          <a:lstStyle/>
          <a:p>
            <a:r>
              <a:rPr lang="cs-CZ" altLang="cs-CZ" sz="2000" dirty="0"/>
              <a:t>You </a:t>
            </a:r>
            <a:r>
              <a:rPr lang="cs-CZ" altLang="cs-CZ" sz="2000" dirty="0" err="1"/>
              <a:t>should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consider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that</a:t>
            </a:r>
            <a:r>
              <a:rPr lang="cs-CZ" altLang="cs-CZ" sz="2000" dirty="0"/>
              <a:t> Louis </a:t>
            </a:r>
            <a:r>
              <a:rPr lang="cs-CZ" altLang="cs-CZ" sz="2000" dirty="0" err="1"/>
              <a:t>Wirth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was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social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Ecologist</a:t>
            </a:r>
            <a:r>
              <a:rPr lang="cs-CZ" altLang="cs-CZ" sz="2000" dirty="0"/>
              <a:t>.</a:t>
            </a:r>
          </a:p>
          <a:p>
            <a:r>
              <a:rPr lang="cs-CZ" altLang="cs-CZ" sz="2000" dirty="0" err="1"/>
              <a:t>What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does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mean</a:t>
            </a:r>
            <a:r>
              <a:rPr lang="cs-CZ" altLang="cs-CZ" sz="2000" dirty="0"/>
              <a:t>?</a:t>
            </a:r>
          </a:p>
          <a:p>
            <a:endParaRPr lang="cs-CZ" altLang="cs-CZ" sz="2000" dirty="0"/>
          </a:p>
          <a:p>
            <a:r>
              <a:rPr lang="cs-CZ" altLang="cs-CZ" sz="2000" dirty="0"/>
              <a:t>Louis </a:t>
            </a:r>
            <a:r>
              <a:rPr lang="cs-CZ" altLang="cs-CZ" sz="2000" dirty="0" err="1"/>
              <a:t>Wirth</a:t>
            </a:r>
            <a:r>
              <a:rPr lang="cs-CZ" altLang="cs-CZ" sz="2000" dirty="0"/>
              <a:t> 1897 – 1952 </a:t>
            </a:r>
            <a:r>
              <a:rPr lang="cs-CZ" altLang="cs-CZ" sz="2000" dirty="0" err="1"/>
              <a:t>American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sociologist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German </a:t>
            </a:r>
            <a:r>
              <a:rPr lang="cs-CZ" altLang="cs-CZ" sz="2000" dirty="0" err="1"/>
              <a:t>origin</a:t>
            </a:r>
            <a:r>
              <a:rPr lang="cs-CZ" altLang="cs-CZ" sz="2000" dirty="0"/>
              <a:t>, his </a:t>
            </a:r>
            <a:r>
              <a:rPr lang="cs-CZ" altLang="cs-CZ" sz="2000" dirty="0" err="1"/>
              <a:t>family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removed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United </a:t>
            </a:r>
            <a:r>
              <a:rPr lang="cs-CZ" altLang="cs-CZ" sz="2000" dirty="0" err="1"/>
              <a:t>States</a:t>
            </a:r>
            <a:r>
              <a:rPr lang="cs-CZ" altLang="cs-CZ" sz="2000" dirty="0"/>
              <a:t> in 1911.</a:t>
            </a:r>
          </a:p>
          <a:p>
            <a:endParaRPr lang="cs-CZ" altLang="cs-CZ" sz="2000" dirty="0"/>
          </a:p>
          <a:p>
            <a:r>
              <a:rPr lang="cs-CZ" altLang="cs-CZ" sz="2000" dirty="0"/>
              <a:t>He </a:t>
            </a:r>
            <a:r>
              <a:rPr lang="cs-CZ" altLang="cs-CZ" sz="2000" dirty="0" err="1"/>
              <a:t>was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Jewish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origin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Jewish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communities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were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also</a:t>
            </a:r>
            <a:r>
              <a:rPr lang="cs-CZ" altLang="cs-CZ" sz="2000" dirty="0"/>
              <a:t> his </a:t>
            </a:r>
            <a:r>
              <a:rPr lang="cs-CZ" altLang="cs-CZ" sz="2000" dirty="0" err="1"/>
              <a:t>primary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field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interest</a:t>
            </a:r>
            <a:r>
              <a:rPr lang="cs-CZ" altLang="cs-CZ" sz="2000" dirty="0"/>
              <a:t>. PhD thesis: Ghetto </a:t>
            </a:r>
          </a:p>
          <a:p>
            <a:endParaRPr lang="cs-CZ" altLang="cs-CZ" sz="2000" dirty="0"/>
          </a:p>
        </p:txBody>
      </p:sp>
      <p:pic>
        <p:nvPicPr>
          <p:cNvPr id="29700" name="Obrázek 2" descr="Obsah obrázku text, muž, Lidská tvář, kniha&#10;&#10;Popis byl vytvořen automaticky">
            <a:extLst>
              <a:ext uri="{FF2B5EF4-FFF2-40B4-BE49-F238E27FC236}">
                <a16:creationId xmlns:a16="http://schemas.microsoft.com/office/drawing/2014/main" id="{5723525B-D47C-8A5B-4B26-B7662452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4164" y="909081"/>
            <a:ext cx="3474135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3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7155081-5D5C-4554-136F-ECEA441DF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altLang="en-US" sz="2800" dirty="0"/>
              <a:t>Louis </a:t>
            </a:r>
            <a:r>
              <a:rPr lang="cs-CZ" altLang="en-US" sz="2800"/>
              <a:t>Wirth</a:t>
            </a:r>
            <a:r>
              <a:rPr lang="cs-CZ" altLang="en-US" sz="2800" dirty="0"/>
              <a:t>, </a:t>
            </a:r>
            <a:r>
              <a:rPr lang="cs-CZ" altLang="en-US" sz="2800"/>
              <a:t>Urbanism</a:t>
            </a:r>
            <a:r>
              <a:rPr lang="cs-CZ" altLang="en-US" sz="2800" dirty="0"/>
              <a:t> as a </a:t>
            </a:r>
            <a:r>
              <a:rPr lang="cs-CZ" altLang="en-US" sz="2800"/>
              <a:t>Way</a:t>
            </a:r>
            <a:r>
              <a:rPr lang="cs-CZ" altLang="en-US" sz="2800" dirty="0"/>
              <a:t> </a:t>
            </a:r>
            <a:r>
              <a:rPr lang="cs-CZ" altLang="en-US" sz="2800"/>
              <a:t>of</a:t>
            </a:r>
            <a:r>
              <a:rPr lang="cs-CZ" altLang="en-US" sz="2800" dirty="0"/>
              <a:t> </a:t>
            </a:r>
            <a:r>
              <a:rPr lang="cs-CZ" altLang="en-US" sz="2800"/>
              <a:t>Life</a:t>
            </a:r>
            <a:br>
              <a:rPr lang="cs-CZ" altLang="en-US" sz="2800" dirty="0"/>
            </a:br>
            <a:r>
              <a:rPr lang="cs-CZ" altLang="en-US" sz="2800"/>
              <a:t>American</a:t>
            </a:r>
            <a:r>
              <a:rPr lang="cs-CZ" altLang="en-US" sz="2800" dirty="0"/>
              <a:t> Journal </a:t>
            </a:r>
            <a:r>
              <a:rPr lang="cs-CZ" altLang="en-US" sz="2800"/>
              <a:t>of</a:t>
            </a:r>
            <a:r>
              <a:rPr lang="cs-CZ" altLang="en-US" sz="2800" dirty="0"/>
              <a:t> Sociology 1938</a:t>
            </a:r>
            <a:endParaRPr lang="en-GB" altLang="en-US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A628E6-CDAD-C31E-6C1C-E3194B65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GB" sz="1400"/>
              <a:t>Urbanism as a characteristic mode of life may be approached</a:t>
            </a:r>
            <a:r>
              <a:rPr lang="cs-CZ" sz="1400"/>
              <a:t> </a:t>
            </a:r>
            <a:r>
              <a:rPr lang="en-GB" sz="1400"/>
              <a:t>empirically from three interrelated perspectives: </a:t>
            </a:r>
            <a:endParaRPr lang="cs-CZ" sz="1400"/>
          </a:p>
          <a:p>
            <a:pPr marL="0" indent="0">
              <a:buNone/>
              <a:defRPr/>
            </a:pPr>
            <a:endParaRPr lang="cs-CZ" sz="1400"/>
          </a:p>
          <a:p>
            <a:pPr marL="571500" indent="-571500">
              <a:buFontTx/>
              <a:buAutoNum type="romanUcParenBoth"/>
              <a:defRPr/>
            </a:pPr>
            <a:r>
              <a:rPr lang="en-GB" sz="1400"/>
              <a:t>as a physical</a:t>
            </a:r>
            <a:r>
              <a:rPr lang="cs-CZ" sz="1400"/>
              <a:t> </a:t>
            </a:r>
            <a:r>
              <a:rPr lang="en-GB" sz="1400"/>
              <a:t>structure comprising a population base, a technology, and an ecological order; </a:t>
            </a:r>
            <a:endParaRPr lang="cs-CZ" sz="1400"/>
          </a:p>
          <a:p>
            <a:pPr marL="571500" indent="-571500">
              <a:buFontTx/>
              <a:buAutoNum type="romanUcParenBoth"/>
              <a:defRPr/>
            </a:pPr>
            <a:r>
              <a:rPr lang="en-GB" sz="1400"/>
              <a:t>as a sytem of social organization involving a</a:t>
            </a:r>
            <a:r>
              <a:rPr lang="cs-CZ" sz="1400"/>
              <a:t> </a:t>
            </a:r>
            <a:r>
              <a:rPr lang="en-GB" sz="1400"/>
              <a:t>characteristic social structure, a series of social institutions, and a</a:t>
            </a:r>
            <a:r>
              <a:rPr lang="cs-CZ" sz="1400"/>
              <a:t> </a:t>
            </a:r>
            <a:r>
              <a:rPr lang="en-GB" sz="1400"/>
              <a:t>typical pattern of social relationships; and</a:t>
            </a:r>
            <a:endParaRPr lang="cs-CZ" sz="1400"/>
          </a:p>
          <a:p>
            <a:pPr marL="571500" indent="-571500">
              <a:buFontTx/>
              <a:buAutoNum type="romanUcParenBoth"/>
              <a:defRPr/>
            </a:pPr>
            <a:r>
              <a:rPr lang="en-GB" sz="1400"/>
              <a:t>as a set of attitudes</a:t>
            </a:r>
            <a:r>
              <a:rPr lang="cs-CZ" sz="1400"/>
              <a:t> </a:t>
            </a:r>
            <a:r>
              <a:rPr lang="en-GB" sz="1400"/>
              <a:t>and ideas, and a constellation of personaities engaging in typical</a:t>
            </a:r>
            <a:r>
              <a:rPr lang="cs-CZ" sz="1400"/>
              <a:t> </a:t>
            </a:r>
            <a:r>
              <a:rPr lang="en-GB" sz="1400"/>
              <a:t>forms of collective behavior and subject to characteristic mechanisms</a:t>
            </a:r>
            <a:r>
              <a:rPr lang="cs-CZ" sz="1400"/>
              <a:t> </a:t>
            </a:r>
            <a:r>
              <a:rPr lang="en-GB" sz="1400"/>
              <a:t>of social control.</a:t>
            </a:r>
          </a:p>
        </p:txBody>
      </p:sp>
      <p:pic>
        <p:nvPicPr>
          <p:cNvPr id="28678" name="Graphic 28677" descr="Město">
            <a:extLst>
              <a:ext uri="{FF2B5EF4-FFF2-40B4-BE49-F238E27FC236}">
                <a16:creationId xmlns:a16="http://schemas.microsoft.com/office/drawing/2014/main" id="{F9A84D81-8EAE-7E2C-2718-84FADE75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2511DF1-AE5E-82F4-1708-97D93EABF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eaLnBrk="1" hangingPunct="1"/>
            <a:br>
              <a:rPr lang="cs-CZ" altLang="cs-CZ" sz="2200"/>
            </a:br>
            <a:br>
              <a:rPr lang="cs-CZ" altLang="cs-CZ" sz="2200"/>
            </a:br>
            <a:br>
              <a:rPr lang="cs-CZ" altLang="cs-CZ" sz="2200"/>
            </a:br>
            <a:r>
              <a:rPr lang="cs-CZ" altLang="cs-CZ" sz="2200"/>
              <a:t>Louis Wirth: Social Ecologist</a:t>
            </a:r>
            <a:br>
              <a:rPr lang="cs-CZ" altLang="cs-CZ" sz="2200"/>
            </a:br>
            <a:endParaRPr lang="cs-CZ" altLang="cs-CZ" sz="22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6125403-9623-395D-35CA-58C1F8891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cs-CZ" altLang="cs-CZ" sz="1700"/>
              <a:t>1. </a:t>
            </a:r>
            <a:r>
              <a:rPr lang="en-US" altLang="cs-CZ" sz="1700"/>
              <a:t>What primarily characterizes the city?</a:t>
            </a:r>
          </a:p>
          <a:p>
            <a:pPr marL="0" indent="0">
              <a:buNone/>
              <a:defRPr/>
            </a:pPr>
            <a:r>
              <a:rPr lang="en-US" altLang="cs-CZ" sz="1700"/>
              <a:t>Large number of inhabitants on a small area.</a:t>
            </a:r>
            <a:endParaRPr lang="cs-CZ" altLang="cs-CZ" sz="1700"/>
          </a:p>
          <a:p>
            <a:pPr eaLnBrk="1" hangingPunct="1">
              <a:buFontTx/>
              <a:buNone/>
              <a:defRPr/>
            </a:pPr>
            <a:r>
              <a:rPr lang="cs-CZ" altLang="cs-CZ" sz="1700"/>
              <a:t>--------</a:t>
            </a:r>
          </a:p>
          <a:p>
            <a:pPr eaLnBrk="1" hangingPunct="1">
              <a:buFontTx/>
              <a:buNone/>
              <a:defRPr/>
            </a:pPr>
            <a:r>
              <a:rPr lang="en-GB" altLang="cs-CZ" sz="1700"/>
              <a:t>Note of lecturer:</a:t>
            </a:r>
          </a:p>
          <a:p>
            <a:pPr eaLnBrk="1" hangingPunct="1">
              <a:buFontTx/>
              <a:buNone/>
              <a:defRPr/>
            </a:pPr>
            <a:r>
              <a:rPr lang="en-GB" altLang="cs-CZ" sz="1700"/>
              <a:t>A city can be defined primarily: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altLang="cs-CZ" sz="1700"/>
              <a:t>on the basis  of its characteristics or those of its inhabitants, or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altLang="cs-CZ" sz="1700"/>
              <a:t>on the basis of its legal status.</a:t>
            </a:r>
          </a:p>
          <a:p>
            <a:pPr marL="0" indent="0">
              <a:buNone/>
              <a:defRPr/>
            </a:pPr>
            <a:endParaRPr lang="en-GB" altLang="cs-CZ" sz="1700"/>
          </a:p>
          <a:p>
            <a:pPr marL="0" indent="0">
              <a:buNone/>
              <a:defRPr/>
            </a:pPr>
            <a:r>
              <a:rPr lang="en-GB" altLang="cs-CZ" sz="1700"/>
              <a:t>Europe: frequently second alternative</a:t>
            </a:r>
          </a:p>
          <a:p>
            <a:pPr marL="0" indent="0">
              <a:buNone/>
              <a:defRPr/>
            </a:pPr>
            <a:endParaRPr lang="cs-CZ" altLang="cs-CZ" sz="1700"/>
          </a:p>
        </p:txBody>
      </p:sp>
      <p:pic>
        <p:nvPicPr>
          <p:cNvPr id="51205" name="Picture 51204" descr="Miniature houses">
            <a:extLst>
              <a:ext uri="{FF2B5EF4-FFF2-40B4-BE49-F238E27FC236}">
                <a16:creationId xmlns:a16="http://schemas.microsoft.com/office/drawing/2014/main" id="{28168551-10AE-BBEB-1E2D-FF71CE390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20" r="2040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BC0D9361-0191-9B4C-9FD8-DEF8B74E8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altLang="en-US" sz="4000"/>
              <a:t>Louis Wirth</a:t>
            </a:r>
            <a:endParaRPr lang="en-GB" altLang="en-US" sz="40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079C5B-4039-E553-6660-0D00C804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cs-CZ" sz="2000"/>
              <a:t>Louis Wirth formulates the task of finding the forms of social action that are typical of the city.</a:t>
            </a:r>
          </a:p>
          <a:p>
            <a:pPr marL="0" indent="0">
              <a:buNone/>
              <a:defRPr/>
            </a:pPr>
            <a:r>
              <a:rPr lang="en-US" altLang="cs-CZ" sz="2000"/>
              <a:t>"The more populous, the greater the population density, the greater the heterogeneity of lifestyles."</a:t>
            </a:r>
          </a:p>
          <a:p>
            <a:pPr marL="0" indent="0">
              <a:buNone/>
              <a:defRPr/>
            </a:pPr>
            <a:r>
              <a:rPr lang="en-US" altLang="cs-CZ" sz="2000"/>
              <a:t>Potential heterogeneity as the size of the city increases, brings increased probability of atomization, segregation, and ethnic neighborhoods.</a:t>
            </a:r>
            <a:endParaRPr lang="cs-CZ" altLang="cs-CZ" sz="2000"/>
          </a:p>
          <a:p>
            <a:pPr marL="0" indent="0">
              <a:buNone/>
              <a:defRPr/>
            </a:pPr>
            <a:endParaRPr lang="cs-CZ" altLang="cs-CZ" sz="2000"/>
          </a:p>
          <a:p>
            <a:pPr marL="0" indent="0">
              <a:buNone/>
              <a:defRPr/>
            </a:pPr>
            <a:endParaRPr lang="cs-CZ" altLang="cs-CZ" sz="2000"/>
          </a:p>
          <a:p>
            <a:pPr>
              <a:defRPr/>
            </a:pPr>
            <a:endParaRPr lang="en-GB" sz="2000"/>
          </a:p>
        </p:txBody>
      </p:sp>
      <p:pic>
        <p:nvPicPr>
          <p:cNvPr id="33796" name="Picture 33795" descr="Aerial view of skyscrapers">
            <a:extLst>
              <a:ext uri="{FF2B5EF4-FFF2-40B4-BE49-F238E27FC236}">
                <a16:creationId xmlns:a16="http://schemas.microsoft.com/office/drawing/2014/main" id="{5ACFD427-28DC-1093-2D2E-3E1BB175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47" r="2470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1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466DF6D8-54C2-E68A-BD94-380602E90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endParaRPr lang="en-GB" altLang="en-US" sz="3200"/>
          </a:p>
        </p:txBody>
      </p:sp>
      <p:pic>
        <p:nvPicPr>
          <p:cNvPr id="34821" name="Picture 34820" descr="Person walking up a stairs">
            <a:extLst>
              <a:ext uri="{FF2B5EF4-FFF2-40B4-BE49-F238E27FC236}">
                <a16:creationId xmlns:a16="http://schemas.microsoft.com/office/drawing/2014/main" id="{A5CA328E-1556-39A5-B9D4-A14854C5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00" r="4568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01ED603E-9DFF-9527-7ED4-D7EB3A513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en-US" altLang="cs-CZ" sz="1900"/>
              <a:t>Adaptability, rationality, incompleteness, large number of interactions, loneliness, impersonality and secularization of urban population behavior.</a:t>
            </a:r>
            <a:endParaRPr lang="cs-CZ" altLang="cs-CZ" sz="1900"/>
          </a:p>
          <a:p>
            <a:r>
              <a:rPr lang="cs-CZ" altLang="en-US" sz="1900"/>
              <a:t>„</a:t>
            </a:r>
            <a:r>
              <a:rPr lang="en-GB" altLang="en-US" sz="1900"/>
              <a:t>The contacts of the city may indeed be face to face, but they are</a:t>
            </a:r>
            <a:r>
              <a:rPr lang="cs-CZ" altLang="en-US" sz="1900"/>
              <a:t> </a:t>
            </a:r>
            <a:r>
              <a:rPr lang="en-GB" altLang="en-US" sz="1900"/>
              <a:t>nevertheless impersonal, superficial, transitory, and segmental.</a:t>
            </a:r>
            <a:r>
              <a:rPr lang="cs-CZ" altLang="en-US" sz="1900"/>
              <a:t>“</a:t>
            </a:r>
            <a:endParaRPr lang="cs-CZ" altLang="cs-CZ" sz="1900"/>
          </a:p>
          <a:p>
            <a:endParaRPr lang="en-GB" altLang="en-US" sz="1900"/>
          </a:p>
        </p:txBody>
      </p:sp>
    </p:spTree>
    <p:extLst>
      <p:ext uri="{BB962C8B-B14F-4D97-AF65-F5344CB8AC3E}">
        <p14:creationId xmlns:p14="http://schemas.microsoft.com/office/powerpoint/2010/main" val="4235525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1210</Words>
  <Application>Microsoft Office PowerPoint</Application>
  <PresentationFormat>Širokoúhlá obrazovka</PresentationFormat>
  <Paragraphs>111</Paragraphs>
  <Slides>28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Times New Roman</vt:lpstr>
      <vt:lpstr>Motiv Office</vt:lpstr>
      <vt:lpstr>Conceptualization of urban space. The historicizing European approach, the Chicago, New York, and Los Angeles schools. The Chicago School in more detail. </vt:lpstr>
      <vt:lpstr>Three schools that interpret the city differently</vt:lpstr>
      <vt:lpstr>Prezentace aplikace PowerPoint</vt:lpstr>
      <vt:lpstr>Chicago School and Theory of Social Ecology, Concept of Urban Growth, Disorganization, Zoning, Acculturation and Marginalization. </vt:lpstr>
      <vt:lpstr>Social Ecology</vt:lpstr>
      <vt:lpstr>Louis Wirth, Urbanism as a Way of Life American Journal of Sociology 1938</vt:lpstr>
      <vt:lpstr>   Louis Wirth: Social Ecologist </vt:lpstr>
      <vt:lpstr>Louis Wirth</vt:lpstr>
      <vt:lpstr>Prezentace aplikace PowerPoint</vt:lpstr>
      <vt:lpstr>Chicago of 1920s</vt:lpstr>
      <vt:lpstr>Prezentace aplikace PowerPoint</vt:lpstr>
      <vt:lpstr>Prezentace aplikace PowerPoint</vt:lpstr>
      <vt:lpstr>Robert Ezra Park 1864 - 1944</vt:lpstr>
      <vt:lpstr>Ernest Burgess, Theory of the City Growth; (urban land use model)</vt:lpstr>
      <vt:lpstr>Zoning at the City – Ernest Burgess</vt:lpstr>
      <vt:lpstr>Chicago monographs</vt:lpstr>
      <vt:lpstr>Prezentace aplikace PowerPoint</vt:lpstr>
      <vt:lpstr>Do you find concentric zones in Prague?</vt:lpstr>
      <vt:lpstr>Concentric zones in discussion</vt:lpstr>
      <vt:lpstr>Prezentace aplikace PowerPoint</vt:lpstr>
      <vt:lpstr>Walter Firey</vt:lpstr>
      <vt:lpstr>Beacon Hill (retentive, attractive, resistive)</vt:lpstr>
      <vt:lpstr>Boston Common</vt:lpstr>
      <vt:lpstr>Prezentace aplikace PowerPoint</vt:lpstr>
      <vt:lpstr>Black Bay</vt:lpstr>
      <vt:lpstr>Prezentace aplikace PowerPoint</vt:lpstr>
      <vt:lpstr>Boston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Zdeněk Uherek</dc:creator>
  <cp:lastModifiedBy>Zdeněk Uherek</cp:lastModifiedBy>
  <cp:revision>1</cp:revision>
  <dcterms:created xsi:type="dcterms:W3CDTF">2024-10-01T05:47:57Z</dcterms:created>
  <dcterms:modified xsi:type="dcterms:W3CDTF">2024-10-01T05:50:19Z</dcterms:modified>
</cp:coreProperties>
</file>