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624" r:id="rId3"/>
    <p:sldId id="625" r:id="rId4"/>
    <p:sldId id="627" r:id="rId5"/>
    <p:sldId id="628" r:id="rId6"/>
    <p:sldId id="629" r:id="rId7"/>
    <p:sldId id="626" r:id="rId8"/>
    <p:sldId id="630" r:id="rId9"/>
    <p:sldId id="631" r:id="rId10"/>
    <p:sldId id="632" r:id="rId11"/>
    <p:sldId id="633" r:id="rId12"/>
    <p:sldId id="634" r:id="rId13"/>
    <p:sldId id="635" r:id="rId14"/>
    <p:sldId id="636" r:id="rId15"/>
    <p:sldId id="637" r:id="rId16"/>
    <p:sldId id="638" r:id="rId17"/>
    <p:sldId id="639" r:id="rId18"/>
    <p:sldId id="640" r:id="rId19"/>
    <p:sldId id="641" r:id="rId20"/>
    <p:sldId id="64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3" autoAdjust="0"/>
    <p:restoredTop sz="94660"/>
  </p:normalViewPr>
  <p:slideViewPr>
    <p:cSldViewPr snapToGrid="0">
      <p:cViewPr varScale="1">
        <p:scale>
          <a:sx n="49" d="100"/>
          <a:sy n="49" d="100"/>
        </p:scale>
        <p:origin x="82" y="8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4726A0-84F1-7A13-E7A8-B172D8410C4B}"/>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endParaRPr lang="en-GB"/>
          </a:p>
        </p:txBody>
      </p:sp>
      <p:sp>
        <p:nvSpPr>
          <p:cNvPr id="3" name="Podnadpis 2">
            <a:extLst>
              <a:ext uri="{FF2B5EF4-FFF2-40B4-BE49-F238E27FC236}">
                <a16:creationId xmlns:a16="http://schemas.microsoft.com/office/drawing/2014/main" id="{C74032C8-ABA5-D984-AD1F-861798A92C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GB"/>
          </a:p>
        </p:txBody>
      </p:sp>
      <p:sp>
        <p:nvSpPr>
          <p:cNvPr id="4" name="Zástupný symbol pro datum 3">
            <a:extLst>
              <a:ext uri="{FF2B5EF4-FFF2-40B4-BE49-F238E27FC236}">
                <a16:creationId xmlns:a16="http://schemas.microsoft.com/office/drawing/2014/main" id="{42FCA48D-F99B-C3CB-5A45-D92B38677A1E}"/>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5" name="Zástupný symbol pro zápatí 4">
            <a:extLst>
              <a:ext uri="{FF2B5EF4-FFF2-40B4-BE49-F238E27FC236}">
                <a16:creationId xmlns:a16="http://schemas.microsoft.com/office/drawing/2014/main" id="{B13D93C4-72BF-8C70-54CC-6EE8C56EEC02}"/>
              </a:ext>
            </a:extLst>
          </p:cNvPr>
          <p:cNvSpPr>
            <a:spLocks noGrp="1"/>
          </p:cNvSpPr>
          <p:nvPr>
            <p:ph type="ftr" sz="quarter" idx="11"/>
          </p:nvPr>
        </p:nvSpPr>
        <p:spPr/>
        <p:txBody>
          <a:bodyPr/>
          <a:lstStyle/>
          <a:p>
            <a:endParaRPr lang="en-GB"/>
          </a:p>
        </p:txBody>
      </p:sp>
      <p:sp>
        <p:nvSpPr>
          <p:cNvPr id="6" name="Zástupný symbol pro číslo snímku 5">
            <a:extLst>
              <a:ext uri="{FF2B5EF4-FFF2-40B4-BE49-F238E27FC236}">
                <a16:creationId xmlns:a16="http://schemas.microsoft.com/office/drawing/2014/main" id="{C22DC393-A3FA-DDE7-6B5D-78C22EA301B4}"/>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1253888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E84EA7-8395-07B4-2C64-EBFFF1B90DBA}"/>
              </a:ext>
            </a:extLst>
          </p:cNvPr>
          <p:cNvSpPr>
            <a:spLocks noGrp="1"/>
          </p:cNvSpPr>
          <p:nvPr>
            <p:ph type="title"/>
          </p:nvPr>
        </p:nvSpPr>
        <p:spPr/>
        <p:txBody>
          <a:bodyPr/>
          <a:lstStyle/>
          <a:p>
            <a:r>
              <a:rPr lang="cs-CZ"/>
              <a:t>Kliknutím lze upravit styl.</a:t>
            </a:r>
            <a:endParaRPr lang="en-GB"/>
          </a:p>
        </p:txBody>
      </p:sp>
      <p:sp>
        <p:nvSpPr>
          <p:cNvPr id="3" name="Zástupný symbol pro svislý text 2">
            <a:extLst>
              <a:ext uri="{FF2B5EF4-FFF2-40B4-BE49-F238E27FC236}">
                <a16:creationId xmlns:a16="http://schemas.microsoft.com/office/drawing/2014/main" id="{C5300BD4-0A16-B4CA-936F-33398BFEA6D1}"/>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4" name="Zástupný symbol pro datum 3">
            <a:extLst>
              <a:ext uri="{FF2B5EF4-FFF2-40B4-BE49-F238E27FC236}">
                <a16:creationId xmlns:a16="http://schemas.microsoft.com/office/drawing/2014/main" id="{6741C86D-4E7E-C3AD-9731-DCF6CC6E848B}"/>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5" name="Zástupný symbol pro zápatí 4">
            <a:extLst>
              <a:ext uri="{FF2B5EF4-FFF2-40B4-BE49-F238E27FC236}">
                <a16:creationId xmlns:a16="http://schemas.microsoft.com/office/drawing/2014/main" id="{AB9FE541-91DE-67BA-9F67-E7779310B6EC}"/>
              </a:ext>
            </a:extLst>
          </p:cNvPr>
          <p:cNvSpPr>
            <a:spLocks noGrp="1"/>
          </p:cNvSpPr>
          <p:nvPr>
            <p:ph type="ftr" sz="quarter" idx="11"/>
          </p:nvPr>
        </p:nvSpPr>
        <p:spPr/>
        <p:txBody>
          <a:bodyPr/>
          <a:lstStyle/>
          <a:p>
            <a:endParaRPr lang="en-GB"/>
          </a:p>
        </p:txBody>
      </p:sp>
      <p:sp>
        <p:nvSpPr>
          <p:cNvPr id="6" name="Zástupný symbol pro číslo snímku 5">
            <a:extLst>
              <a:ext uri="{FF2B5EF4-FFF2-40B4-BE49-F238E27FC236}">
                <a16:creationId xmlns:a16="http://schemas.microsoft.com/office/drawing/2014/main" id="{F3A6F1C5-AFFA-5BF6-4396-1C81A06E57C6}"/>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3262140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FD6B4FEF-7070-CFE0-85D5-734F674A9D69}"/>
              </a:ext>
            </a:extLst>
          </p:cNvPr>
          <p:cNvSpPr>
            <a:spLocks noGrp="1"/>
          </p:cNvSpPr>
          <p:nvPr>
            <p:ph type="title" orient="vert"/>
          </p:nvPr>
        </p:nvSpPr>
        <p:spPr>
          <a:xfrm>
            <a:off x="8724900" y="365125"/>
            <a:ext cx="2628900" cy="5811838"/>
          </a:xfrm>
        </p:spPr>
        <p:txBody>
          <a:bodyPr vert="eaVert"/>
          <a:lstStyle/>
          <a:p>
            <a:r>
              <a:rPr lang="cs-CZ"/>
              <a:t>Kliknutím lze upravit styl.</a:t>
            </a:r>
            <a:endParaRPr lang="en-GB"/>
          </a:p>
        </p:txBody>
      </p:sp>
      <p:sp>
        <p:nvSpPr>
          <p:cNvPr id="3" name="Zástupný symbol pro svislý text 2">
            <a:extLst>
              <a:ext uri="{FF2B5EF4-FFF2-40B4-BE49-F238E27FC236}">
                <a16:creationId xmlns:a16="http://schemas.microsoft.com/office/drawing/2014/main" id="{F5AFD6B4-1E15-0B81-C9DB-E2BED5DFBED9}"/>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4" name="Zástupný symbol pro datum 3">
            <a:extLst>
              <a:ext uri="{FF2B5EF4-FFF2-40B4-BE49-F238E27FC236}">
                <a16:creationId xmlns:a16="http://schemas.microsoft.com/office/drawing/2014/main" id="{BA4F7985-133F-A926-EF98-E6AD110E7417}"/>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5" name="Zástupný symbol pro zápatí 4">
            <a:extLst>
              <a:ext uri="{FF2B5EF4-FFF2-40B4-BE49-F238E27FC236}">
                <a16:creationId xmlns:a16="http://schemas.microsoft.com/office/drawing/2014/main" id="{BD1D9FA8-876B-5AF9-9788-0301E9C324AE}"/>
              </a:ext>
            </a:extLst>
          </p:cNvPr>
          <p:cNvSpPr>
            <a:spLocks noGrp="1"/>
          </p:cNvSpPr>
          <p:nvPr>
            <p:ph type="ftr" sz="quarter" idx="11"/>
          </p:nvPr>
        </p:nvSpPr>
        <p:spPr/>
        <p:txBody>
          <a:bodyPr/>
          <a:lstStyle/>
          <a:p>
            <a:endParaRPr lang="en-GB"/>
          </a:p>
        </p:txBody>
      </p:sp>
      <p:sp>
        <p:nvSpPr>
          <p:cNvPr id="6" name="Zástupný symbol pro číslo snímku 5">
            <a:extLst>
              <a:ext uri="{FF2B5EF4-FFF2-40B4-BE49-F238E27FC236}">
                <a16:creationId xmlns:a16="http://schemas.microsoft.com/office/drawing/2014/main" id="{37E5A3A7-8FFD-0968-EB52-F4762BC0F64D}"/>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617665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07DDA2-A0F8-5B03-0A46-67B8F1BF3C20}"/>
              </a:ext>
            </a:extLst>
          </p:cNvPr>
          <p:cNvSpPr>
            <a:spLocks noGrp="1"/>
          </p:cNvSpPr>
          <p:nvPr>
            <p:ph type="title"/>
          </p:nvPr>
        </p:nvSpPr>
        <p:spPr/>
        <p:txBody>
          <a:bodyPr/>
          <a:lstStyle/>
          <a:p>
            <a:r>
              <a:rPr lang="cs-CZ"/>
              <a:t>Kliknutím lze upravit styl.</a:t>
            </a:r>
            <a:endParaRPr lang="en-GB"/>
          </a:p>
        </p:txBody>
      </p:sp>
      <p:sp>
        <p:nvSpPr>
          <p:cNvPr id="3" name="Zástupný obsah 2">
            <a:extLst>
              <a:ext uri="{FF2B5EF4-FFF2-40B4-BE49-F238E27FC236}">
                <a16:creationId xmlns:a16="http://schemas.microsoft.com/office/drawing/2014/main" id="{A4F8AA65-ADDB-5BAA-5C8E-6994FD3A3C71}"/>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4" name="Zástupný symbol pro datum 3">
            <a:extLst>
              <a:ext uri="{FF2B5EF4-FFF2-40B4-BE49-F238E27FC236}">
                <a16:creationId xmlns:a16="http://schemas.microsoft.com/office/drawing/2014/main" id="{AC178E75-1CCE-3847-D9CB-5324A0DC5AD1}"/>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5" name="Zástupný symbol pro zápatí 4">
            <a:extLst>
              <a:ext uri="{FF2B5EF4-FFF2-40B4-BE49-F238E27FC236}">
                <a16:creationId xmlns:a16="http://schemas.microsoft.com/office/drawing/2014/main" id="{B6D5DCA7-E59C-038D-7F68-5A355500D793}"/>
              </a:ext>
            </a:extLst>
          </p:cNvPr>
          <p:cNvSpPr>
            <a:spLocks noGrp="1"/>
          </p:cNvSpPr>
          <p:nvPr>
            <p:ph type="ftr" sz="quarter" idx="11"/>
          </p:nvPr>
        </p:nvSpPr>
        <p:spPr/>
        <p:txBody>
          <a:bodyPr/>
          <a:lstStyle/>
          <a:p>
            <a:endParaRPr lang="en-GB"/>
          </a:p>
        </p:txBody>
      </p:sp>
      <p:sp>
        <p:nvSpPr>
          <p:cNvPr id="6" name="Zástupný symbol pro číslo snímku 5">
            <a:extLst>
              <a:ext uri="{FF2B5EF4-FFF2-40B4-BE49-F238E27FC236}">
                <a16:creationId xmlns:a16="http://schemas.microsoft.com/office/drawing/2014/main" id="{50B3DBA6-E45B-2B41-BEDC-4E5C25A8F4D0}"/>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3172691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866044-7EE4-3BAF-2A96-068E48E2841B}"/>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endParaRPr lang="en-GB"/>
          </a:p>
        </p:txBody>
      </p:sp>
      <p:sp>
        <p:nvSpPr>
          <p:cNvPr id="3" name="Zástupný text 2">
            <a:extLst>
              <a:ext uri="{FF2B5EF4-FFF2-40B4-BE49-F238E27FC236}">
                <a16:creationId xmlns:a16="http://schemas.microsoft.com/office/drawing/2014/main" id="{33DB54B3-CF42-0CDC-477C-496833F8AF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686D8493-4369-2F6E-DFB8-E938A523E1D4}"/>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5" name="Zástupný symbol pro zápatí 4">
            <a:extLst>
              <a:ext uri="{FF2B5EF4-FFF2-40B4-BE49-F238E27FC236}">
                <a16:creationId xmlns:a16="http://schemas.microsoft.com/office/drawing/2014/main" id="{7A8DCA55-8817-1845-30CB-E53F59F00B1B}"/>
              </a:ext>
            </a:extLst>
          </p:cNvPr>
          <p:cNvSpPr>
            <a:spLocks noGrp="1"/>
          </p:cNvSpPr>
          <p:nvPr>
            <p:ph type="ftr" sz="quarter" idx="11"/>
          </p:nvPr>
        </p:nvSpPr>
        <p:spPr/>
        <p:txBody>
          <a:bodyPr/>
          <a:lstStyle/>
          <a:p>
            <a:endParaRPr lang="en-GB"/>
          </a:p>
        </p:txBody>
      </p:sp>
      <p:sp>
        <p:nvSpPr>
          <p:cNvPr id="6" name="Zástupný symbol pro číslo snímku 5">
            <a:extLst>
              <a:ext uri="{FF2B5EF4-FFF2-40B4-BE49-F238E27FC236}">
                <a16:creationId xmlns:a16="http://schemas.microsoft.com/office/drawing/2014/main" id="{56647172-58E2-D327-DA08-7560C1D15802}"/>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2410223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BDFAE4-C5DB-AE2F-FFB1-626156AE58C6}"/>
              </a:ext>
            </a:extLst>
          </p:cNvPr>
          <p:cNvSpPr>
            <a:spLocks noGrp="1"/>
          </p:cNvSpPr>
          <p:nvPr>
            <p:ph type="title"/>
          </p:nvPr>
        </p:nvSpPr>
        <p:spPr/>
        <p:txBody>
          <a:bodyPr/>
          <a:lstStyle/>
          <a:p>
            <a:r>
              <a:rPr lang="cs-CZ"/>
              <a:t>Kliknutím lze upravit styl.</a:t>
            </a:r>
            <a:endParaRPr lang="en-GB"/>
          </a:p>
        </p:txBody>
      </p:sp>
      <p:sp>
        <p:nvSpPr>
          <p:cNvPr id="3" name="Zástupný obsah 2">
            <a:extLst>
              <a:ext uri="{FF2B5EF4-FFF2-40B4-BE49-F238E27FC236}">
                <a16:creationId xmlns:a16="http://schemas.microsoft.com/office/drawing/2014/main" id="{1DC24841-A761-1248-0210-B9BC623DD077}"/>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4" name="Zástupný obsah 3">
            <a:extLst>
              <a:ext uri="{FF2B5EF4-FFF2-40B4-BE49-F238E27FC236}">
                <a16:creationId xmlns:a16="http://schemas.microsoft.com/office/drawing/2014/main" id="{2D9385E8-8782-5DAC-44D8-BBC3826192C0}"/>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5" name="Zástupný symbol pro datum 4">
            <a:extLst>
              <a:ext uri="{FF2B5EF4-FFF2-40B4-BE49-F238E27FC236}">
                <a16:creationId xmlns:a16="http://schemas.microsoft.com/office/drawing/2014/main" id="{BD951846-D601-4785-CF68-25774C4981E4}"/>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6" name="Zástupný symbol pro zápatí 5">
            <a:extLst>
              <a:ext uri="{FF2B5EF4-FFF2-40B4-BE49-F238E27FC236}">
                <a16:creationId xmlns:a16="http://schemas.microsoft.com/office/drawing/2014/main" id="{2E651D98-4D46-3FEC-BD77-B1771B926569}"/>
              </a:ext>
            </a:extLst>
          </p:cNvPr>
          <p:cNvSpPr>
            <a:spLocks noGrp="1"/>
          </p:cNvSpPr>
          <p:nvPr>
            <p:ph type="ftr" sz="quarter" idx="11"/>
          </p:nvPr>
        </p:nvSpPr>
        <p:spPr/>
        <p:txBody>
          <a:bodyPr/>
          <a:lstStyle/>
          <a:p>
            <a:endParaRPr lang="en-GB"/>
          </a:p>
        </p:txBody>
      </p:sp>
      <p:sp>
        <p:nvSpPr>
          <p:cNvPr id="7" name="Zástupný symbol pro číslo snímku 6">
            <a:extLst>
              <a:ext uri="{FF2B5EF4-FFF2-40B4-BE49-F238E27FC236}">
                <a16:creationId xmlns:a16="http://schemas.microsoft.com/office/drawing/2014/main" id="{114BF4B5-F605-9BB4-ADA7-FF982376AA98}"/>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3229694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E398F1-0CED-EBF0-0104-D861D0219D48}"/>
              </a:ext>
            </a:extLst>
          </p:cNvPr>
          <p:cNvSpPr>
            <a:spLocks noGrp="1"/>
          </p:cNvSpPr>
          <p:nvPr>
            <p:ph type="title"/>
          </p:nvPr>
        </p:nvSpPr>
        <p:spPr>
          <a:xfrm>
            <a:off x="839788" y="365125"/>
            <a:ext cx="10515600" cy="1325563"/>
          </a:xfrm>
        </p:spPr>
        <p:txBody>
          <a:bodyPr/>
          <a:lstStyle/>
          <a:p>
            <a:r>
              <a:rPr lang="cs-CZ"/>
              <a:t>Kliknutím lze upravit styl.</a:t>
            </a:r>
            <a:endParaRPr lang="en-GB"/>
          </a:p>
        </p:txBody>
      </p:sp>
      <p:sp>
        <p:nvSpPr>
          <p:cNvPr id="3" name="Zástupný text 2">
            <a:extLst>
              <a:ext uri="{FF2B5EF4-FFF2-40B4-BE49-F238E27FC236}">
                <a16:creationId xmlns:a16="http://schemas.microsoft.com/office/drawing/2014/main" id="{FF2BF5C9-E456-EDDA-6275-874F6D74BF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D345846F-9F97-ED83-7B1B-7340DDDDA08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5" name="Zástupný text 4">
            <a:extLst>
              <a:ext uri="{FF2B5EF4-FFF2-40B4-BE49-F238E27FC236}">
                <a16:creationId xmlns:a16="http://schemas.microsoft.com/office/drawing/2014/main" id="{34E8F6A1-6D59-CB7B-A294-E20DF40BF8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CF813202-6F01-7256-83C4-B693651CE11D}"/>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7" name="Zástupný symbol pro datum 6">
            <a:extLst>
              <a:ext uri="{FF2B5EF4-FFF2-40B4-BE49-F238E27FC236}">
                <a16:creationId xmlns:a16="http://schemas.microsoft.com/office/drawing/2014/main" id="{A8A7604F-7C6B-0A95-9886-17883EC0143F}"/>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8" name="Zástupný symbol pro zápatí 7">
            <a:extLst>
              <a:ext uri="{FF2B5EF4-FFF2-40B4-BE49-F238E27FC236}">
                <a16:creationId xmlns:a16="http://schemas.microsoft.com/office/drawing/2014/main" id="{978C5C4D-8F1E-953B-D697-C18D9A19B48D}"/>
              </a:ext>
            </a:extLst>
          </p:cNvPr>
          <p:cNvSpPr>
            <a:spLocks noGrp="1"/>
          </p:cNvSpPr>
          <p:nvPr>
            <p:ph type="ftr" sz="quarter" idx="11"/>
          </p:nvPr>
        </p:nvSpPr>
        <p:spPr/>
        <p:txBody>
          <a:bodyPr/>
          <a:lstStyle/>
          <a:p>
            <a:endParaRPr lang="en-GB"/>
          </a:p>
        </p:txBody>
      </p:sp>
      <p:sp>
        <p:nvSpPr>
          <p:cNvPr id="9" name="Zástupný symbol pro číslo snímku 8">
            <a:extLst>
              <a:ext uri="{FF2B5EF4-FFF2-40B4-BE49-F238E27FC236}">
                <a16:creationId xmlns:a16="http://schemas.microsoft.com/office/drawing/2014/main" id="{57C6397D-B283-CE42-A774-CDC56E61782F}"/>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76170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13AC79-3E46-8AD7-90C1-32DCFC5364CD}"/>
              </a:ext>
            </a:extLst>
          </p:cNvPr>
          <p:cNvSpPr>
            <a:spLocks noGrp="1"/>
          </p:cNvSpPr>
          <p:nvPr>
            <p:ph type="title"/>
          </p:nvPr>
        </p:nvSpPr>
        <p:spPr/>
        <p:txBody>
          <a:bodyPr/>
          <a:lstStyle/>
          <a:p>
            <a:r>
              <a:rPr lang="cs-CZ"/>
              <a:t>Kliknutím lze upravit styl.</a:t>
            </a:r>
            <a:endParaRPr lang="en-GB"/>
          </a:p>
        </p:txBody>
      </p:sp>
      <p:sp>
        <p:nvSpPr>
          <p:cNvPr id="3" name="Zástupný symbol pro datum 2">
            <a:extLst>
              <a:ext uri="{FF2B5EF4-FFF2-40B4-BE49-F238E27FC236}">
                <a16:creationId xmlns:a16="http://schemas.microsoft.com/office/drawing/2014/main" id="{B51DC571-CAAA-5B7E-210A-8E384625C31F}"/>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4" name="Zástupný symbol pro zápatí 3">
            <a:extLst>
              <a:ext uri="{FF2B5EF4-FFF2-40B4-BE49-F238E27FC236}">
                <a16:creationId xmlns:a16="http://schemas.microsoft.com/office/drawing/2014/main" id="{4BD4C74B-8093-E7DF-2654-A7AC4DF019E9}"/>
              </a:ext>
            </a:extLst>
          </p:cNvPr>
          <p:cNvSpPr>
            <a:spLocks noGrp="1"/>
          </p:cNvSpPr>
          <p:nvPr>
            <p:ph type="ftr" sz="quarter" idx="11"/>
          </p:nvPr>
        </p:nvSpPr>
        <p:spPr/>
        <p:txBody>
          <a:bodyPr/>
          <a:lstStyle/>
          <a:p>
            <a:endParaRPr lang="en-GB"/>
          </a:p>
        </p:txBody>
      </p:sp>
      <p:sp>
        <p:nvSpPr>
          <p:cNvPr id="5" name="Zástupný symbol pro číslo snímku 4">
            <a:extLst>
              <a:ext uri="{FF2B5EF4-FFF2-40B4-BE49-F238E27FC236}">
                <a16:creationId xmlns:a16="http://schemas.microsoft.com/office/drawing/2014/main" id="{1CA8E8C4-0984-9922-2391-8B783539AED9}"/>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2350226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E0423BEF-43FE-7052-BB2A-BB1DAB84D07C}"/>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3" name="Zástupný symbol pro zápatí 2">
            <a:extLst>
              <a:ext uri="{FF2B5EF4-FFF2-40B4-BE49-F238E27FC236}">
                <a16:creationId xmlns:a16="http://schemas.microsoft.com/office/drawing/2014/main" id="{0CB882F8-9B5E-9A37-8BAE-DDEB239B8889}"/>
              </a:ext>
            </a:extLst>
          </p:cNvPr>
          <p:cNvSpPr>
            <a:spLocks noGrp="1"/>
          </p:cNvSpPr>
          <p:nvPr>
            <p:ph type="ftr" sz="quarter" idx="11"/>
          </p:nvPr>
        </p:nvSpPr>
        <p:spPr/>
        <p:txBody>
          <a:bodyPr/>
          <a:lstStyle/>
          <a:p>
            <a:endParaRPr lang="en-GB"/>
          </a:p>
        </p:txBody>
      </p:sp>
      <p:sp>
        <p:nvSpPr>
          <p:cNvPr id="4" name="Zástupný symbol pro číslo snímku 3">
            <a:extLst>
              <a:ext uri="{FF2B5EF4-FFF2-40B4-BE49-F238E27FC236}">
                <a16:creationId xmlns:a16="http://schemas.microsoft.com/office/drawing/2014/main" id="{E5DC58E5-FB17-0A61-1D2A-952274D37D72}"/>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3791544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5CD6FD-69C6-3544-30CC-9A54A6F8D61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GB"/>
          </a:p>
        </p:txBody>
      </p:sp>
      <p:sp>
        <p:nvSpPr>
          <p:cNvPr id="3" name="Zástupný obsah 2">
            <a:extLst>
              <a:ext uri="{FF2B5EF4-FFF2-40B4-BE49-F238E27FC236}">
                <a16:creationId xmlns:a16="http://schemas.microsoft.com/office/drawing/2014/main" id="{C6968995-7897-127B-CB27-3FD07ACE21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4" name="Zástupný text 3">
            <a:extLst>
              <a:ext uri="{FF2B5EF4-FFF2-40B4-BE49-F238E27FC236}">
                <a16:creationId xmlns:a16="http://schemas.microsoft.com/office/drawing/2014/main" id="{5DD6F37F-8654-3244-E5D2-005B276BB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08742C4-0987-062B-32AF-2296F07A48F7}"/>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6" name="Zástupný symbol pro zápatí 5">
            <a:extLst>
              <a:ext uri="{FF2B5EF4-FFF2-40B4-BE49-F238E27FC236}">
                <a16:creationId xmlns:a16="http://schemas.microsoft.com/office/drawing/2014/main" id="{0F489382-5AF5-8487-5587-491D5394BA02}"/>
              </a:ext>
            </a:extLst>
          </p:cNvPr>
          <p:cNvSpPr>
            <a:spLocks noGrp="1"/>
          </p:cNvSpPr>
          <p:nvPr>
            <p:ph type="ftr" sz="quarter" idx="11"/>
          </p:nvPr>
        </p:nvSpPr>
        <p:spPr/>
        <p:txBody>
          <a:bodyPr/>
          <a:lstStyle/>
          <a:p>
            <a:endParaRPr lang="en-GB"/>
          </a:p>
        </p:txBody>
      </p:sp>
      <p:sp>
        <p:nvSpPr>
          <p:cNvPr id="7" name="Zástupný symbol pro číslo snímku 6">
            <a:extLst>
              <a:ext uri="{FF2B5EF4-FFF2-40B4-BE49-F238E27FC236}">
                <a16:creationId xmlns:a16="http://schemas.microsoft.com/office/drawing/2014/main" id="{DC2B428B-C5F1-A5AF-2226-0E485F395AFF}"/>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300885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B1E06D-8644-EBB6-53C7-4DB6D4FC209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GB"/>
          </a:p>
        </p:txBody>
      </p:sp>
      <p:sp>
        <p:nvSpPr>
          <p:cNvPr id="3" name="Zástupný symbol obrázku 2">
            <a:extLst>
              <a:ext uri="{FF2B5EF4-FFF2-40B4-BE49-F238E27FC236}">
                <a16:creationId xmlns:a16="http://schemas.microsoft.com/office/drawing/2014/main" id="{1503E34D-F3A1-9BF6-0311-9D03647024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Zástupný text 3">
            <a:extLst>
              <a:ext uri="{FF2B5EF4-FFF2-40B4-BE49-F238E27FC236}">
                <a16:creationId xmlns:a16="http://schemas.microsoft.com/office/drawing/2014/main" id="{22D9F165-A0A1-E174-DCB7-6375A618D0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A770262-224E-634C-1763-17EB98D30887}"/>
              </a:ext>
            </a:extLst>
          </p:cNvPr>
          <p:cNvSpPr>
            <a:spLocks noGrp="1"/>
          </p:cNvSpPr>
          <p:nvPr>
            <p:ph type="dt" sz="half" idx="10"/>
          </p:nvPr>
        </p:nvSpPr>
        <p:spPr/>
        <p:txBody>
          <a:bodyPr/>
          <a:lstStyle/>
          <a:p>
            <a:fld id="{DEF84CCD-60D3-4785-B202-B2FC05CCF26C}" type="datetimeFigureOut">
              <a:rPr lang="en-GB" smtClean="0"/>
              <a:t>01/10/2024</a:t>
            </a:fld>
            <a:endParaRPr lang="en-GB"/>
          </a:p>
        </p:txBody>
      </p:sp>
      <p:sp>
        <p:nvSpPr>
          <p:cNvPr id="6" name="Zástupný symbol pro zápatí 5">
            <a:extLst>
              <a:ext uri="{FF2B5EF4-FFF2-40B4-BE49-F238E27FC236}">
                <a16:creationId xmlns:a16="http://schemas.microsoft.com/office/drawing/2014/main" id="{2C988FC7-1245-ACDE-EFCD-5D8492731795}"/>
              </a:ext>
            </a:extLst>
          </p:cNvPr>
          <p:cNvSpPr>
            <a:spLocks noGrp="1"/>
          </p:cNvSpPr>
          <p:nvPr>
            <p:ph type="ftr" sz="quarter" idx="11"/>
          </p:nvPr>
        </p:nvSpPr>
        <p:spPr/>
        <p:txBody>
          <a:bodyPr/>
          <a:lstStyle/>
          <a:p>
            <a:endParaRPr lang="en-GB"/>
          </a:p>
        </p:txBody>
      </p:sp>
      <p:sp>
        <p:nvSpPr>
          <p:cNvPr id="7" name="Zástupný symbol pro číslo snímku 6">
            <a:extLst>
              <a:ext uri="{FF2B5EF4-FFF2-40B4-BE49-F238E27FC236}">
                <a16:creationId xmlns:a16="http://schemas.microsoft.com/office/drawing/2014/main" id="{8A6DBD1A-E33A-3208-E816-2ACD9965A0C6}"/>
              </a:ext>
            </a:extLst>
          </p:cNvPr>
          <p:cNvSpPr>
            <a:spLocks noGrp="1"/>
          </p:cNvSpPr>
          <p:nvPr>
            <p:ph type="sldNum" sz="quarter" idx="12"/>
          </p:nvPr>
        </p:nvSpPr>
        <p:spPr/>
        <p:txBody>
          <a:bodyPr/>
          <a:lstStyle/>
          <a:p>
            <a:fld id="{9D8ACDBB-1162-464A-A358-FCDF370A0023}" type="slidenum">
              <a:rPr lang="en-GB" smtClean="0"/>
              <a:t>‹#›</a:t>
            </a:fld>
            <a:endParaRPr lang="en-GB"/>
          </a:p>
        </p:txBody>
      </p:sp>
    </p:spTree>
    <p:extLst>
      <p:ext uri="{BB962C8B-B14F-4D97-AF65-F5344CB8AC3E}">
        <p14:creationId xmlns:p14="http://schemas.microsoft.com/office/powerpoint/2010/main" val="2369558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8B5281E-F390-157C-8D48-8DD102A8E4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endParaRPr lang="en-GB"/>
          </a:p>
        </p:txBody>
      </p:sp>
      <p:sp>
        <p:nvSpPr>
          <p:cNvPr id="3" name="Zástupný text 2">
            <a:extLst>
              <a:ext uri="{FF2B5EF4-FFF2-40B4-BE49-F238E27FC236}">
                <a16:creationId xmlns:a16="http://schemas.microsoft.com/office/drawing/2014/main" id="{5DC36F44-5CCB-2324-F393-2CB1AA123F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GB"/>
          </a:p>
        </p:txBody>
      </p:sp>
      <p:sp>
        <p:nvSpPr>
          <p:cNvPr id="4" name="Zástupný symbol pro datum 3">
            <a:extLst>
              <a:ext uri="{FF2B5EF4-FFF2-40B4-BE49-F238E27FC236}">
                <a16:creationId xmlns:a16="http://schemas.microsoft.com/office/drawing/2014/main" id="{F5CF5C7F-6774-B907-FAF7-D5D9E6BF35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F84CCD-60D3-4785-B202-B2FC05CCF26C}" type="datetimeFigureOut">
              <a:rPr lang="en-GB" smtClean="0"/>
              <a:t>01/10/2024</a:t>
            </a:fld>
            <a:endParaRPr lang="en-GB"/>
          </a:p>
        </p:txBody>
      </p:sp>
      <p:sp>
        <p:nvSpPr>
          <p:cNvPr id="5" name="Zástupný symbol pro zápatí 4">
            <a:extLst>
              <a:ext uri="{FF2B5EF4-FFF2-40B4-BE49-F238E27FC236}">
                <a16:creationId xmlns:a16="http://schemas.microsoft.com/office/drawing/2014/main" id="{D10883D0-46B0-6440-7D0C-E6A56CE1B2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Zástupný symbol pro číslo snímku 5">
            <a:extLst>
              <a:ext uri="{FF2B5EF4-FFF2-40B4-BE49-F238E27FC236}">
                <a16:creationId xmlns:a16="http://schemas.microsoft.com/office/drawing/2014/main" id="{FE9F3A9C-CC49-0407-26D5-03E662706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D8ACDBB-1162-464A-A358-FCDF370A0023}" type="slidenum">
              <a:rPr lang="en-GB" smtClean="0"/>
              <a:t>‹#›</a:t>
            </a:fld>
            <a:endParaRPr lang="en-GB"/>
          </a:p>
        </p:txBody>
      </p:sp>
    </p:spTree>
    <p:extLst>
      <p:ext uri="{BB962C8B-B14F-4D97-AF65-F5344CB8AC3E}">
        <p14:creationId xmlns:p14="http://schemas.microsoft.com/office/powerpoint/2010/main" val="1625506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985A5D-1000-94CF-68FD-D4C7A6D92592}"/>
              </a:ext>
            </a:extLst>
          </p:cNvPr>
          <p:cNvSpPr>
            <a:spLocks noGrp="1"/>
          </p:cNvSpPr>
          <p:nvPr>
            <p:ph type="ctrTitle"/>
          </p:nvPr>
        </p:nvSpPr>
        <p:spPr/>
        <p:txBody>
          <a:bodyPr/>
          <a:lstStyle/>
          <a:p>
            <a:r>
              <a:rPr lang="cs-CZ" dirty="0" err="1"/>
              <a:t>Syllabus</a:t>
            </a:r>
            <a:br>
              <a:rPr lang="cs-CZ" dirty="0"/>
            </a:br>
            <a:endParaRPr lang="en-GB" dirty="0"/>
          </a:p>
        </p:txBody>
      </p:sp>
      <p:sp>
        <p:nvSpPr>
          <p:cNvPr id="3" name="Podnadpis 2">
            <a:extLst>
              <a:ext uri="{FF2B5EF4-FFF2-40B4-BE49-F238E27FC236}">
                <a16:creationId xmlns:a16="http://schemas.microsoft.com/office/drawing/2014/main" id="{2746508D-FAA6-F34D-CD53-10C52D522B35}"/>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474429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a:extLst>
              <a:ext uri="{FF2B5EF4-FFF2-40B4-BE49-F238E27FC236}">
                <a16:creationId xmlns:a16="http://schemas.microsoft.com/office/drawing/2014/main" id="{B84CBC73-BD02-B893-AF92-08D107F76C80}"/>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22A9D3CB-D722-53C6-8296-38D7CA7EFB99}"/>
              </a:ext>
            </a:extLst>
          </p:cNvPr>
          <p:cNvSpPr>
            <a:spLocks noGrp="1"/>
          </p:cNvSpPr>
          <p:nvPr>
            <p:ph idx="1"/>
          </p:nvPr>
        </p:nvSpPr>
        <p:spPr/>
        <p:txBody>
          <a:bodyPr/>
          <a:lstStyle/>
          <a:p>
            <a:pPr>
              <a:lnSpc>
                <a:spcPct val="115000"/>
              </a:lnSpc>
              <a:spcAft>
                <a:spcPts val="800"/>
              </a:spcAft>
              <a:defRPr/>
            </a:pPr>
            <a:r>
              <a:rPr lang="cs-CZ" sz="1800" kern="100" dirty="0">
                <a:latin typeface="Aptos" panose="02110004020202020204"/>
                <a:ea typeface="Aptos" panose="02110004020202020204"/>
                <a:cs typeface="Times New Roman" panose="02020603050405020304" pitchFamily="18" charset="0"/>
              </a:rPr>
              <a:t>4.</a:t>
            </a:r>
            <a:r>
              <a:rPr lang="en-GB" sz="1800" kern="100" dirty="0">
                <a:latin typeface="Aptos" panose="02110004020202020204"/>
                <a:ea typeface="Aptos" panose="02110004020202020204"/>
                <a:cs typeface="Times New Roman" panose="02020603050405020304" pitchFamily="18" charset="0"/>
              </a:rPr>
              <a:t> </a:t>
            </a:r>
            <a:r>
              <a:rPr lang="en-GB" sz="1800" b="1" kern="100" dirty="0">
                <a:latin typeface="Aptos" panose="02110004020202020204"/>
                <a:ea typeface="Aptos" panose="02110004020202020204"/>
                <a:cs typeface="Times New Roman" panose="02020603050405020304" pitchFamily="18" charset="0"/>
              </a:rPr>
              <a:t>Local versus Global Approach and Holistic versus Particularist Perspective. Manchester School in contemporary assessment</a:t>
            </a:r>
            <a:r>
              <a:rPr lang="en-GB" sz="1800" kern="100" dirty="0">
                <a:latin typeface="Aptos" panose="02110004020202020204"/>
                <a:ea typeface="Aptos" panose="02110004020202020204"/>
                <a:cs typeface="Times New Roman" panose="02020603050405020304" pitchFamily="18" charset="0"/>
              </a:rPr>
              <a:t> </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 </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Reyes, V. 2019. Global Ethnography: Lessons from the Chicago School. In: </a:t>
            </a:r>
            <a:r>
              <a:rPr lang="en-GB" sz="1800" kern="100" dirty="0" err="1">
                <a:latin typeface="Aptos" panose="02110004020202020204"/>
                <a:ea typeface="Aptos" panose="02110004020202020204"/>
                <a:cs typeface="Times New Roman" panose="02020603050405020304" pitchFamily="18" charset="0"/>
              </a:rPr>
              <a:t>Ocejo</a:t>
            </a:r>
            <a:r>
              <a:rPr lang="en-GB" sz="1800" kern="100" dirty="0">
                <a:latin typeface="Aptos" panose="02110004020202020204"/>
                <a:ea typeface="Aptos" panose="02110004020202020204"/>
                <a:cs typeface="Times New Roman" panose="02020603050405020304" pitchFamily="18" charset="0"/>
              </a:rPr>
              <a:t>, R. E. </a:t>
            </a:r>
            <a:r>
              <a:rPr lang="en-GB" sz="1800" i="1" kern="100" dirty="0">
                <a:latin typeface="Aptos" panose="02110004020202020204"/>
                <a:ea typeface="Aptos" panose="02110004020202020204"/>
                <a:cs typeface="Times New Roman" panose="02020603050405020304" pitchFamily="18" charset="0"/>
              </a:rPr>
              <a:t>Urban Ethnography: Legacies and Challenges</a:t>
            </a:r>
            <a:r>
              <a:rPr lang="en-GB" sz="1800" kern="100" dirty="0">
                <a:latin typeface="Aptos" panose="02110004020202020204"/>
                <a:ea typeface="Aptos" panose="02110004020202020204"/>
                <a:cs typeface="Times New Roman" panose="02020603050405020304" pitchFamily="18" charset="0"/>
              </a:rPr>
              <a:t>. NY: CUNY :44–66. </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800" kern="100" dirty="0" err="1">
                <a:latin typeface="Aptos" panose="02110004020202020204"/>
                <a:ea typeface="Aptos" panose="02110004020202020204"/>
                <a:cs typeface="Times New Roman" panose="02020603050405020304" pitchFamily="18" charset="0"/>
              </a:rPr>
              <a:t>Burawoy</a:t>
            </a:r>
            <a:r>
              <a:rPr lang="en-GB" sz="1800" kern="100" dirty="0">
                <a:latin typeface="Aptos" panose="02110004020202020204"/>
                <a:ea typeface="Aptos" panose="02110004020202020204"/>
                <a:cs typeface="Times New Roman" panose="02020603050405020304" pitchFamily="18" charset="0"/>
              </a:rPr>
              <a:t>, M. 2000. Introduction. Reading for the Global. In: </a:t>
            </a:r>
            <a:r>
              <a:rPr lang="en-GB" sz="1800" kern="100" dirty="0" err="1">
                <a:latin typeface="Aptos" panose="02110004020202020204"/>
                <a:ea typeface="Aptos" panose="02110004020202020204"/>
                <a:cs typeface="Times New Roman" panose="02020603050405020304" pitchFamily="18" charset="0"/>
              </a:rPr>
              <a:t>Burawoy</a:t>
            </a:r>
            <a:r>
              <a:rPr lang="en-GB" sz="1800" kern="100" dirty="0">
                <a:latin typeface="Aptos" panose="02110004020202020204"/>
                <a:ea typeface="Aptos" panose="02110004020202020204"/>
                <a:cs typeface="Times New Roman" panose="02020603050405020304" pitchFamily="18" charset="0"/>
              </a:rPr>
              <a:t> M. (ed), Global Ethnography: Forces Connections and Imaginations of Post-modern World. Berkley: University of California Press: 1–40.</a:t>
            </a:r>
          </a:p>
          <a:p>
            <a:pPr>
              <a:lnSpc>
                <a:spcPct val="115000"/>
              </a:lnSpc>
              <a:spcAft>
                <a:spcPts val="800"/>
              </a:spcAft>
              <a:defRPr/>
            </a:pPr>
            <a:r>
              <a:rPr lang="en-GB" sz="1800" kern="100" dirty="0" err="1">
                <a:latin typeface="Aptos" panose="02110004020202020204"/>
                <a:ea typeface="Aptos" panose="02110004020202020204"/>
                <a:cs typeface="Times New Roman" panose="02020603050405020304" pitchFamily="18" charset="0"/>
              </a:rPr>
              <a:t>Hannerz</a:t>
            </a:r>
            <a:r>
              <a:rPr lang="en-GB" sz="1800" kern="100" dirty="0">
                <a:latin typeface="Aptos" panose="02110004020202020204"/>
                <a:ea typeface="Aptos" panose="02110004020202020204"/>
                <a:cs typeface="Times New Roman" panose="02020603050405020304" pitchFamily="18" charset="0"/>
              </a:rPr>
              <a:t>, U. 1980 </a:t>
            </a:r>
            <a:r>
              <a:rPr lang="en-GB" sz="1800" i="1" kern="100" dirty="0">
                <a:latin typeface="Aptos" panose="02110004020202020204"/>
                <a:ea typeface="Aptos" panose="02110004020202020204"/>
                <a:cs typeface="Times New Roman" panose="02020603050405020304" pitchFamily="18" charset="0"/>
              </a:rPr>
              <a:t>Exploring the City. </a:t>
            </a:r>
            <a:r>
              <a:rPr lang="en-GB" sz="1800" kern="100" dirty="0">
                <a:latin typeface="Aptos" panose="02110004020202020204"/>
                <a:ea typeface="Aptos" panose="02110004020202020204"/>
                <a:cs typeface="Times New Roman" panose="02020603050405020304" pitchFamily="18" charset="0"/>
              </a:rPr>
              <a:t>NY: NY: Columbia University Press: 119–162.</a:t>
            </a:r>
          </a:p>
          <a:p>
            <a:pPr>
              <a:defRPr/>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dpis 1">
            <a:extLst>
              <a:ext uri="{FF2B5EF4-FFF2-40B4-BE49-F238E27FC236}">
                <a16:creationId xmlns:a16="http://schemas.microsoft.com/office/drawing/2014/main" id="{475ECAC2-E4B6-CD91-C676-66338B7D9A17}"/>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5BB6EBF6-B7C6-AD2D-F9A6-1E251E824B9E}"/>
              </a:ext>
            </a:extLst>
          </p:cNvPr>
          <p:cNvSpPr>
            <a:spLocks noGrp="1"/>
          </p:cNvSpPr>
          <p:nvPr>
            <p:ph idx="1"/>
          </p:nvPr>
        </p:nvSpPr>
        <p:spPr/>
        <p:txBody>
          <a:bodyPr/>
          <a:lstStyle/>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4. </a:t>
            </a:r>
            <a:r>
              <a:rPr lang="en-GB" sz="1600" b="1" kern="100" dirty="0">
                <a:latin typeface="Aptos" panose="02110004020202020204"/>
                <a:ea typeface="Aptos" panose="02110004020202020204"/>
                <a:cs typeface="Times New Roman" panose="02020603050405020304" pitchFamily="18" charset="0"/>
              </a:rPr>
              <a:t>Urban dweller</a:t>
            </a:r>
            <a:r>
              <a:rPr lang="en-GB" sz="1600" kern="100" dirty="0">
                <a:latin typeface="Aptos" panose="02110004020202020204"/>
                <a:ea typeface="Aptos" panose="02110004020202020204"/>
                <a:cs typeface="Times New Roman" panose="02020603050405020304" pitchFamily="18" charset="0"/>
              </a:rPr>
              <a:t> </a:t>
            </a:r>
            <a:r>
              <a:rPr lang="en-GB" sz="1600" b="1" kern="100" dirty="0">
                <a:latin typeface="Aptos" panose="02110004020202020204"/>
                <a:ea typeface="Aptos" panose="02110004020202020204"/>
                <a:cs typeface="Times New Roman" panose="02020603050405020304" pitchFamily="18" charset="0"/>
              </a:rPr>
              <a:t>Robert </a:t>
            </a:r>
            <a:r>
              <a:rPr lang="en-GB" sz="1600" b="1" kern="100" dirty="0" err="1">
                <a:latin typeface="Aptos" panose="02110004020202020204"/>
                <a:ea typeface="Aptos" panose="02110004020202020204"/>
                <a:cs typeface="Times New Roman" panose="02020603050405020304" pitchFamily="18" charset="0"/>
              </a:rPr>
              <a:t>Redfied</a:t>
            </a:r>
            <a:r>
              <a:rPr lang="en-GB" sz="1600" b="1" kern="100" dirty="0">
                <a:latin typeface="Aptos" panose="02110004020202020204"/>
                <a:ea typeface="Aptos" panose="02110004020202020204"/>
                <a:cs typeface="Times New Roman" panose="02020603050405020304" pitchFamily="18" charset="0"/>
              </a:rPr>
              <a:t>, Louis Wirth, Kevin Lynch, Birmingham School, and Herbert Gans</a:t>
            </a:r>
            <a:endParaRPr lang="en-GB" sz="16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Compulsory reading:</a:t>
            </a: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Borer, M.I. 2018. Being in the City: The Sociology of Urban Experiences. Sociology Compass, 7: 965–983.</a:t>
            </a: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Wirth, L. 1938. Urbanism as a Way of Life. American Journal of Sociology, 44(1), 1-24.</a:t>
            </a: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Redfield, R. 1953. </a:t>
            </a:r>
            <a:r>
              <a:rPr lang="en-GB" sz="1600" i="1" kern="100" dirty="0">
                <a:latin typeface="Aptos" panose="02110004020202020204"/>
                <a:ea typeface="Aptos" panose="02110004020202020204"/>
                <a:cs typeface="Times New Roman" panose="02020603050405020304" pitchFamily="18" charset="0"/>
              </a:rPr>
              <a:t>The Primitive World and Its Transformations</a:t>
            </a:r>
            <a:r>
              <a:rPr lang="en-GB" sz="1600" kern="100" dirty="0">
                <a:latin typeface="Aptos" panose="02110004020202020204"/>
                <a:ea typeface="Aptos" panose="02110004020202020204"/>
                <a:cs typeface="Times New Roman" panose="02020603050405020304" pitchFamily="18" charset="0"/>
              </a:rPr>
              <a:t>. Ithaca: Cornell University Press (1953).</a:t>
            </a: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Lynch, K. 1960. The Image of the City. Cambridge, MA: MIT Press.</a:t>
            </a:r>
          </a:p>
          <a:p>
            <a:pPr>
              <a:lnSpc>
                <a:spcPct val="115000"/>
              </a:lnSpc>
              <a:spcAft>
                <a:spcPts val="800"/>
              </a:spcAft>
              <a:defRPr/>
            </a:pPr>
            <a:r>
              <a:rPr lang="en-GB" sz="1600" kern="100" dirty="0">
                <a:latin typeface="Aptos" panose="02110004020202020204"/>
                <a:ea typeface="Aptos" panose="02110004020202020204"/>
                <a:cs typeface="Times New Roman" panose="02020603050405020304" pitchFamily="18" charset="0"/>
              </a:rPr>
              <a:t>Gans, H. 2013. Urbanism and </a:t>
            </a:r>
            <a:r>
              <a:rPr lang="en-GB" sz="1600" kern="100" dirty="0" err="1">
                <a:latin typeface="Aptos" panose="02110004020202020204"/>
                <a:ea typeface="Aptos" panose="02110004020202020204"/>
                <a:cs typeface="Times New Roman" panose="02020603050405020304" pitchFamily="18" charset="0"/>
              </a:rPr>
              <a:t>Suburbanism</a:t>
            </a:r>
            <a:r>
              <a:rPr lang="en-GB" sz="1600" kern="100" dirty="0">
                <a:latin typeface="Aptos" panose="02110004020202020204"/>
                <a:ea typeface="Aptos" panose="02110004020202020204"/>
                <a:cs typeface="Times New Roman" panose="02020603050405020304" pitchFamily="18" charset="0"/>
              </a:rPr>
              <a:t> as a Way of Life. In Rose, A.M. (1962). Human </a:t>
            </a:r>
            <a:r>
              <a:rPr lang="en-GB" sz="1600" kern="100" dirty="0" err="1">
                <a:latin typeface="Aptos" panose="02110004020202020204"/>
                <a:ea typeface="Aptos" panose="02110004020202020204"/>
                <a:cs typeface="Times New Roman" panose="02020603050405020304" pitchFamily="18" charset="0"/>
              </a:rPr>
              <a:t>Behavior</a:t>
            </a:r>
            <a:r>
              <a:rPr lang="en-GB" sz="1600" kern="100" dirty="0">
                <a:latin typeface="Aptos" panose="02110004020202020204"/>
                <a:ea typeface="Aptos" panose="02110004020202020204"/>
                <a:cs typeface="Times New Roman" panose="02020603050405020304" pitchFamily="18" charset="0"/>
              </a:rPr>
              <a:t> and Social Processes: An Interactionist Approach. London: Routledge: 625–648. </a:t>
            </a:r>
          </a:p>
          <a:p>
            <a:pPr>
              <a:defRPr/>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a:extLst>
              <a:ext uri="{FF2B5EF4-FFF2-40B4-BE49-F238E27FC236}">
                <a16:creationId xmlns:a16="http://schemas.microsoft.com/office/drawing/2014/main" id="{711D259E-CB83-531E-339E-950140AF4212}"/>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F5326301-1160-93C4-EA12-80FBC18BA452}"/>
              </a:ext>
            </a:extLst>
          </p:cNvPr>
          <p:cNvSpPr>
            <a:spLocks noGrp="1"/>
          </p:cNvSpPr>
          <p:nvPr>
            <p:ph idx="1"/>
          </p:nvPr>
        </p:nvSpPr>
        <p:spPr/>
        <p:txBody>
          <a:bodyPr/>
          <a:lstStyle/>
          <a:p>
            <a:pPr>
              <a:lnSpc>
                <a:spcPct val="115000"/>
              </a:lnSpc>
              <a:spcAft>
                <a:spcPts val="800"/>
              </a:spcAft>
              <a:defRPr/>
            </a:pPr>
            <a:r>
              <a:rPr lang="en-GB" sz="1800" b="1" kern="100" dirty="0">
                <a:latin typeface="Aptos" panose="02110004020202020204"/>
                <a:ea typeface="Aptos" panose="02110004020202020204"/>
                <a:cs typeface="Times New Roman" panose="02020603050405020304" pitchFamily="18" charset="0"/>
              </a:rPr>
              <a:t>Task 2. </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b="1" kern="100" dirty="0">
                <a:latin typeface="Aptos" panose="02110004020202020204"/>
                <a:ea typeface="Aptos" panose="02110004020202020204"/>
                <a:cs typeface="Times New Roman" panose="02020603050405020304" pitchFamily="18" charset="0"/>
              </a:rPr>
              <a:t>Discuss the schools introduced in the previous lectures and show their strengths and weaknesses.</a:t>
            </a:r>
            <a:endParaRPr lang="en-GB" sz="1800" kern="100" dirty="0">
              <a:latin typeface="Aptos" panose="02110004020202020204"/>
              <a:ea typeface="Aptos" panose="02110004020202020204"/>
              <a:cs typeface="Times New Roman" panose="02020603050405020304" pitchFamily="18" charset="0"/>
            </a:endParaRPr>
          </a:p>
          <a:p>
            <a:pPr>
              <a:defRPr/>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a:extLst>
              <a:ext uri="{FF2B5EF4-FFF2-40B4-BE49-F238E27FC236}">
                <a16:creationId xmlns:a16="http://schemas.microsoft.com/office/drawing/2014/main" id="{04BB1919-7BFD-037E-68F2-56681A21B75F}"/>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95A60E1B-DAAC-E15D-2261-04CAB2660384}"/>
              </a:ext>
            </a:extLst>
          </p:cNvPr>
          <p:cNvSpPr>
            <a:spLocks noGrp="1"/>
          </p:cNvSpPr>
          <p:nvPr>
            <p:ph idx="1"/>
          </p:nvPr>
        </p:nvSpPr>
        <p:spPr/>
        <p:txBody>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5. </a:t>
            </a:r>
            <a:r>
              <a:rPr lang="en-GB" sz="1800" b="1" kern="100" dirty="0">
                <a:latin typeface="Aptos" panose="02110004020202020204"/>
                <a:ea typeface="Aptos" panose="02110004020202020204"/>
                <a:cs typeface="Times New Roman" panose="02020603050405020304" pitchFamily="18" charset="0"/>
              </a:rPr>
              <a:t>Nationalism and Cosmopolitanism in Concepts of the City and an Excursus into the Functionalism in Architecture and City Planning </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Lang, J., </a:t>
            </a:r>
            <a:r>
              <a:rPr lang="en-GB" sz="1800" kern="100" dirty="0" err="1">
                <a:latin typeface="Aptos" panose="02110004020202020204"/>
                <a:ea typeface="Aptos" panose="02110004020202020204"/>
                <a:cs typeface="Times New Roman" panose="02020603050405020304" pitchFamily="18" charset="0"/>
              </a:rPr>
              <a:t>Moleski</a:t>
            </a:r>
            <a:r>
              <a:rPr lang="en-GB" sz="1800" kern="100" dirty="0">
                <a:latin typeface="Aptos" panose="02110004020202020204"/>
                <a:ea typeface="Aptos" panose="02110004020202020204"/>
                <a:cs typeface="Times New Roman" panose="02020603050405020304" pitchFamily="18" charset="0"/>
              </a:rPr>
              <a:t>, W., 2013. Functionalism Revisited: Architectural Theory and Practice and the </a:t>
            </a:r>
            <a:r>
              <a:rPr lang="en-GB" sz="1800" kern="100" dirty="0" err="1">
                <a:latin typeface="Aptos" panose="02110004020202020204"/>
                <a:ea typeface="Aptos" panose="02110004020202020204"/>
                <a:cs typeface="Times New Roman" panose="02020603050405020304" pitchFamily="18" charset="0"/>
              </a:rPr>
              <a:t>Behavioral</a:t>
            </a:r>
            <a:r>
              <a:rPr lang="en-GB" sz="1800" kern="100" dirty="0">
                <a:latin typeface="Aptos" panose="02110004020202020204"/>
                <a:ea typeface="Aptos" panose="02110004020202020204"/>
                <a:cs typeface="Times New Roman" panose="02020603050405020304" pitchFamily="18" charset="0"/>
              </a:rPr>
              <a:t> Sciences. London, NY: Routledge 31–72.</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800" kern="100" dirty="0" err="1">
                <a:latin typeface="Aptos" panose="02110004020202020204"/>
                <a:ea typeface="Aptos" panose="02110004020202020204"/>
                <a:cs typeface="Times New Roman" panose="02020603050405020304" pitchFamily="18" charset="0"/>
              </a:rPr>
              <a:t>Larice</a:t>
            </a:r>
            <a:r>
              <a:rPr lang="en-GB" sz="1800" kern="100" dirty="0">
                <a:latin typeface="Aptos" panose="02110004020202020204"/>
                <a:ea typeface="Aptos" panose="02110004020202020204"/>
                <a:cs typeface="Times New Roman" panose="02020603050405020304" pitchFamily="18" charset="0"/>
              </a:rPr>
              <a:t>, M., Macdonald, E. (eds). 2013. The Urban Design Reader. London, New York: Routledge.</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Filler, M. 2013. Markers of Modern </a:t>
            </a:r>
            <a:r>
              <a:rPr lang="en-GB" sz="1800" kern="100" dirty="0" err="1">
                <a:latin typeface="Aptos" panose="02110004020202020204"/>
                <a:ea typeface="Aptos" panose="02110004020202020204"/>
                <a:cs typeface="Times New Roman" panose="02020603050405020304" pitchFamily="18" charset="0"/>
              </a:rPr>
              <a:t>Achitecture</a:t>
            </a:r>
            <a:r>
              <a:rPr lang="en-GB" sz="1800" kern="100" dirty="0">
                <a:latin typeface="Aptos" panose="02110004020202020204"/>
                <a:ea typeface="Aptos" panose="02110004020202020204"/>
                <a:cs typeface="Times New Roman" panose="02020603050405020304" pitchFamily="18" charset="0"/>
              </a:rPr>
              <a:t> II. NY: NYRB: 49–74.</a:t>
            </a:r>
          </a:p>
          <a:p>
            <a:pPr>
              <a:defRPr/>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a:extLst>
              <a:ext uri="{FF2B5EF4-FFF2-40B4-BE49-F238E27FC236}">
                <a16:creationId xmlns:a16="http://schemas.microsoft.com/office/drawing/2014/main" id="{6647192C-1D77-3852-2049-85473B94DF09}"/>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12528404-7841-34CF-47DE-71C33F9421B5}"/>
              </a:ext>
            </a:extLst>
          </p:cNvPr>
          <p:cNvSpPr>
            <a:spLocks noGrp="1"/>
          </p:cNvSpPr>
          <p:nvPr>
            <p:ph idx="1"/>
          </p:nvPr>
        </p:nvSpPr>
        <p:spPr/>
        <p:txBody>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6. </a:t>
            </a:r>
            <a:r>
              <a:rPr lang="en-GB" sz="1800" b="1" kern="100" dirty="0">
                <a:latin typeface="Aptos" panose="02110004020202020204"/>
                <a:ea typeface="Aptos" panose="02110004020202020204"/>
                <a:cs typeface="Times New Roman" panose="02020603050405020304" pitchFamily="18" charset="0"/>
              </a:rPr>
              <a:t>Methodology of Studying Urban Dweller: Constructing anthropological objects, Case study, Network Analysis, Social Distance Study, Ethnography of City; Ethnography of the City; Ethnography in the City. </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Jensen, K., </a:t>
            </a:r>
            <a:r>
              <a:rPr lang="en-GB" sz="1800" kern="100" dirty="0" err="1">
                <a:latin typeface="Aptos" panose="02110004020202020204"/>
                <a:ea typeface="Aptos" panose="02110004020202020204"/>
                <a:cs typeface="Times New Roman" panose="02020603050405020304" pitchFamily="18" charset="0"/>
              </a:rPr>
              <a:t>Auyero</a:t>
            </a:r>
            <a:r>
              <a:rPr lang="en-GB" sz="1800" kern="100" dirty="0">
                <a:latin typeface="Aptos" panose="02110004020202020204"/>
                <a:ea typeface="Aptos" panose="02110004020202020204"/>
                <a:cs typeface="Times New Roman" panose="02020603050405020304" pitchFamily="18" charset="0"/>
              </a:rPr>
              <a:t>, J. 2019. Teaching and Learning the Craft: The Construction of Ethnographic Objects. In: </a:t>
            </a:r>
            <a:r>
              <a:rPr lang="en-GB" sz="1800" kern="100" dirty="0" err="1">
                <a:latin typeface="Aptos" panose="02110004020202020204"/>
                <a:ea typeface="Aptos" panose="02110004020202020204"/>
                <a:cs typeface="Times New Roman" panose="02020603050405020304" pitchFamily="18" charset="0"/>
              </a:rPr>
              <a:t>Ocejo</a:t>
            </a:r>
            <a:r>
              <a:rPr lang="en-GB" sz="1800" kern="100" dirty="0">
                <a:latin typeface="Aptos" panose="02110004020202020204"/>
                <a:ea typeface="Aptos" panose="02110004020202020204"/>
                <a:cs typeface="Times New Roman" panose="02020603050405020304" pitchFamily="18" charset="0"/>
              </a:rPr>
              <a:t>, R. E. </a:t>
            </a:r>
            <a:r>
              <a:rPr lang="en-GB" sz="1800" i="1" kern="100" dirty="0">
                <a:latin typeface="Aptos" panose="02110004020202020204"/>
                <a:ea typeface="Aptos" panose="02110004020202020204"/>
                <a:cs typeface="Times New Roman" panose="02020603050405020304" pitchFamily="18" charset="0"/>
              </a:rPr>
              <a:t>Urban Ethnography: Legacies and Challenges</a:t>
            </a:r>
            <a:r>
              <a:rPr lang="en-GB" sz="1800" kern="100" dirty="0">
                <a:latin typeface="Aptos" panose="02110004020202020204"/>
                <a:ea typeface="Aptos" panose="02110004020202020204"/>
                <a:cs typeface="Times New Roman" panose="02020603050405020304" pitchFamily="18" charset="0"/>
              </a:rPr>
              <a:t>. NY: CUNY: 88–111.</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Hunter, M. A. 2014. Urbanism and Symbolic Economies. A Comparative Assessment of American Urban Sociology. Comparative Sociology 13: 185–199.</a:t>
            </a:r>
          </a:p>
          <a:p>
            <a:pPr>
              <a:defRPr/>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a:extLst>
              <a:ext uri="{FF2B5EF4-FFF2-40B4-BE49-F238E27FC236}">
                <a16:creationId xmlns:a16="http://schemas.microsoft.com/office/drawing/2014/main" id="{02D9E674-DC0A-7E7F-B844-008DE74373D7}"/>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1AF525D1-2EB8-021F-D558-726F0CDF72FB}"/>
              </a:ext>
            </a:extLst>
          </p:cNvPr>
          <p:cNvSpPr>
            <a:spLocks noGrp="1"/>
          </p:cNvSpPr>
          <p:nvPr>
            <p:ph idx="1"/>
          </p:nvPr>
        </p:nvSpPr>
        <p:spPr/>
        <p:txBody>
          <a:bodyPr>
            <a:normAutofit lnSpcReduction="10000"/>
          </a:bodyPr>
          <a:lstStyle/>
          <a:p>
            <a:pPr marL="0" indent="0">
              <a:lnSpc>
                <a:spcPct val="115000"/>
              </a:lnSpc>
              <a:spcAft>
                <a:spcPts val="800"/>
              </a:spcAft>
              <a:buNone/>
            </a:pPr>
            <a:r>
              <a:rPr lang="en-GB" altLang="en-US" sz="1800">
                <a:latin typeface="Aptos"/>
                <a:ea typeface="Aptos"/>
                <a:cs typeface="Times New Roman" panose="02020603050405020304" pitchFamily="18" charset="0"/>
              </a:rPr>
              <a:t>7. </a:t>
            </a:r>
            <a:r>
              <a:rPr lang="en-GB" altLang="en-US" sz="1800" b="1">
                <a:latin typeface="Aptos"/>
                <a:ea typeface="Aptos"/>
                <a:cs typeface="Times New Roman" panose="02020603050405020304" pitchFamily="18" charset="0"/>
              </a:rPr>
              <a:t>Ethnographies of Socialist and Post-socialist Cities (examples from Poland, Germany, Czechia and Slovakia); workers, national identities, suburbanization, and city and city shrinkage</a:t>
            </a:r>
            <a:endParaRPr lang="en-GB" altLang="en-US" sz="1800">
              <a:latin typeface="Aptos"/>
              <a:ea typeface="Aptos"/>
              <a:cs typeface="Times New Roman" panose="02020603050405020304" pitchFamily="18" charset="0"/>
            </a:endParaRPr>
          </a:p>
          <a:p>
            <a:pPr marL="0" indent="0">
              <a:lnSpc>
                <a:spcPct val="115000"/>
              </a:lnSpc>
              <a:spcAft>
                <a:spcPts val="800"/>
              </a:spcAft>
              <a:buNone/>
            </a:pPr>
            <a:r>
              <a:rPr lang="en-GB" altLang="en-US" sz="1800">
                <a:latin typeface="Aptos"/>
                <a:ea typeface="Aptos"/>
                <a:cs typeface="Times New Roman" panose="02020603050405020304" pitchFamily="18" charset="0"/>
              </a:rPr>
              <a:t>Compulsory</a:t>
            </a:r>
            <a:r>
              <a:rPr lang="en-GB" altLang="en-US" sz="1800">
                <a:latin typeface="Times New Roman" panose="02020603050405020304" pitchFamily="18" charset="0"/>
                <a:ea typeface="Aptos"/>
                <a:cs typeface="Times New Roman" panose="02020603050405020304" pitchFamily="18" charset="0"/>
              </a:rPr>
              <a:t> reading</a:t>
            </a:r>
            <a:endParaRPr lang="en-GB" altLang="en-US" sz="1800">
              <a:latin typeface="Aptos"/>
              <a:ea typeface="Aptos"/>
              <a:cs typeface="Times New Roman" panose="02020603050405020304" pitchFamily="18" charset="0"/>
            </a:endParaRPr>
          </a:p>
          <a:p>
            <a:pPr marL="0" indent="0">
              <a:lnSpc>
                <a:spcPct val="115000"/>
              </a:lnSpc>
              <a:spcAft>
                <a:spcPts val="800"/>
              </a:spcAft>
              <a:buNone/>
            </a:pPr>
            <a:r>
              <a:rPr lang="en-GB" altLang="en-US" sz="1800">
                <a:solidFill>
                  <a:srgbClr val="000000"/>
                </a:solidFill>
                <a:latin typeface="Times New Roman" panose="02020603050405020304" pitchFamily="18" charset="0"/>
                <a:ea typeface="AdvGulliv-R"/>
                <a:cs typeface="Times New Roman" panose="02020603050405020304" pitchFamily="18" charset="0"/>
              </a:rPr>
              <a:t>Haase, A., Grossman, K., Steinführer, A. 2012. </a:t>
            </a:r>
            <a:r>
              <a:rPr lang="en-GB" altLang="en-US" sz="1800">
                <a:latin typeface="Times New Roman" panose="02020603050405020304" pitchFamily="18" charset="0"/>
                <a:ea typeface="AdvGulliv-R"/>
                <a:cs typeface="Times New Roman" panose="02020603050405020304" pitchFamily="18" charset="0"/>
              </a:rPr>
              <a:t>Transitory urbanites: New actors of residential change in Polish and Czech inner cities. Cities 29(5): </a:t>
            </a:r>
            <a:r>
              <a:rPr lang="en-GB" altLang="en-US" sz="1800">
                <a:latin typeface="Times New Roman" panose="02020603050405020304" pitchFamily="18" charset="0"/>
                <a:ea typeface="Aptos"/>
                <a:cs typeface="Times New Roman" panose="02020603050405020304" pitchFamily="18" charset="0"/>
              </a:rPr>
              <a:t>318–326.</a:t>
            </a:r>
            <a:r>
              <a:rPr lang="en-GB" altLang="en-US" sz="1800">
                <a:latin typeface="Aptos"/>
                <a:ea typeface="Aptos"/>
                <a:cs typeface="Times New Roman" panose="02020603050405020304" pitchFamily="18" charset="0"/>
              </a:rPr>
              <a:t> </a:t>
            </a:r>
          </a:p>
          <a:p>
            <a:pPr marL="0" indent="0">
              <a:lnSpc>
                <a:spcPct val="115000"/>
              </a:lnSpc>
              <a:spcAft>
                <a:spcPts val="800"/>
              </a:spcAft>
              <a:buNone/>
            </a:pPr>
            <a:r>
              <a:rPr lang="en-GB" altLang="en-US" sz="1800">
                <a:latin typeface="Aptos"/>
                <a:ea typeface="Aptos"/>
                <a:cs typeface="Times New Roman" panose="02020603050405020304" pitchFamily="18" charset="0"/>
              </a:rPr>
              <a:t>Recommended reading:</a:t>
            </a:r>
          </a:p>
          <a:p>
            <a:pPr marL="0" indent="0">
              <a:lnSpc>
                <a:spcPct val="115000"/>
              </a:lnSpc>
              <a:spcAft>
                <a:spcPts val="800"/>
              </a:spcAft>
              <a:buNone/>
            </a:pPr>
            <a:r>
              <a:rPr lang="en-GB" altLang="en-US" sz="1800">
                <a:latin typeface="Times New Roman" panose="02020603050405020304" pitchFamily="18" charset="0"/>
                <a:cs typeface="Times New Roman" panose="02020603050405020304" pitchFamily="18" charset="0"/>
              </a:rPr>
              <a:t>Temelová, J., Novák, J., Ouředníček, M., &amp; Puldová, P. 2011. Housing Estates in the Czech Republic after Socialism: Various Trajectories and Inner Differentiation. </a:t>
            </a:r>
            <a:r>
              <a:rPr lang="en-GB" altLang="en-US" sz="1800" i="1">
                <a:latin typeface="Times New Roman" panose="02020603050405020304" pitchFamily="18" charset="0"/>
                <a:cs typeface="Times New Roman" panose="02020603050405020304" pitchFamily="18" charset="0"/>
              </a:rPr>
              <a:t>Urban Studies</a:t>
            </a:r>
            <a:r>
              <a:rPr lang="en-GB" altLang="en-US" sz="1800">
                <a:latin typeface="Times New Roman" panose="02020603050405020304" pitchFamily="18" charset="0"/>
                <a:cs typeface="Times New Roman" panose="02020603050405020304" pitchFamily="18" charset="0"/>
              </a:rPr>
              <a:t>, 48 (9), 1811–1834.</a:t>
            </a:r>
            <a:r>
              <a:rPr lang="en-GB" altLang="en-US" sz="1800">
                <a:latin typeface="Times New Roman" panose="02020603050405020304" pitchFamily="18" charset="0"/>
                <a:ea typeface="AdvGulliv-R"/>
                <a:cs typeface="AdvGulliv-R"/>
              </a:rPr>
              <a:t> </a:t>
            </a:r>
            <a:endParaRPr lang="en-GB" altLang="en-US" sz="1800">
              <a:latin typeface="Aptos"/>
              <a:ea typeface="Aptos"/>
              <a:cs typeface="Aptos"/>
            </a:endParaRPr>
          </a:p>
          <a:p>
            <a:pPr marL="0" indent="0">
              <a:lnSpc>
                <a:spcPct val="115000"/>
              </a:lnSpc>
              <a:spcAft>
                <a:spcPts val="800"/>
              </a:spcAft>
            </a:pPr>
            <a:r>
              <a:rPr lang="en-GB" altLang="en-US" sz="1800">
                <a:latin typeface="Aptos"/>
                <a:ea typeface="Aptos"/>
                <a:cs typeface="Aptos"/>
              </a:rPr>
              <a:t>Uherek Zdeněk: 1997. L'ethnologie urbaine en pays tchćques. Genèses.  Sciences sociales et histoire. Septembre: 111 -  127</a:t>
            </a:r>
          </a:p>
          <a:p>
            <a:pPr marL="0" indent="0"/>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a:extLst>
              <a:ext uri="{FF2B5EF4-FFF2-40B4-BE49-F238E27FC236}">
                <a16:creationId xmlns:a16="http://schemas.microsoft.com/office/drawing/2014/main" id="{FEA66321-6A14-6E3E-1A70-37AEB3A0B07F}"/>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71AE8802-3DE1-8C5B-8ED0-2F05B3AA3CF6}"/>
              </a:ext>
            </a:extLst>
          </p:cNvPr>
          <p:cNvSpPr>
            <a:spLocks noGrp="1"/>
          </p:cNvSpPr>
          <p:nvPr>
            <p:ph idx="1"/>
          </p:nvPr>
        </p:nvSpPr>
        <p:spPr/>
        <p:txBody>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8. </a:t>
            </a:r>
            <a:r>
              <a:rPr lang="en-GB" sz="1800" b="1" kern="100" dirty="0">
                <a:latin typeface="Aptos" panose="02110004020202020204"/>
                <a:ea typeface="Aptos" panose="02110004020202020204"/>
                <a:cs typeface="Times New Roman" panose="02020603050405020304" pitchFamily="18" charset="0"/>
              </a:rPr>
              <a:t>Public Space, Public Greenery, Insiders, Outsiders, Tourists</a:t>
            </a:r>
            <a:endParaRPr lang="en-GB" sz="18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400" kern="100" dirty="0">
                <a:latin typeface="Aptos" panose="02110004020202020204"/>
                <a:ea typeface="Aptos" panose="02110004020202020204"/>
                <a:cs typeface="Times New Roman" panose="02020603050405020304" pitchFamily="18" charset="0"/>
              </a:rPr>
              <a:t>Compulsory</a:t>
            </a:r>
            <a:r>
              <a:rPr lang="en-GB" sz="1400" kern="100" dirty="0">
                <a:latin typeface="Times New Roman" panose="02020603050405020304" pitchFamily="18" charset="0"/>
                <a:ea typeface="Aptos" panose="02110004020202020204"/>
                <a:cs typeface="Times New Roman" panose="02020603050405020304" pitchFamily="18" charset="0"/>
              </a:rPr>
              <a:t> reading</a:t>
            </a:r>
            <a:endParaRPr lang="en-GB" sz="14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400" kern="100" dirty="0">
                <a:latin typeface="Aptos" panose="02110004020202020204"/>
                <a:ea typeface="Aptos" panose="02110004020202020204"/>
                <a:cs typeface="Times New Roman" panose="02020603050405020304" pitchFamily="18" charset="0"/>
              </a:rPr>
              <a:t>Gehl, J. 2011. </a:t>
            </a:r>
            <a:r>
              <a:rPr lang="en-GB" sz="1400" i="1" kern="100" dirty="0">
                <a:latin typeface="Aptos" panose="02110004020202020204"/>
                <a:ea typeface="Aptos" panose="02110004020202020204"/>
                <a:cs typeface="Times New Roman" panose="02020603050405020304" pitchFamily="18" charset="0"/>
              </a:rPr>
              <a:t>Life between buildings. Using Public Space</a:t>
            </a:r>
            <a:r>
              <a:rPr lang="en-GB" sz="1400" kern="100" dirty="0">
                <a:latin typeface="Aptos" panose="02110004020202020204"/>
                <a:ea typeface="Aptos" panose="02110004020202020204"/>
                <a:cs typeface="Times New Roman" panose="02020603050405020304" pitchFamily="18" charset="0"/>
              </a:rPr>
              <a:t>. Washington DC: Island Press.</a:t>
            </a:r>
          </a:p>
          <a:p>
            <a:pPr marL="0" indent="0">
              <a:lnSpc>
                <a:spcPct val="115000"/>
              </a:lnSpc>
              <a:spcAft>
                <a:spcPts val="800"/>
              </a:spcAft>
              <a:buNone/>
              <a:defRPr/>
            </a:pPr>
            <a:r>
              <a:rPr lang="en-GB" sz="1400" kern="100" dirty="0">
                <a:latin typeface="Aptos" panose="02110004020202020204"/>
                <a:ea typeface="Aptos" panose="02110004020202020204"/>
                <a:cs typeface="Times New Roman" panose="02020603050405020304" pitchFamily="18" charset="0"/>
              </a:rPr>
              <a:t>Recommended reading:</a:t>
            </a:r>
          </a:p>
          <a:p>
            <a:pPr marL="0" indent="0">
              <a:lnSpc>
                <a:spcPct val="115000"/>
              </a:lnSpc>
              <a:spcAft>
                <a:spcPts val="800"/>
              </a:spcAft>
              <a:buNone/>
              <a:defRPr/>
            </a:pPr>
            <a:r>
              <a:rPr lang="en-GB" sz="1400" dirty="0">
                <a:latin typeface="Times New Roman" panose="02020603050405020304" pitchFamily="18" charset="0"/>
                <a:ea typeface="Times New Roman" panose="02020603050405020304" pitchFamily="18" charset="0"/>
                <a:cs typeface="Times New Roman" panose="02020603050405020304" pitchFamily="18" charset="0"/>
              </a:rPr>
              <a:t>Uherek, Z. 2017. Discourse on Public Spaces: </a:t>
            </a:r>
            <a:r>
              <a:rPr lang="en-GB" sz="1400" dirty="0" err="1">
                <a:latin typeface="Times New Roman" panose="02020603050405020304" pitchFamily="18" charset="0"/>
                <a:ea typeface="Times New Roman" panose="02020603050405020304" pitchFamily="18" charset="0"/>
                <a:cs typeface="Times New Roman" panose="02020603050405020304" pitchFamily="18" charset="0"/>
              </a:rPr>
              <a:t>Praguers</a:t>
            </a:r>
            <a:r>
              <a:rPr lang="en-GB" sz="1400" dirty="0">
                <a:latin typeface="Times New Roman" panose="02020603050405020304" pitchFamily="18" charset="0"/>
                <a:ea typeface="Times New Roman" panose="02020603050405020304" pitchFamily="18" charset="0"/>
                <a:cs typeface="Times New Roman" panose="02020603050405020304" pitchFamily="18" charset="0"/>
              </a:rPr>
              <a:t> in the Process of Globalization Changes and the Neoliberal Economy. In. Krase, J.–Uherek, Z., et al. </a:t>
            </a:r>
            <a:r>
              <a:rPr lang="en-GB" sz="1400" i="1" dirty="0">
                <a:latin typeface="Times New Roman" panose="02020603050405020304" pitchFamily="18" charset="0"/>
                <a:ea typeface="Times New Roman" panose="02020603050405020304" pitchFamily="18" charset="0"/>
                <a:cs typeface="Times New Roman" panose="02020603050405020304" pitchFamily="18" charset="0"/>
              </a:rPr>
              <a:t>Diversity and Local Contexts: Urban Space, Borders and Migration</a:t>
            </a:r>
            <a:r>
              <a:rPr lang="en-GB" sz="1400" dirty="0">
                <a:latin typeface="Times New Roman" panose="02020603050405020304" pitchFamily="18" charset="0"/>
                <a:ea typeface="Times New Roman" panose="02020603050405020304" pitchFamily="18" charset="0"/>
                <a:cs typeface="Times New Roman" panose="02020603050405020304" pitchFamily="18" charset="0"/>
              </a:rPr>
              <a:t>: 93–109. </a:t>
            </a:r>
            <a:endParaRPr lang="en-GB" sz="14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400" kern="100" dirty="0" err="1">
                <a:latin typeface="Times New Roman" panose="02020603050405020304" pitchFamily="18" charset="0"/>
                <a:ea typeface="Times New Roman" panose="02020603050405020304" pitchFamily="18" charset="0"/>
                <a:cs typeface="Times New Roman" panose="02020603050405020304" pitchFamily="18" charset="0"/>
              </a:rPr>
              <a:t>Huai</a:t>
            </a:r>
            <a:r>
              <a:rPr lang="en-GB" sz="1400" kern="100" dirty="0">
                <a:latin typeface="Times New Roman" panose="02020603050405020304" pitchFamily="18" charset="0"/>
                <a:ea typeface="Times New Roman" panose="02020603050405020304" pitchFamily="18" charset="0"/>
                <a:cs typeface="Times New Roman" panose="02020603050405020304" pitchFamily="18" charset="0"/>
              </a:rPr>
              <a:t>, S., </a:t>
            </a:r>
            <a:r>
              <a:rPr lang="en-GB" sz="1400" kern="100" dirty="0">
                <a:latin typeface="Times New Roman" panose="02020603050405020304" pitchFamily="18" charset="0"/>
                <a:ea typeface="Verdana" panose="020B0604030504040204" pitchFamily="34" charset="0"/>
                <a:cs typeface="Times New Roman" panose="02020603050405020304" pitchFamily="18" charset="0"/>
              </a:rPr>
              <a:t>&amp;</a:t>
            </a:r>
            <a:r>
              <a:rPr lang="en-GB" sz="1400" kern="100" dirty="0">
                <a:latin typeface="Times New Roman" panose="02020603050405020304" pitchFamily="18" charset="0"/>
                <a:ea typeface="Times New Roman" panose="02020603050405020304" pitchFamily="18" charset="0"/>
                <a:cs typeface="Times New Roman" panose="02020603050405020304" pitchFamily="18" charset="0"/>
              </a:rPr>
              <a:t> Van de </a:t>
            </a:r>
            <a:r>
              <a:rPr lang="en-GB" sz="1400" kern="100" dirty="0" err="1">
                <a:latin typeface="Times New Roman" panose="02020603050405020304" pitchFamily="18" charset="0"/>
                <a:ea typeface="Times New Roman" panose="02020603050405020304" pitchFamily="18" charset="0"/>
                <a:cs typeface="Times New Roman" panose="02020603050405020304" pitchFamily="18" charset="0"/>
              </a:rPr>
              <a:t>Voorde</a:t>
            </a:r>
            <a:r>
              <a:rPr lang="en-GB" sz="1400" kern="100" dirty="0">
                <a:latin typeface="Times New Roman" panose="02020603050405020304" pitchFamily="18" charset="0"/>
                <a:ea typeface="Times New Roman" panose="02020603050405020304" pitchFamily="18" charset="0"/>
                <a:cs typeface="Times New Roman" panose="02020603050405020304" pitchFamily="18" charset="0"/>
              </a:rPr>
              <a:t>, T. (2022). Which environmental features contribute to positive and negative perceptions of urban parks? A cross-cultural comparison using online reviews and Natural Language Processing methods. </a:t>
            </a:r>
            <a:r>
              <a:rPr lang="en-GB" sz="1400" i="1" kern="100" dirty="0">
                <a:latin typeface="Times New Roman" panose="02020603050405020304" pitchFamily="18" charset="0"/>
                <a:ea typeface="Times New Roman" panose="02020603050405020304" pitchFamily="18" charset="0"/>
                <a:cs typeface="Times New Roman" panose="02020603050405020304" pitchFamily="18" charset="0"/>
              </a:rPr>
              <a:t>Landscape and Urban Planning</a:t>
            </a:r>
            <a:r>
              <a:rPr lang="en-GB" sz="1400" kern="100" dirty="0">
                <a:latin typeface="Times New Roman" panose="02020603050405020304" pitchFamily="18" charset="0"/>
                <a:ea typeface="Times New Roman" panose="02020603050405020304" pitchFamily="18" charset="0"/>
                <a:cs typeface="Times New Roman" panose="02020603050405020304" pitchFamily="18" charset="0"/>
              </a:rPr>
              <a:t>, 218.</a:t>
            </a:r>
            <a:endParaRPr lang="en-GB" sz="14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400" b="1" kern="100" dirty="0">
                <a:latin typeface="Aptos" panose="02110004020202020204"/>
                <a:ea typeface="Aptos" panose="02110004020202020204"/>
                <a:cs typeface="Times New Roman" panose="02020603050405020304" pitchFamily="18" charset="0"/>
              </a:rPr>
              <a:t> </a:t>
            </a:r>
            <a:endParaRPr lang="en-GB" sz="14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400" b="1" kern="100" dirty="0">
                <a:latin typeface="Aptos" panose="02110004020202020204"/>
                <a:ea typeface="Aptos" panose="02110004020202020204"/>
                <a:cs typeface="Times New Roman" panose="02020603050405020304" pitchFamily="18" charset="0"/>
              </a:rPr>
              <a:t>Question 3. Observation of a Prague public space. New knowledge gained from one's own academic activities.</a:t>
            </a:r>
            <a:endParaRPr lang="en-GB" sz="1400" kern="100" dirty="0">
              <a:latin typeface="Aptos" panose="02110004020202020204"/>
              <a:ea typeface="Aptos" panose="02110004020202020204"/>
              <a:cs typeface="Times New Roman" panose="02020603050405020304" pitchFamily="18" charset="0"/>
            </a:endParaRPr>
          </a:p>
          <a:p>
            <a:pPr>
              <a:defRPr/>
            </a:pP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a:extLst>
              <a:ext uri="{FF2B5EF4-FFF2-40B4-BE49-F238E27FC236}">
                <a16:creationId xmlns:a16="http://schemas.microsoft.com/office/drawing/2014/main" id="{E7B8690F-A559-9B50-EC94-37D39B13608E}"/>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228FB9C5-D8E8-C7E2-2355-FEEDFEBAC71C}"/>
              </a:ext>
            </a:extLst>
          </p:cNvPr>
          <p:cNvSpPr>
            <a:spLocks noGrp="1"/>
          </p:cNvSpPr>
          <p:nvPr>
            <p:ph idx="1"/>
          </p:nvPr>
        </p:nvSpPr>
        <p:spPr/>
        <p:txBody>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8. </a:t>
            </a:r>
            <a:r>
              <a:rPr lang="en-GB" sz="1800" b="1" kern="100" dirty="0">
                <a:latin typeface="Aptos" panose="02110004020202020204"/>
                <a:ea typeface="Aptos" panose="02110004020202020204"/>
                <a:cs typeface="Times New Roman" panose="02020603050405020304" pitchFamily="18" charset="0"/>
              </a:rPr>
              <a:t>Coping with Urban Danger</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Low, S.M. 2001. The Edge and the </a:t>
            </a:r>
            <a:r>
              <a:rPr lang="en-GB" sz="1800" kern="100" dirty="0" err="1">
                <a:latin typeface="Aptos" panose="02110004020202020204"/>
                <a:ea typeface="Aptos" panose="02110004020202020204"/>
                <a:cs typeface="Times New Roman" panose="02020603050405020304" pitchFamily="18" charset="0"/>
              </a:rPr>
              <a:t>Center</a:t>
            </a:r>
            <a:r>
              <a:rPr lang="en-GB" sz="1800" kern="100" dirty="0">
                <a:latin typeface="Aptos" panose="02110004020202020204"/>
                <a:ea typeface="Aptos" panose="02110004020202020204"/>
                <a:cs typeface="Times New Roman" panose="02020603050405020304" pitchFamily="18" charset="0"/>
              </a:rPr>
              <a:t>: Gated Communities and the Discourse of Urban Fear. American Anthropologist, 103: 45-58.</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Brunt, L. 1992. Coping with Urban Danger. In: Uherek, Z. (ed.) Urban Anthropology and the Supranational and Regional Networks of the Town. Praha: Institute of </a:t>
            </a:r>
            <a:r>
              <a:rPr lang="en-GB" sz="1800" kern="100" dirty="0" err="1">
                <a:latin typeface="Aptos" panose="02110004020202020204"/>
                <a:ea typeface="Aptos" panose="02110004020202020204"/>
                <a:cs typeface="Times New Roman" panose="02020603050405020304" pitchFamily="18" charset="0"/>
              </a:rPr>
              <a:t>Ethnologyoof</a:t>
            </a:r>
            <a:r>
              <a:rPr lang="en-GB" sz="1800" kern="100" dirty="0">
                <a:latin typeface="Aptos" panose="02110004020202020204"/>
                <a:ea typeface="Aptos" panose="02110004020202020204"/>
                <a:cs typeface="Times New Roman" panose="02020603050405020304" pitchFamily="18" charset="0"/>
              </a:rPr>
              <a:t> the AV ČR: 19–39.</a:t>
            </a:r>
          </a:p>
          <a:p>
            <a:pPr>
              <a:defRPr/>
            </a:pP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a:extLst>
              <a:ext uri="{FF2B5EF4-FFF2-40B4-BE49-F238E27FC236}">
                <a16:creationId xmlns:a16="http://schemas.microsoft.com/office/drawing/2014/main" id="{301707CF-BAFD-9B26-7AB5-0F2DB90EA234}"/>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9D21FB59-6A34-34CF-BE27-6C30267EE036}"/>
              </a:ext>
            </a:extLst>
          </p:cNvPr>
          <p:cNvSpPr>
            <a:spLocks noGrp="1"/>
          </p:cNvSpPr>
          <p:nvPr>
            <p:ph idx="1"/>
          </p:nvPr>
        </p:nvSpPr>
        <p:spPr/>
        <p:txBody>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9. </a:t>
            </a:r>
            <a:r>
              <a:rPr lang="en-GB" sz="1800" b="1" kern="100" dirty="0">
                <a:latin typeface="Aptos" panose="02110004020202020204"/>
                <a:ea typeface="Aptos" panose="02110004020202020204"/>
                <a:cs typeface="Times New Roman" panose="02020603050405020304" pitchFamily="18" charset="0"/>
              </a:rPr>
              <a:t>City Narratives: Reconstructing Urban Life</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Choi, R. 2009. </a:t>
            </a:r>
            <a:r>
              <a:rPr lang="en-GB" sz="1800" dirty="0">
                <a:latin typeface="DejaVuSans"/>
                <a:ea typeface="Aptos" panose="02110004020202020204"/>
                <a:cs typeface="DejaVuSans"/>
              </a:rPr>
              <a:t>Reconstructing Urban Life. </a:t>
            </a:r>
            <a:r>
              <a:rPr lang="en-GB" sz="1800" i="1" dirty="0">
                <a:latin typeface="DejaVuSans"/>
                <a:ea typeface="Aptos" panose="02110004020202020204"/>
                <a:cs typeface="DejaVuSans"/>
              </a:rPr>
              <a:t>Places </a:t>
            </a:r>
            <a:r>
              <a:rPr lang="en-GB" sz="1800" dirty="0">
                <a:latin typeface="DejaVuSans"/>
                <a:ea typeface="Aptos" panose="02110004020202020204"/>
                <a:cs typeface="DejaVuSans"/>
              </a:rPr>
              <a:t>21(1): 18–20.</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800" kern="100" dirty="0" err="1">
                <a:latin typeface="Aptos" panose="02110004020202020204"/>
                <a:ea typeface="Aptos" panose="02110004020202020204"/>
                <a:cs typeface="Times New Roman" panose="02020603050405020304" pitchFamily="18" charset="0"/>
              </a:rPr>
              <a:t>Stehle</a:t>
            </a:r>
            <a:r>
              <a:rPr lang="en-GB" sz="1800" kern="100" dirty="0">
                <a:latin typeface="Aptos" panose="02110004020202020204"/>
                <a:ea typeface="Aptos" panose="02110004020202020204"/>
                <a:cs typeface="Times New Roman" panose="02020603050405020304" pitchFamily="18" charset="0"/>
              </a:rPr>
              <a:t>, M. 2010. Berlin's Potsdamer Platz as an Interactive Textbook: Space, Perspective, and Critical Research Skills. </a:t>
            </a:r>
            <a:r>
              <a:rPr lang="en-GB" sz="1800" i="1" kern="100" dirty="0">
                <a:latin typeface="Aptos" panose="02110004020202020204"/>
                <a:ea typeface="Aptos" panose="02110004020202020204"/>
                <a:cs typeface="Times New Roman" panose="02020603050405020304" pitchFamily="18" charset="0"/>
              </a:rPr>
              <a:t>Journal of Educational Media, Memory, and Society</a:t>
            </a:r>
            <a:r>
              <a:rPr lang="en-GB" sz="1800" kern="100" dirty="0">
                <a:latin typeface="Aptos" panose="02110004020202020204"/>
                <a:ea typeface="Aptos" panose="02110004020202020204"/>
                <a:cs typeface="Times New Roman" panose="02020603050405020304" pitchFamily="18" charset="0"/>
              </a:rPr>
              <a:t>, </a:t>
            </a:r>
            <a:r>
              <a:rPr lang="en-GB" sz="1800" i="1" kern="100" dirty="0">
                <a:latin typeface="Aptos" panose="02110004020202020204"/>
                <a:ea typeface="Aptos" panose="02110004020202020204"/>
                <a:cs typeface="Times New Roman" panose="02020603050405020304" pitchFamily="18" charset="0"/>
              </a:rPr>
              <a:t>2</a:t>
            </a:r>
            <a:r>
              <a:rPr lang="en-GB" sz="1800" kern="100" dirty="0">
                <a:latin typeface="Aptos" panose="02110004020202020204"/>
                <a:ea typeface="Aptos" panose="02110004020202020204"/>
                <a:cs typeface="Times New Roman" panose="02020603050405020304" pitchFamily="18" charset="0"/>
              </a:rPr>
              <a:t>(1), 139-153.</a:t>
            </a:r>
          </a:p>
          <a:p>
            <a:pPr>
              <a:defRPr/>
            </a:pP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1">
            <a:extLst>
              <a:ext uri="{FF2B5EF4-FFF2-40B4-BE49-F238E27FC236}">
                <a16:creationId xmlns:a16="http://schemas.microsoft.com/office/drawing/2014/main" id="{125B0B7E-D1E8-2816-DCE1-2E87E87364E2}"/>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BFC91C6C-13A2-79D1-D5F1-A9D7859EB115}"/>
              </a:ext>
            </a:extLst>
          </p:cNvPr>
          <p:cNvSpPr>
            <a:spLocks noGrp="1"/>
          </p:cNvSpPr>
          <p:nvPr>
            <p:ph idx="1"/>
          </p:nvPr>
        </p:nvSpPr>
        <p:spPr/>
        <p:txBody>
          <a:bodyPr>
            <a:normAutofit fontScale="92500" lnSpcReduction="10000"/>
          </a:bodyPr>
          <a:lstStyle/>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1</a:t>
            </a:r>
            <a:r>
              <a:rPr lang="cs-CZ" sz="1800" kern="100" dirty="0">
                <a:latin typeface="Aptos" panose="02110004020202020204"/>
                <a:ea typeface="Aptos" panose="02110004020202020204"/>
                <a:cs typeface="Times New Roman" panose="02020603050405020304" pitchFamily="18" charset="0"/>
              </a:rPr>
              <a:t>0</a:t>
            </a:r>
            <a:r>
              <a:rPr lang="en-GB" sz="1800" kern="100" dirty="0">
                <a:latin typeface="Aptos" panose="02110004020202020204"/>
                <a:ea typeface="Aptos" panose="02110004020202020204"/>
                <a:cs typeface="Times New Roman" panose="02020603050405020304" pitchFamily="18" charset="0"/>
              </a:rPr>
              <a:t>. </a:t>
            </a:r>
            <a:r>
              <a:rPr lang="en-GB" sz="1800" b="1" kern="100" dirty="0">
                <a:latin typeface="Aptos" panose="02110004020202020204"/>
                <a:ea typeface="Aptos" panose="02110004020202020204"/>
                <a:cs typeface="Times New Roman" panose="02020603050405020304" pitchFamily="18" charset="0"/>
              </a:rPr>
              <a:t>Post-modern Cities and Edge Cities</a:t>
            </a:r>
            <a:endParaRPr lang="en-GB" sz="18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Compulsory reading:</a:t>
            </a:r>
          </a:p>
          <a:p>
            <a:pPr marL="0" indent="0">
              <a:lnSpc>
                <a:spcPct val="115000"/>
              </a:lnSpc>
              <a:spcAft>
                <a:spcPts val="800"/>
              </a:spcAft>
              <a:buNone/>
              <a:defRPr/>
            </a:pPr>
            <a:r>
              <a:rPr lang="en-GB" sz="1800" dirty="0">
                <a:latin typeface="Times New Roman" panose="02020603050405020304" pitchFamily="18" charset="0"/>
                <a:ea typeface="Aptos" panose="02110004020202020204"/>
                <a:cs typeface="Times New Roman" panose="02020603050405020304" pitchFamily="18" charset="0"/>
              </a:rPr>
              <a:t>Day, J., Phelps, N.A., </a:t>
            </a:r>
            <a:r>
              <a:rPr lang="en-GB" sz="1800" dirty="0" err="1">
                <a:latin typeface="Times New Roman" panose="02020603050405020304" pitchFamily="18" charset="0"/>
                <a:ea typeface="Aptos" panose="02110004020202020204"/>
                <a:cs typeface="Times New Roman" panose="02020603050405020304" pitchFamily="18" charset="0"/>
              </a:rPr>
              <a:t>Veeroja</a:t>
            </a:r>
            <a:r>
              <a:rPr lang="en-GB" sz="1800" dirty="0">
                <a:latin typeface="Times New Roman" panose="02020603050405020304" pitchFamily="18" charset="0"/>
                <a:ea typeface="Aptos" panose="02110004020202020204"/>
                <a:cs typeface="Times New Roman" panose="02020603050405020304" pitchFamily="18" charset="0"/>
              </a:rPr>
              <a:t>, P., Yang, X. 2022. From Edge City to City? </a:t>
            </a:r>
            <a:r>
              <a:rPr lang="en-GB" sz="1800" i="1" dirty="0">
                <a:latin typeface="Times New Roman" panose="02020603050405020304" pitchFamily="18" charset="0"/>
                <a:ea typeface="Aptos" panose="02110004020202020204"/>
                <a:cs typeface="Times New Roman" panose="02020603050405020304" pitchFamily="18" charset="0"/>
              </a:rPr>
              <a:t>Journal of the American Planning Association</a:t>
            </a:r>
            <a:r>
              <a:rPr lang="en-GB" sz="1800" dirty="0">
                <a:latin typeface="Times New Roman" panose="02020603050405020304" pitchFamily="18" charset="0"/>
                <a:ea typeface="Aptos" panose="02110004020202020204"/>
                <a:cs typeface="Times New Roman" panose="02020603050405020304" pitchFamily="18" charset="0"/>
              </a:rPr>
              <a:t>, 88:4, 565–577.</a:t>
            </a:r>
            <a:r>
              <a:rPr lang="en-GB" sz="1800" dirty="0">
                <a:latin typeface="OpenSans"/>
                <a:ea typeface="Aptos" panose="02110004020202020204"/>
                <a:cs typeface="OpenSans"/>
              </a:rPr>
              <a:t> </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marL="0" indent="0">
              <a:lnSpc>
                <a:spcPct val="115000"/>
              </a:lnSpc>
              <a:spcAft>
                <a:spcPts val="800"/>
              </a:spcAft>
              <a:buNone/>
              <a:defRPr/>
            </a:pPr>
            <a:r>
              <a:rPr lang="en-GB" sz="1800" kern="100" dirty="0" err="1">
                <a:latin typeface="Aptos" panose="02110004020202020204"/>
                <a:ea typeface="Aptos" panose="02110004020202020204"/>
                <a:cs typeface="Times New Roman" panose="02020603050405020304" pitchFamily="18" charset="0"/>
              </a:rPr>
              <a:t>Garreau</a:t>
            </a:r>
            <a:r>
              <a:rPr lang="en-GB" sz="1800" kern="100" dirty="0">
                <a:latin typeface="Aptos" panose="02110004020202020204"/>
                <a:ea typeface="Aptos" panose="02110004020202020204"/>
                <a:cs typeface="Times New Roman" panose="02020603050405020304" pitchFamily="18" charset="0"/>
              </a:rPr>
              <a:t> J. 1991 Edge City: Life on the Frontiers. New York, Doubleday.</a:t>
            </a:r>
          </a:p>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Oatley, N. 2001. </a:t>
            </a:r>
            <a:r>
              <a:rPr lang="en-GB" sz="1800" kern="100" dirty="0" err="1">
                <a:latin typeface="Aptos" panose="02110004020202020204"/>
                <a:ea typeface="Aptos" panose="02110004020202020204"/>
                <a:cs typeface="Times New Roman" panose="02020603050405020304" pitchFamily="18" charset="0"/>
              </a:rPr>
              <a:t>L'Apparition</a:t>
            </a:r>
            <a:r>
              <a:rPr lang="en-GB" sz="1800" kern="100" dirty="0">
                <a:latin typeface="Aptos" panose="02110004020202020204"/>
                <a:ea typeface="Aptos" panose="02110004020202020204"/>
                <a:cs typeface="Times New Roman" panose="02020603050405020304" pitchFamily="18" charset="0"/>
              </a:rPr>
              <a:t> de </a:t>
            </a:r>
            <a:r>
              <a:rPr lang="en-GB" sz="1800" kern="100" dirty="0" err="1">
                <a:latin typeface="Aptos" panose="02110004020202020204"/>
                <a:ea typeface="Aptos" panose="02110004020202020204"/>
                <a:cs typeface="Times New Roman" panose="02020603050405020304" pitchFamily="18" charset="0"/>
              </a:rPr>
              <a:t>l'Edge</a:t>
            </a:r>
            <a:r>
              <a:rPr lang="en-GB" sz="1800" kern="100" dirty="0">
                <a:latin typeface="Aptos" panose="02110004020202020204"/>
                <a:ea typeface="Aptos" panose="02110004020202020204"/>
                <a:cs typeface="Times New Roman" panose="02020603050405020304" pitchFamily="18" charset="0"/>
              </a:rPr>
              <a:t> (of) City: </a:t>
            </a:r>
            <a:r>
              <a:rPr lang="en-GB" sz="1800" kern="100" dirty="0" err="1">
                <a:latin typeface="Aptos" panose="02110004020202020204"/>
                <a:ea typeface="Aptos" panose="02110004020202020204"/>
                <a:cs typeface="Times New Roman" panose="02020603050405020304" pitchFamily="18" charset="0"/>
              </a:rPr>
              <a:t>quels</a:t>
            </a:r>
            <a:r>
              <a:rPr lang="en-GB" sz="1800" kern="100" dirty="0">
                <a:latin typeface="Aptos" panose="02110004020202020204"/>
                <a:ea typeface="Aptos" panose="02110004020202020204"/>
                <a:cs typeface="Times New Roman" panose="02020603050405020304" pitchFamily="18" charset="0"/>
              </a:rPr>
              <a:t> mots pour les nouveaux </a:t>
            </a:r>
            <a:r>
              <a:rPr lang="en-GB" sz="1800" kern="100" dirty="0" err="1">
                <a:latin typeface="Aptos" panose="02110004020202020204"/>
                <a:ea typeface="Aptos" panose="02110004020202020204"/>
                <a:cs typeface="Times New Roman" panose="02020603050405020304" pitchFamily="18" charset="0"/>
              </a:rPr>
              <a:t>espaces</a:t>
            </a:r>
            <a:r>
              <a:rPr lang="en-GB" sz="1800" kern="100" dirty="0">
                <a:latin typeface="Aptos" panose="02110004020202020204"/>
                <a:ea typeface="Aptos" panose="02110004020202020204"/>
                <a:cs typeface="Times New Roman" panose="02020603050405020304" pitchFamily="18" charset="0"/>
              </a:rPr>
              <a:t> </a:t>
            </a:r>
            <a:r>
              <a:rPr lang="en-GB" sz="1800" kern="100" dirty="0" err="1">
                <a:latin typeface="Aptos" panose="02110004020202020204"/>
                <a:ea typeface="Aptos" panose="02110004020202020204"/>
                <a:cs typeface="Times New Roman" panose="02020603050405020304" pitchFamily="18" charset="0"/>
              </a:rPr>
              <a:t>urbains</a:t>
            </a:r>
            <a:r>
              <a:rPr lang="en-GB" sz="1800" kern="100" dirty="0">
                <a:latin typeface="Aptos" panose="02110004020202020204"/>
                <a:ea typeface="Aptos" panose="02110004020202020204"/>
                <a:cs typeface="Times New Roman" panose="02020603050405020304" pitchFamily="18" charset="0"/>
              </a:rPr>
              <a:t>? In: Riviere </a:t>
            </a:r>
            <a:r>
              <a:rPr lang="en-GB" sz="1800" kern="100" dirty="0" err="1">
                <a:latin typeface="Aptos" panose="02110004020202020204"/>
                <a:ea typeface="Aptos" panose="02110004020202020204"/>
                <a:cs typeface="Times New Roman" panose="02020603050405020304" pitchFamily="18" charset="0"/>
              </a:rPr>
              <a:t>d´Arc</a:t>
            </a:r>
            <a:r>
              <a:rPr lang="en-GB" sz="1800" kern="100" dirty="0">
                <a:latin typeface="Aptos" panose="02110004020202020204"/>
                <a:ea typeface="Aptos" panose="02110004020202020204"/>
                <a:cs typeface="Times New Roman" panose="02020603050405020304" pitchFamily="18" charset="0"/>
              </a:rPr>
              <a:t>, H. (ed.) </a:t>
            </a:r>
            <a:r>
              <a:rPr lang="en-GB" sz="1800" i="1" kern="100" dirty="0" err="1">
                <a:latin typeface="Aptos" panose="02110004020202020204"/>
                <a:ea typeface="Aptos" panose="02110004020202020204"/>
                <a:cs typeface="Times New Roman" panose="02020603050405020304" pitchFamily="18" charset="0"/>
              </a:rPr>
              <a:t>Nommer</a:t>
            </a:r>
            <a:r>
              <a:rPr lang="en-GB" sz="1800" i="1" kern="100" dirty="0">
                <a:latin typeface="Aptos" panose="02110004020202020204"/>
                <a:ea typeface="Aptos" panose="02110004020202020204"/>
                <a:cs typeface="Times New Roman" panose="02020603050405020304" pitchFamily="18" charset="0"/>
              </a:rPr>
              <a:t> les nouveaux </a:t>
            </a:r>
            <a:r>
              <a:rPr lang="en-GB" sz="1800" i="1" kern="100" dirty="0" err="1">
                <a:latin typeface="Aptos" panose="02110004020202020204"/>
                <a:ea typeface="Aptos" panose="02110004020202020204"/>
                <a:cs typeface="Times New Roman" panose="02020603050405020304" pitchFamily="18" charset="0"/>
              </a:rPr>
              <a:t>territoires</a:t>
            </a:r>
            <a:r>
              <a:rPr lang="en-GB" sz="1800" i="1" kern="100" dirty="0">
                <a:latin typeface="Aptos" panose="02110004020202020204"/>
                <a:ea typeface="Aptos" panose="02110004020202020204"/>
                <a:cs typeface="Times New Roman" panose="02020603050405020304" pitchFamily="18" charset="0"/>
              </a:rPr>
              <a:t> </a:t>
            </a:r>
            <a:r>
              <a:rPr lang="en-GB" sz="1800" i="1" kern="100" dirty="0" err="1">
                <a:latin typeface="Aptos" panose="02110004020202020204"/>
                <a:ea typeface="Aptos" panose="02110004020202020204"/>
                <a:cs typeface="Times New Roman" panose="02020603050405020304" pitchFamily="18" charset="0"/>
              </a:rPr>
              <a:t>urbains</a:t>
            </a:r>
            <a:r>
              <a:rPr lang="en-GB" sz="1800" kern="100" dirty="0">
                <a:latin typeface="Aptos" panose="02110004020202020204"/>
                <a:ea typeface="Aptos" panose="02110004020202020204"/>
                <a:cs typeface="Times New Roman" panose="02020603050405020304" pitchFamily="18" charset="0"/>
              </a:rPr>
              <a:t>. Paris: UNESCO: 17–38. </a:t>
            </a:r>
          </a:p>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Simpson, D., Kelly, T. 2011. Studying Twenty-first Century Cities. Judd, D.R., Simpson, D. (eds) The City, Revisited Urban Theory from Chicago, Los Angeles, and New York. </a:t>
            </a:r>
            <a:r>
              <a:rPr lang="en-GB" sz="1800" kern="100" dirty="0" err="1">
                <a:latin typeface="Aptos" panose="02110004020202020204"/>
                <a:ea typeface="Aptos" panose="02110004020202020204"/>
                <a:cs typeface="Times New Roman" panose="02020603050405020304" pitchFamily="18" charset="0"/>
              </a:rPr>
              <a:t>Mineapolis</a:t>
            </a:r>
            <a:r>
              <a:rPr lang="en-GB" sz="1800" kern="100" dirty="0">
                <a:latin typeface="Aptos" panose="02110004020202020204"/>
                <a:ea typeface="Aptos" panose="02110004020202020204"/>
                <a:cs typeface="Times New Roman" panose="02020603050405020304" pitchFamily="18" charset="0"/>
              </a:rPr>
              <a:t>, London: University of </a:t>
            </a:r>
            <a:r>
              <a:rPr lang="en-GB" sz="1800" kern="100" dirty="0" err="1">
                <a:latin typeface="Aptos" panose="02110004020202020204"/>
                <a:ea typeface="Aptos" panose="02110004020202020204"/>
                <a:cs typeface="Times New Roman" panose="02020603050405020304" pitchFamily="18" charset="0"/>
              </a:rPr>
              <a:t>Minesota</a:t>
            </a:r>
            <a:r>
              <a:rPr lang="en-GB" sz="1800" kern="100" dirty="0">
                <a:latin typeface="Aptos" panose="02110004020202020204"/>
                <a:ea typeface="Aptos" panose="02110004020202020204"/>
                <a:cs typeface="Times New Roman" panose="02020603050405020304" pitchFamily="18" charset="0"/>
              </a:rPr>
              <a:t> Press: 356 – 366.</a:t>
            </a:r>
          </a:p>
          <a:p>
            <a:pPr>
              <a:defRPr/>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a:extLst>
              <a:ext uri="{FF2B5EF4-FFF2-40B4-BE49-F238E27FC236}">
                <a16:creationId xmlns:a16="http://schemas.microsoft.com/office/drawing/2014/main" id="{6BEC1B7D-97C2-EFE5-49BC-D60776811822}"/>
              </a:ext>
            </a:extLst>
          </p:cNvPr>
          <p:cNvSpPr>
            <a:spLocks noGrp="1" noChangeArrowheads="1"/>
          </p:cNvSpPr>
          <p:nvPr>
            <p:ph type="title"/>
          </p:nvPr>
        </p:nvSpPr>
        <p:spPr/>
        <p:txBody>
          <a:bodyPr/>
          <a:lstStyle/>
          <a:p>
            <a:r>
              <a:rPr lang="cs-CZ" altLang="en-US" dirty="0" err="1"/>
              <a:t>Syllabus</a:t>
            </a:r>
            <a:endParaRPr lang="en-GB" altLang="en-US" dirty="0"/>
          </a:p>
        </p:txBody>
      </p:sp>
      <p:sp>
        <p:nvSpPr>
          <p:cNvPr id="3" name="Zástupný obsah 2">
            <a:extLst>
              <a:ext uri="{FF2B5EF4-FFF2-40B4-BE49-F238E27FC236}">
                <a16:creationId xmlns:a16="http://schemas.microsoft.com/office/drawing/2014/main" id="{E4447C8D-EC36-CC05-DABE-686301C05CDD}"/>
              </a:ext>
            </a:extLst>
          </p:cNvPr>
          <p:cNvSpPr>
            <a:spLocks noGrp="1"/>
          </p:cNvSpPr>
          <p:nvPr>
            <p:ph idx="1"/>
          </p:nvPr>
        </p:nvSpPr>
        <p:spPr/>
        <p:txBody>
          <a:bodyPr/>
          <a:lstStyle/>
          <a:p>
            <a:pPr>
              <a:lnSpc>
                <a:spcPct val="115000"/>
              </a:lnSpc>
              <a:spcAft>
                <a:spcPts val="800"/>
              </a:spcAft>
            </a:pPr>
            <a:r>
              <a:rPr lang="en-GB" altLang="en-US" sz="1800">
                <a:latin typeface="Aptos"/>
                <a:ea typeface="Aptos"/>
                <a:cs typeface="Times New Roman" panose="02020603050405020304" pitchFamily="18" charset="0"/>
              </a:rPr>
              <a:t>The aim of the course is to introduce students to selected topics addressed by urban anthropology, the development and logic by which sociology and anthropology conceptualize the urban people, and their behavior in the context of the transformations of urban space and the evolution of the discipline.</a:t>
            </a:r>
            <a:r>
              <a:rPr lang="cs-CZ" altLang="en-US" sz="1800">
                <a:latin typeface="Aptos"/>
                <a:ea typeface="Aptos"/>
                <a:cs typeface="Times New Roman" panose="02020603050405020304" pitchFamily="18" charset="0"/>
              </a:rPr>
              <a:t> </a:t>
            </a:r>
            <a:endParaRPr lang="en-GB" altLang="en-US" sz="1800">
              <a:latin typeface="Aptos"/>
              <a:ea typeface="Aptos"/>
              <a:cs typeface="Times New Roman" panose="02020603050405020304" pitchFamily="18" charset="0"/>
            </a:endParaRPr>
          </a:p>
          <a:p>
            <a:pPr>
              <a:lnSpc>
                <a:spcPct val="115000"/>
              </a:lnSpc>
              <a:buFont typeface="Arial" panose="020B0604020202020204" pitchFamily="34" charset="0"/>
              <a:buAutoNum type="arabicPeriod"/>
            </a:pPr>
            <a:r>
              <a:rPr lang="cs-CZ" altLang="en-US" sz="1800">
                <a:latin typeface="Aptos"/>
                <a:ea typeface="Aptos"/>
                <a:cs typeface="Times New Roman" panose="02020603050405020304" pitchFamily="18" charset="0"/>
              </a:rPr>
              <a:t>Course completion requirements:</a:t>
            </a:r>
            <a:endParaRPr lang="en-GB" altLang="en-US" sz="1800">
              <a:latin typeface="Aptos"/>
              <a:ea typeface="Aptos"/>
              <a:cs typeface="Times New Roman" panose="02020603050405020304" pitchFamily="18" charset="0"/>
            </a:endParaRPr>
          </a:p>
          <a:p>
            <a:pPr>
              <a:lnSpc>
                <a:spcPct val="115000"/>
              </a:lnSpc>
              <a:buFont typeface="Arial" panose="020B0604020202020204" pitchFamily="34" charset="0"/>
              <a:buChar char="•"/>
            </a:pPr>
            <a:r>
              <a:rPr lang="en-GB" altLang="en-US" sz="1800">
                <a:latin typeface="Aptos"/>
                <a:ea typeface="Aptos"/>
                <a:cs typeface="Times New Roman" panose="02020603050405020304" pitchFamily="18" charset="0"/>
              </a:rPr>
              <a:t>Course attendance and topic understanding demonstrated by completing four tasks with different scores. Total max 100 points.Course attendance without more than three absences – 5 points.</a:t>
            </a:r>
          </a:p>
          <a:p>
            <a:pPr>
              <a:lnSpc>
                <a:spcPct val="115000"/>
              </a:lnSpc>
              <a:buFont typeface="Arial" panose="020B0604020202020204" pitchFamily="34" charset="0"/>
              <a:buChar char="•"/>
            </a:pPr>
            <a:r>
              <a:rPr lang="en-GB" altLang="en-US" sz="1800">
                <a:latin typeface="Aptos"/>
                <a:ea typeface="Aptos"/>
                <a:cs typeface="Times New Roman" panose="02020603050405020304" pitchFamily="18" charset="0"/>
              </a:rPr>
              <a:t>Task 1 – 5points</a:t>
            </a:r>
          </a:p>
          <a:p>
            <a:pPr>
              <a:lnSpc>
                <a:spcPct val="115000"/>
              </a:lnSpc>
              <a:buFont typeface="Arial" panose="020B0604020202020204" pitchFamily="34" charset="0"/>
              <a:buChar char="•"/>
            </a:pPr>
            <a:r>
              <a:rPr lang="en-GB" altLang="en-US" sz="1800">
                <a:latin typeface="Aptos"/>
                <a:ea typeface="Aptos"/>
                <a:cs typeface="Times New Roman" panose="02020603050405020304" pitchFamily="18" charset="0"/>
              </a:rPr>
              <a:t>Task 2 – 20 points</a:t>
            </a:r>
          </a:p>
          <a:p>
            <a:pPr>
              <a:lnSpc>
                <a:spcPct val="115000"/>
              </a:lnSpc>
              <a:buFont typeface="Arial" panose="020B0604020202020204" pitchFamily="34" charset="0"/>
              <a:buChar char="•"/>
            </a:pPr>
            <a:r>
              <a:rPr lang="en-GB" altLang="en-US" sz="1800">
                <a:latin typeface="Aptos"/>
                <a:ea typeface="Aptos"/>
                <a:cs typeface="Times New Roman" panose="02020603050405020304" pitchFamily="18" charset="0"/>
              </a:rPr>
              <a:t>Task 3 – 30 points</a:t>
            </a:r>
          </a:p>
          <a:p>
            <a:pPr>
              <a:lnSpc>
                <a:spcPct val="115000"/>
              </a:lnSpc>
              <a:buFont typeface="Arial" panose="020B0604020202020204" pitchFamily="34" charset="0"/>
              <a:buChar char="•"/>
            </a:pPr>
            <a:r>
              <a:rPr lang="en-GB" altLang="en-US" sz="1800">
                <a:latin typeface="Aptos"/>
                <a:ea typeface="Aptos"/>
                <a:cs typeface="Times New Roman" panose="02020603050405020304" pitchFamily="18" charset="0"/>
              </a:rPr>
              <a:t>Task 4 – 40 points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a:extLst>
              <a:ext uri="{FF2B5EF4-FFF2-40B4-BE49-F238E27FC236}">
                <a16:creationId xmlns:a16="http://schemas.microsoft.com/office/drawing/2014/main" id="{780D69E3-FAC1-915E-FAE3-EE3A53D9B19C}"/>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8C8A05C3-6193-28FD-6044-AA9183B9D114}"/>
              </a:ext>
            </a:extLst>
          </p:cNvPr>
          <p:cNvSpPr>
            <a:spLocks noGrp="1"/>
          </p:cNvSpPr>
          <p:nvPr>
            <p:ph idx="1"/>
          </p:nvPr>
        </p:nvSpPr>
        <p:spPr/>
        <p:txBody>
          <a:bodyPr>
            <a:normAutofit lnSpcReduction="10000"/>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1</a:t>
            </a:r>
            <a:r>
              <a:rPr lang="cs-CZ" sz="1800" kern="100" dirty="0">
                <a:latin typeface="Aptos" panose="02110004020202020204"/>
                <a:ea typeface="Aptos" panose="02110004020202020204"/>
                <a:cs typeface="Times New Roman" panose="02020603050405020304" pitchFamily="18" charset="0"/>
              </a:rPr>
              <a:t>1</a:t>
            </a:r>
            <a:r>
              <a:rPr lang="en-GB" sz="1800" kern="100" dirty="0">
                <a:latin typeface="Aptos" panose="02110004020202020204"/>
                <a:ea typeface="Aptos" panose="02110004020202020204"/>
                <a:cs typeface="Times New Roman" panose="02020603050405020304" pitchFamily="18" charset="0"/>
              </a:rPr>
              <a:t>. </a:t>
            </a:r>
            <a:r>
              <a:rPr lang="en-GB" sz="1800" b="1" kern="100" dirty="0">
                <a:latin typeface="Aptos" panose="02110004020202020204"/>
                <a:ea typeface="Aptos" panose="02110004020202020204"/>
                <a:cs typeface="Times New Roman" panose="02020603050405020304" pitchFamily="18" charset="0"/>
              </a:rPr>
              <a:t>World Cities and Neoliberalism; Sustainable and Smart Cities</a:t>
            </a:r>
            <a:endParaRPr lang="en-GB" sz="1800" kern="100" dirty="0">
              <a:latin typeface="Aptos" panose="02110004020202020204"/>
              <a:ea typeface="Aptos" panose="02110004020202020204"/>
              <a:cs typeface="Times New Roman" panose="02020603050405020304" pitchFamily="18" charset="0"/>
            </a:endParaRPr>
          </a:p>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Compulsory reading:</a:t>
            </a:r>
          </a:p>
          <a:p>
            <a:pPr marL="0" indent="0">
              <a:lnSpc>
                <a:spcPct val="115000"/>
              </a:lnSpc>
              <a:spcAft>
                <a:spcPts val="800"/>
              </a:spcAft>
              <a:buNone/>
              <a:defRPr/>
            </a:pPr>
            <a:r>
              <a:rPr lang="en-GB" sz="1800" kern="100" dirty="0" err="1">
                <a:latin typeface="Aptos" panose="02110004020202020204"/>
                <a:ea typeface="Aptos" panose="02110004020202020204"/>
                <a:cs typeface="Times New Roman" panose="02020603050405020304" pitchFamily="18" charset="0"/>
              </a:rPr>
              <a:t>Sodig</a:t>
            </a:r>
            <a:r>
              <a:rPr lang="en-GB" sz="1800" kern="100" dirty="0">
                <a:latin typeface="Aptos" panose="02110004020202020204"/>
                <a:ea typeface="Aptos" panose="02110004020202020204"/>
                <a:cs typeface="Times New Roman" panose="02020603050405020304" pitchFamily="18" charset="0"/>
              </a:rPr>
              <a:t>, A. et al. 2019. Towards modern sustainable cities: Review of sustainability principles and trends. </a:t>
            </a:r>
            <a:r>
              <a:rPr lang="en-GB" sz="1800" i="1" kern="100" dirty="0">
                <a:latin typeface="Aptos" panose="02110004020202020204"/>
                <a:ea typeface="Aptos" panose="02110004020202020204"/>
                <a:cs typeface="Times New Roman" panose="02020603050405020304" pitchFamily="18" charset="0"/>
              </a:rPr>
              <a:t>Journal of Cleaner Production</a:t>
            </a:r>
            <a:r>
              <a:rPr lang="en-GB" sz="1800" kern="100" dirty="0">
                <a:latin typeface="Aptos" panose="02110004020202020204"/>
                <a:ea typeface="Aptos" panose="02110004020202020204"/>
                <a:cs typeface="Times New Roman" panose="02020603050405020304" pitchFamily="18" charset="0"/>
              </a:rPr>
              <a:t> 227: 972–1001.</a:t>
            </a:r>
          </a:p>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Recommended reading:</a:t>
            </a:r>
          </a:p>
          <a:p>
            <a:pPr marL="0" indent="0">
              <a:lnSpc>
                <a:spcPct val="115000"/>
              </a:lnSpc>
              <a:spcAft>
                <a:spcPts val="800"/>
              </a:spcAft>
              <a:buNone/>
              <a:defRPr/>
            </a:pPr>
            <a:r>
              <a:rPr lang="en-GB" sz="1800" kern="100" dirty="0" err="1">
                <a:latin typeface="Aptos" panose="02110004020202020204"/>
                <a:ea typeface="Aptos" panose="02110004020202020204"/>
                <a:cs typeface="Times New Roman" panose="02020603050405020304" pitchFamily="18" charset="0"/>
              </a:rPr>
              <a:t>Sassen</a:t>
            </a:r>
            <a:r>
              <a:rPr lang="en-GB" sz="1800" kern="100" dirty="0">
                <a:latin typeface="Aptos" panose="02110004020202020204"/>
                <a:ea typeface="Aptos" panose="02110004020202020204"/>
                <a:cs typeface="Times New Roman" panose="02020603050405020304" pitchFamily="18" charset="0"/>
              </a:rPr>
              <a:t> S. 2005: The Global City: Introducing a Concept. </a:t>
            </a:r>
            <a:r>
              <a:rPr lang="en-GB" sz="1800" i="1" kern="100" dirty="0">
                <a:latin typeface="Aptos" panose="02110004020202020204"/>
                <a:ea typeface="Aptos" panose="02110004020202020204"/>
                <a:cs typeface="Times New Roman" panose="02020603050405020304" pitchFamily="18" charset="0"/>
              </a:rPr>
              <a:t>The Brown Journal of World Affairs</a:t>
            </a:r>
            <a:r>
              <a:rPr lang="en-GB" sz="1800" kern="100" dirty="0">
                <a:latin typeface="Aptos" panose="02110004020202020204"/>
                <a:ea typeface="Aptos" panose="02110004020202020204"/>
                <a:cs typeface="Times New Roman" panose="02020603050405020304" pitchFamily="18" charset="0"/>
              </a:rPr>
              <a:t> XI: 2.</a:t>
            </a:r>
          </a:p>
          <a:p>
            <a:pPr marL="0" indent="0">
              <a:lnSpc>
                <a:spcPct val="115000"/>
              </a:lnSpc>
              <a:spcAft>
                <a:spcPts val="800"/>
              </a:spcAft>
              <a:buNone/>
              <a:defRPr/>
            </a:pPr>
            <a:r>
              <a:rPr lang="en-GB" sz="1800" kern="100" dirty="0">
                <a:latin typeface="Aptos" panose="02110004020202020204"/>
                <a:ea typeface="Aptos" panose="02110004020202020204"/>
                <a:cs typeface="Times New Roman" panose="02020603050405020304" pitchFamily="18" charset="0"/>
              </a:rPr>
              <a:t> </a:t>
            </a:r>
          </a:p>
          <a:p>
            <a:pPr>
              <a:lnSpc>
                <a:spcPct val="115000"/>
              </a:lnSpc>
              <a:spcAft>
                <a:spcPts val="800"/>
              </a:spcAft>
              <a:defRPr/>
            </a:pPr>
            <a:r>
              <a:rPr lang="en-GB" sz="1800" b="1" kern="100" dirty="0">
                <a:latin typeface="Aptos" panose="02110004020202020204"/>
                <a:ea typeface="Aptos" panose="02110004020202020204"/>
                <a:cs typeface="Times New Roman" panose="02020603050405020304" pitchFamily="18" charset="0"/>
              </a:rPr>
              <a:t>Task 4: What is Prague's biggest problem, to what extent does it correspond to the situation in other cities and how is it solved elsewhere?</a:t>
            </a:r>
            <a:endParaRPr lang="en-GB" sz="1800" kern="100" dirty="0">
              <a:latin typeface="Aptos" panose="02110004020202020204"/>
              <a:ea typeface="Aptos" panose="02110004020202020204"/>
              <a:cs typeface="Times New Roman" panose="02020603050405020304" pitchFamily="18" charset="0"/>
            </a:endParaRPr>
          </a:p>
          <a:p>
            <a:pPr>
              <a:defRPr/>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1">
            <a:extLst>
              <a:ext uri="{FF2B5EF4-FFF2-40B4-BE49-F238E27FC236}">
                <a16:creationId xmlns:a16="http://schemas.microsoft.com/office/drawing/2014/main" id="{476DBBA5-F3FC-FB5F-D804-D3305EEFB941}"/>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AEA350F2-E141-4419-92EA-AD7015C6D41C}"/>
              </a:ext>
            </a:extLst>
          </p:cNvPr>
          <p:cNvSpPr>
            <a:spLocks noGrp="1"/>
          </p:cNvSpPr>
          <p:nvPr>
            <p:ph idx="1"/>
          </p:nvPr>
        </p:nvSpPr>
        <p:spPr/>
        <p:txBody>
          <a:bodyPr/>
          <a:lstStyle/>
          <a:p>
            <a:pPr>
              <a:lnSpc>
                <a:spcPct val="115000"/>
              </a:lnSpc>
              <a:buFont typeface="+mj-lt"/>
              <a:buAutoNum type="arabicPeriod"/>
              <a:defRPr/>
            </a:pPr>
            <a:r>
              <a:rPr lang="en-GB" kern="100" dirty="0">
                <a:latin typeface="Aptos"/>
                <a:ea typeface="Aptos"/>
                <a:cs typeface="Times New Roman" panose="02020603050405020304" pitchFamily="18" charset="0"/>
              </a:rPr>
              <a:t>All tasks (except attendance) are completed in the form of original academic texts submitted to Moodle.</a:t>
            </a:r>
          </a:p>
          <a:p>
            <a:pPr marL="114300" indent="0">
              <a:lnSpc>
                <a:spcPct val="115000"/>
              </a:lnSpc>
              <a:buNone/>
              <a:defRPr/>
            </a:pPr>
            <a:r>
              <a:rPr lang="en-GB" sz="2400" kern="100" dirty="0">
                <a:latin typeface="Aptos"/>
                <a:ea typeface="Aptos"/>
                <a:cs typeface="Times New Roman" panose="02020603050405020304" pitchFamily="18" charset="0"/>
              </a:rPr>
              <a:t>Task 1. – one </a:t>
            </a:r>
            <a:r>
              <a:rPr lang="en-GB" sz="2400" kern="100" dirty="0" err="1">
                <a:latin typeface="Aptos"/>
                <a:ea typeface="Aptos"/>
                <a:cs typeface="Times New Roman" panose="02020603050405020304" pitchFamily="18" charset="0"/>
              </a:rPr>
              <a:t>paragrapf</a:t>
            </a:r>
            <a:r>
              <a:rPr lang="en-GB" sz="2400" kern="100" dirty="0">
                <a:latin typeface="Aptos"/>
                <a:ea typeface="Aptos"/>
                <a:cs typeface="Times New Roman" panose="02020603050405020304" pitchFamily="18" charset="0"/>
              </a:rPr>
              <a:t> (500 characters)</a:t>
            </a:r>
            <a:endParaRPr lang="cs-CZ" sz="2400" kern="100" dirty="0">
              <a:latin typeface="Aptos"/>
              <a:ea typeface="Aptos"/>
              <a:cs typeface="Times New Roman" panose="02020603050405020304" pitchFamily="18" charset="0"/>
            </a:endParaRPr>
          </a:p>
          <a:p>
            <a:pPr marL="114300" indent="0">
              <a:lnSpc>
                <a:spcPct val="115000"/>
              </a:lnSpc>
              <a:buNone/>
              <a:defRPr/>
            </a:pPr>
            <a:r>
              <a:rPr lang="en-GB" sz="2400" dirty="0"/>
              <a:t>Please answer the following questions: What motivates you to attend this course? What do you expect to learn here? What do you not find in this syllabus that an urban anthropology course should focus on?</a:t>
            </a:r>
            <a:endParaRPr lang="en-GB" sz="2400" kern="100" dirty="0">
              <a:latin typeface="Aptos"/>
              <a:ea typeface="Aptos"/>
              <a:cs typeface="Times New Roman" panose="02020603050405020304" pitchFamily="18" charset="0"/>
            </a:endParaRPr>
          </a:p>
          <a:p>
            <a:pPr>
              <a:defRPr/>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a:extLst>
              <a:ext uri="{FF2B5EF4-FFF2-40B4-BE49-F238E27FC236}">
                <a16:creationId xmlns:a16="http://schemas.microsoft.com/office/drawing/2014/main" id="{B7ACF365-23D3-3A34-C068-77CB0F46C9C8}"/>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EF396B84-046F-C0AD-5471-5C36CE081B50}"/>
              </a:ext>
            </a:extLst>
          </p:cNvPr>
          <p:cNvSpPr>
            <a:spLocks noGrp="1"/>
          </p:cNvSpPr>
          <p:nvPr>
            <p:ph idx="1"/>
          </p:nvPr>
        </p:nvSpPr>
        <p:spPr/>
        <p:txBody>
          <a:bodyPr/>
          <a:lstStyle/>
          <a:p>
            <a:pPr>
              <a:defRPr/>
            </a:pPr>
            <a:r>
              <a:rPr lang="en-GB" kern="100" dirty="0">
                <a:latin typeface="Aptos"/>
                <a:ea typeface="Aptos"/>
                <a:cs typeface="Times New Roman" panose="02020603050405020304" pitchFamily="18" charset="0"/>
              </a:rPr>
              <a:t>Task 2. – two pages (3600 characters)</a:t>
            </a:r>
          </a:p>
          <a:p>
            <a:pPr marL="0" indent="0">
              <a:buNone/>
              <a:defRPr/>
            </a:pPr>
            <a:endParaRPr lang="cs-CZ" dirty="0"/>
          </a:p>
          <a:p>
            <a:pPr marL="0" indent="0">
              <a:buNone/>
              <a:defRPr/>
            </a:pPr>
            <a:r>
              <a:rPr lang="en-GB" dirty="0"/>
              <a:t>Discuss the schools introduced in the previous lectures and show their strengths and weaknesses.</a:t>
            </a:r>
            <a:endParaRPr lang="cs-CZ" dirty="0"/>
          </a:p>
          <a:p>
            <a:pPr marL="0" indent="0">
              <a:buNone/>
              <a:defRPr/>
            </a:pPr>
            <a:r>
              <a:rPr lang="cs-CZ" dirty="0"/>
              <a:t>(Chicago, Manchester, LA, Birmingham </a:t>
            </a:r>
            <a:r>
              <a:rPr lang="cs-CZ" dirty="0" err="1"/>
              <a:t>schools</a:t>
            </a:r>
            <a:r>
              <a:rPr lang="cs-CZ" dirty="0"/>
              <a:t>,)</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1">
            <a:extLst>
              <a:ext uri="{FF2B5EF4-FFF2-40B4-BE49-F238E27FC236}">
                <a16:creationId xmlns:a16="http://schemas.microsoft.com/office/drawing/2014/main" id="{A1F5530A-0B43-4F7F-A26F-70C8D6F4FA79}"/>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8DD2242F-04E7-D5A6-0CCE-99997277C041}"/>
              </a:ext>
            </a:extLst>
          </p:cNvPr>
          <p:cNvSpPr>
            <a:spLocks noGrp="1"/>
          </p:cNvSpPr>
          <p:nvPr>
            <p:ph idx="1"/>
          </p:nvPr>
        </p:nvSpPr>
        <p:spPr/>
        <p:txBody>
          <a:bodyPr/>
          <a:lstStyle/>
          <a:p>
            <a:pPr>
              <a:defRPr/>
            </a:pPr>
            <a:r>
              <a:rPr lang="en-GB" kern="100" dirty="0">
                <a:latin typeface="Aptos"/>
                <a:ea typeface="Aptos"/>
                <a:cs typeface="Times New Roman" panose="02020603050405020304" pitchFamily="18" charset="0"/>
              </a:rPr>
              <a:t>Task 3. – three pages (5200 characters)</a:t>
            </a:r>
            <a:endParaRPr lang="cs-CZ" kern="100" dirty="0">
              <a:latin typeface="Aptos"/>
              <a:ea typeface="Aptos"/>
              <a:cs typeface="Times New Roman" panose="02020603050405020304" pitchFamily="18" charset="0"/>
            </a:endParaRPr>
          </a:p>
          <a:p>
            <a:pPr>
              <a:defRPr/>
            </a:pPr>
            <a:endParaRPr lang="cs-CZ" kern="100" dirty="0">
              <a:latin typeface="Aptos"/>
              <a:ea typeface="Aptos"/>
              <a:cs typeface="Times New Roman" panose="02020603050405020304" pitchFamily="18" charset="0"/>
            </a:endParaRPr>
          </a:p>
          <a:p>
            <a:pPr marL="0" indent="0">
              <a:buNone/>
              <a:defRPr/>
            </a:pPr>
            <a:endParaRPr lang="en-GB" kern="100" dirty="0">
              <a:latin typeface="Aptos"/>
              <a:ea typeface="Aptos"/>
              <a:cs typeface="Times New Roman" panose="02020603050405020304" pitchFamily="18" charset="0"/>
            </a:endParaRPr>
          </a:p>
          <a:p>
            <a:pPr>
              <a:defRPr/>
            </a:pPr>
            <a:r>
              <a:rPr lang="en-GB" dirty="0"/>
              <a:t>Question 3. Observation of a Prague public space. New knowledge gained from one's own academic activities.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a:extLst>
              <a:ext uri="{FF2B5EF4-FFF2-40B4-BE49-F238E27FC236}">
                <a16:creationId xmlns:a16="http://schemas.microsoft.com/office/drawing/2014/main" id="{B46BE26A-5E2B-D7AB-0329-FF1BA13B01FF}"/>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E450FFCB-3815-5A80-1151-C95861AF5206}"/>
              </a:ext>
            </a:extLst>
          </p:cNvPr>
          <p:cNvSpPr>
            <a:spLocks noGrp="1"/>
          </p:cNvSpPr>
          <p:nvPr>
            <p:ph idx="1"/>
          </p:nvPr>
        </p:nvSpPr>
        <p:spPr/>
        <p:txBody>
          <a:bodyPr/>
          <a:lstStyle/>
          <a:p>
            <a:pPr>
              <a:defRPr/>
            </a:pPr>
            <a:endParaRPr lang="cs-CZ" b="1" dirty="0"/>
          </a:p>
          <a:p>
            <a:pPr>
              <a:defRPr/>
            </a:pPr>
            <a:r>
              <a:rPr lang="en-GB" kern="100" dirty="0">
                <a:latin typeface="Aptos"/>
                <a:ea typeface="Aptos"/>
                <a:cs typeface="Times New Roman" panose="02020603050405020304" pitchFamily="18" charset="0"/>
              </a:rPr>
              <a:t>Task 4. – five pages (9000 characters)  </a:t>
            </a:r>
          </a:p>
          <a:p>
            <a:pPr>
              <a:defRPr/>
            </a:pPr>
            <a:endParaRPr lang="cs-CZ" b="1" dirty="0"/>
          </a:p>
          <a:p>
            <a:pPr>
              <a:defRPr/>
            </a:pPr>
            <a:endParaRPr lang="cs-CZ" b="1" dirty="0"/>
          </a:p>
          <a:p>
            <a:pPr>
              <a:defRPr/>
            </a:pPr>
            <a:r>
              <a:rPr lang="en-GB" dirty="0"/>
              <a:t>What is Prague's biggest problem, to what extent does it correspond to the situation in other cities and how is it solved elsewhere?</a:t>
            </a:r>
            <a:endParaRPr lang="cs-CZ" dirty="0"/>
          </a:p>
          <a:p>
            <a:pPr>
              <a:defRPr/>
            </a:pPr>
            <a:endParaRPr lang="cs-CZ" b="1" dirty="0"/>
          </a:p>
          <a:p>
            <a:pPr>
              <a:defRPr/>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a:extLst>
              <a:ext uri="{FF2B5EF4-FFF2-40B4-BE49-F238E27FC236}">
                <a16:creationId xmlns:a16="http://schemas.microsoft.com/office/drawing/2014/main" id="{A6644FB8-0D39-BF90-2909-A2290015A85D}"/>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EB1E7B8C-855A-9FCE-C297-4A7340A79283}"/>
              </a:ext>
            </a:extLst>
          </p:cNvPr>
          <p:cNvSpPr>
            <a:spLocks noGrp="1"/>
          </p:cNvSpPr>
          <p:nvPr>
            <p:ph idx="1"/>
          </p:nvPr>
        </p:nvSpPr>
        <p:spPr/>
        <p:txBody>
          <a:bodyPr/>
          <a:lstStyle/>
          <a:p>
            <a:pPr marL="0" indent="0">
              <a:buNone/>
              <a:defRPr/>
            </a:pPr>
            <a:r>
              <a:rPr lang="en-GB" kern="100" dirty="0">
                <a:latin typeface="Aptos"/>
                <a:ea typeface="Aptos"/>
                <a:cs typeface="Times New Roman" panose="02020603050405020304" pitchFamily="18" charset="0"/>
              </a:rPr>
              <a:t>Texts are submitted in the form of "written original texts" to Moodle. The texts (exclude the first one) should include the objectives of the text, the basic research question, an assessment of the state of knowledge of the subject, a description of the method used to address the research question, a conclusion, and references to sources and literature. Each of the points can be a short paragraph, but the paper should include it. The text must be written by the student being examined, and all sources must be cited.</a:t>
            </a:r>
          </a:p>
          <a:p>
            <a:pPr>
              <a:defRPr/>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a:extLst>
              <a:ext uri="{FF2B5EF4-FFF2-40B4-BE49-F238E27FC236}">
                <a16:creationId xmlns:a16="http://schemas.microsoft.com/office/drawing/2014/main" id="{1AE17306-B93E-A5C2-FBFA-3FC6378E712E}"/>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14C34643-02B4-6525-B5EF-CDF5481F042F}"/>
              </a:ext>
            </a:extLst>
          </p:cNvPr>
          <p:cNvSpPr>
            <a:spLocks noGrp="1"/>
          </p:cNvSpPr>
          <p:nvPr>
            <p:ph idx="1"/>
          </p:nvPr>
        </p:nvSpPr>
        <p:spPr/>
        <p:txBody>
          <a:bodyPr>
            <a:normAutofit fontScale="92500" lnSpcReduction="20000"/>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1. </a:t>
            </a:r>
            <a:r>
              <a:rPr lang="en-GB" sz="1800" b="1" kern="100" dirty="0">
                <a:latin typeface="Aptos" panose="02110004020202020204"/>
                <a:ea typeface="Aptos" panose="02110004020202020204"/>
                <a:cs typeface="Times New Roman" panose="02020603050405020304" pitchFamily="18" charset="0"/>
              </a:rPr>
              <a:t>Conceptualization of urban space. The historicizing European approach, the Chicago, New York, and Los Angeles schools. The Chicago School in more detail.</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a:t>
            </a:r>
          </a:p>
          <a:p>
            <a:pPr>
              <a:lnSpc>
                <a:spcPct val="115000"/>
              </a:lnSpc>
              <a:spcAft>
                <a:spcPts val="800"/>
              </a:spcAft>
              <a:defRPr/>
            </a:pPr>
            <a:r>
              <a:rPr lang="cs-CZ" sz="1800" kern="100" dirty="0">
                <a:latin typeface="Aptos" panose="02110004020202020204"/>
                <a:ea typeface="Aptos" panose="02110004020202020204"/>
                <a:cs typeface="Times New Roman" panose="02020603050405020304" pitchFamily="18" charset="0"/>
              </a:rPr>
              <a:t>Dennis R. </a:t>
            </a:r>
            <a:r>
              <a:rPr lang="cs-CZ" sz="1800" kern="100" dirty="0" err="1">
                <a:latin typeface="Aptos" panose="02110004020202020204"/>
                <a:ea typeface="Aptos" panose="02110004020202020204"/>
                <a:cs typeface="Times New Roman" panose="02020603050405020304" pitchFamily="18" charset="0"/>
              </a:rPr>
              <a:t>Judd</a:t>
            </a:r>
            <a:r>
              <a:rPr lang="cs-CZ" sz="1800" kern="100" dirty="0">
                <a:latin typeface="Aptos" panose="02110004020202020204"/>
                <a:ea typeface="Aptos" panose="02110004020202020204"/>
                <a:cs typeface="Times New Roman" panose="02020603050405020304" pitchFamily="18" charset="0"/>
              </a:rPr>
              <a:t> 2011. </a:t>
            </a:r>
            <a:r>
              <a:rPr lang="cs-CZ" sz="1800" kern="100" dirty="0" err="1">
                <a:latin typeface="Aptos" panose="02110004020202020204"/>
                <a:ea typeface="Aptos" panose="02110004020202020204"/>
                <a:cs typeface="Times New Roman" panose="02020603050405020304" pitchFamily="18" charset="0"/>
              </a:rPr>
              <a:t>Theorizing</a:t>
            </a:r>
            <a:r>
              <a:rPr lang="cs-CZ" sz="1800" kern="100" dirty="0">
                <a:latin typeface="Aptos" panose="02110004020202020204"/>
                <a:ea typeface="Aptos" panose="02110004020202020204"/>
                <a:cs typeface="Times New Roman" panose="02020603050405020304" pitchFamily="18" charset="0"/>
              </a:rPr>
              <a:t> City. In Dennis R. </a:t>
            </a:r>
            <a:r>
              <a:rPr lang="cs-CZ" sz="1800" kern="100" dirty="0" err="1">
                <a:latin typeface="Aptos" panose="02110004020202020204"/>
                <a:ea typeface="Aptos" panose="02110004020202020204"/>
                <a:cs typeface="Times New Roman" panose="02020603050405020304" pitchFamily="18" charset="0"/>
              </a:rPr>
              <a:t>Judd</a:t>
            </a:r>
            <a:r>
              <a:rPr lang="cs-CZ" sz="1800" kern="100" dirty="0">
                <a:latin typeface="Aptos" panose="02110004020202020204"/>
                <a:ea typeface="Aptos" panose="02110004020202020204"/>
                <a:cs typeface="Times New Roman" panose="02020603050405020304" pitchFamily="18" charset="0"/>
              </a:rPr>
              <a:t> and Dick Simpson (</a:t>
            </a:r>
            <a:r>
              <a:rPr lang="cs-CZ" sz="1800" kern="100" dirty="0" err="1">
                <a:latin typeface="Aptos" panose="02110004020202020204"/>
                <a:ea typeface="Aptos" panose="02110004020202020204"/>
                <a:cs typeface="Times New Roman" panose="02020603050405020304" pitchFamily="18" charset="0"/>
              </a:rPr>
              <a:t>eds</a:t>
            </a:r>
            <a:r>
              <a:rPr lang="cs-CZ" sz="1800" kern="100" dirty="0">
                <a:latin typeface="Aptos" panose="02110004020202020204"/>
                <a:ea typeface="Aptos" panose="02110004020202020204"/>
                <a:cs typeface="Times New Roman" panose="02020603050405020304" pitchFamily="18" charset="0"/>
              </a:rPr>
              <a:t>), City </a:t>
            </a:r>
            <a:r>
              <a:rPr lang="cs-CZ" sz="1800" kern="100" dirty="0" err="1">
                <a:latin typeface="Aptos" panose="02110004020202020204"/>
                <a:ea typeface="Aptos" panose="02110004020202020204"/>
                <a:cs typeface="Times New Roman" panose="02020603050405020304" pitchFamily="18" charset="0"/>
              </a:rPr>
              <a:t>Revisited</a:t>
            </a:r>
            <a:r>
              <a:rPr lang="cs-CZ" sz="1800" kern="100" dirty="0">
                <a:latin typeface="Aptos" panose="02110004020202020204"/>
                <a:ea typeface="Aptos" panose="02110004020202020204"/>
                <a:cs typeface="Times New Roman" panose="02020603050405020304" pitchFamily="18" charset="0"/>
              </a:rPr>
              <a:t>. Minneapolis: University </a:t>
            </a:r>
            <a:r>
              <a:rPr lang="cs-CZ" sz="1800" kern="100" dirty="0" err="1">
                <a:latin typeface="Aptos" panose="02110004020202020204"/>
                <a:ea typeface="Aptos" panose="02110004020202020204"/>
                <a:cs typeface="Times New Roman" panose="02020603050405020304" pitchFamily="18" charset="0"/>
              </a:rPr>
              <a:t>of</a:t>
            </a:r>
            <a:r>
              <a:rPr lang="cs-CZ" sz="1800" kern="100" dirty="0">
                <a:latin typeface="Aptos" panose="02110004020202020204"/>
                <a:ea typeface="Aptos" panose="02110004020202020204"/>
                <a:cs typeface="Times New Roman" panose="02020603050405020304" pitchFamily="18" charset="0"/>
              </a:rPr>
              <a:t> Minnesota </a:t>
            </a:r>
            <a:r>
              <a:rPr lang="cs-CZ" sz="1800" kern="100" dirty="0" err="1">
                <a:latin typeface="Aptos" panose="02110004020202020204"/>
                <a:ea typeface="Aptos" panose="02110004020202020204"/>
                <a:cs typeface="Times New Roman" panose="02020603050405020304" pitchFamily="18" charset="0"/>
              </a:rPr>
              <a:t>Press</a:t>
            </a:r>
            <a:r>
              <a:rPr lang="cs-CZ" sz="1800" kern="100" dirty="0">
                <a:latin typeface="Aptos" panose="02110004020202020204"/>
                <a:ea typeface="Aptos" panose="02110004020202020204"/>
                <a:cs typeface="Times New Roman" panose="02020603050405020304" pitchFamily="18" charset="0"/>
              </a:rPr>
              <a:t>: 3–27.</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Hunter, M. A. 2014. Urbanism and Symbolic Economies. A Comparative Assessment of American Urban Sociology. Comparative Sociology 13: 185–199.</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Required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Burgess, E. 1967. The Growth of the City. In: Park, R.E., Burgess, E., McKenzie, R.D. </a:t>
            </a:r>
            <a:r>
              <a:rPr lang="en-GB" sz="1800" i="1" kern="100" dirty="0">
                <a:latin typeface="Aptos" panose="02110004020202020204"/>
                <a:ea typeface="Aptos" panose="02110004020202020204"/>
                <a:cs typeface="Times New Roman" panose="02020603050405020304" pitchFamily="18" charset="0"/>
              </a:rPr>
              <a:t>The City. </a:t>
            </a:r>
            <a:r>
              <a:rPr lang="en-GB" sz="1800" kern="100" dirty="0">
                <a:latin typeface="Aptos" panose="02110004020202020204"/>
                <a:ea typeface="Aptos" panose="02110004020202020204"/>
                <a:cs typeface="Times New Roman" panose="02020603050405020304" pitchFamily="18" charset="0"/>
              </a:rPr>
              <a:t>Chicago: Chicago University Press: 47–62.</a:t>
            </a:r>
          </a:p>
          <a:p>
            <a:pPr>
              <a:lnSpc>
                <a:spcPct val="115000"/>
              </a:lnSpc>
              <a:spcAft>
                <a:spcPts val="800"/>
              </a:spcAft>
              <a:defRPr/>
            </a:pPr>
            <a:r>
              <a:rPr lang="en-GB" sz="1800" kern="100" dirty="0" err="1">
                <a:latin typeface="Aptos" panose="02110004020202020204"/>
                <a:ea typeface="Aptos" panose="02110004020202020204"/>
                <a:cs typeface="Times New Roman" panose="02020603050405020304" pitchFamily="18" charset="0"/>
              </a:rPr>
              <a:t>Hannerz</a:t>
            </a:r>
            <a:r>
              <a:rPr lang="en-GB" sz="1800" kern="100" dirty="0">
                <a:latin typeface="Aptos" panose="02110004020202020204"/>
                <a:ea typeface="Aptos" panose="02110004020202020204"/>
                <a:cs typeface="Times New Roman" panose="02020603050405020304" pitchFamily="18" charset="0"/>
              </a:rPr>
              <a:t>, U. 1980. </a:t>
            </a:r>
            <a:r>
              <a:rPr lang="en-GB" sz="1800" i="1" kern="100" dirty="0">
                <a:latin typeface="Aptos" panose="02110004020202020204"/>
                <a:ea typeface="Aptos" panose="02110004020202020204"/>
                <a:cs typeface="Times New Roman" panose="02020603050405020304" pitchFamily="18" charset="0"/>
              </a:rPr>
              <a:t>Exploring the City</a:t>
            </a:r>
            <a:r>
              <a:rPr lang="en-GB" sz="1800" kern="100" dirty="0">
                <a:latin typeface="Aptos" panose="02110004020202020204"/>
                <a:ea typeface="Aptos" panose="02110004020202020204"/>
                <a:cs typeface="Times New Roman" panose="02020603050405020304" pitchFamily="18" charset="0"/>
              </a:rPr>
              <a:t>. NY: Columbia University Press: 19–58.</a:t>
            </a:r>
            <a:endParaRPr lang="cs-CZ" sz="1800" kern="100" dirty="0">
              <a:latin typeface="Aptos" panose="02110004020202020204"/>
              <a:ea typeface="Aptos" panose="02110004020202020204"/>
              <a:cs typeface="Times New Roman" panose="02020603050405020304" pitchFamily="18" charset="0"/>
            </a:endParaRPr>
          </a:p>
          <a:p>
            <a:pPr>
              <a:defRPr/>
            </a:pP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a:extLst>
              <a:ext uri="{FF2B5EF4-FFF2-40B4-BE49-F238E27FC236}">
                <a16:creationId xmlns:a16="http://schemas.microsoft.com/office/drawing/2014/main" id="{FBBC5BF4-2F49-5770-6755-A68E3161DD90}"/>
              </a:ext>
            </a:extLst>
          </p:cNvPr>
          <p:cNvSpPr>
            <a:spLocks noGrp="1" noChangeArrowheads="1"/>
          </p:cNvSpPr>
          <p:nvPr>
            <p:ph type="title"/>
          </p:nvPr>
        </p:nvSpPr>
        <p:spPr/>
        <p:txBody>
          <a:bodyPr/>
          <a:lstStyle/>
          <a:p>
            <a:endParaRPr lang="en-GB" altLang="en-US"/>
          </a:p>
        </p:txBody>
      </p:sp>
      <p:sp>
        <p:nvSpPr>
          <p:cNvPr id="3" name="Zástupný obsah 2">
            <a:extLst>
              <a:ext uri="{FF2B5EF4-FFF2-40B4-BE49-F238E27FC236}">
                <a16:creationId xmlns:a16="http://schemas.microsoft.com/office/drawing/2014/main" id="{D49DBFC9-8991-FB60-3ACE-D95C1B69ECFF}"/>
              </a:ext>
            </a:extLst>
          </p:cNvPr>
          <p:cNvSpPr>
            <a:spLocks noGrp="1"/>
          </p:cNvSpPr>
          <p:nvPr>
            <p:ph idx="1"/>
          </p:nvPr>
        </p:nvSpPr>
        <p:spPr/>
        <p:txBody>
          <a:bodyPr/>
          <a:lstStyle/>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2. </a:t>
            </a:r>
            <a:r>
              <a:rPr lang="en-GB" sz="1800" b="1" kern="100" dirty="0">
                <a:latin typeface="Aptos" panose="02110004020202020204"/>
                <a:ea typeface="Aptos" panose="02110004020202020204"/>
                <a:cs typeface="Times New Roman" panose="02020603050405020304" pitchFamily="18" charset="0"/>
              </a:rPr>
              <a:t>Typology of urban space, New York and LA Schools in more detail</a:t>
            </a:r>
            <a:endParaRPr lang="en-GB" sz="1800" kern="100" dirty="0">
              <a:latin typeface="Aptos" panose="02110004020202020204"/>
              <a:ea typeface="Aptos" panose="02110004020202020204"/>
              <a:cs typeface="Times New Roman" panose="02020603050405020304" pitchFamily="18" charset="0"/>
            </a:endParaRP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Compulsory reading: </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Hunter, M. A. 2014. Urbanism and Symbolic Economies. A Comparative Assessment of American Urban Sociology. Comparative Sociology 13: 185–199.</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Recommended reading:</a:t>
            </a:r>
          </a:p>
          <a:p>
            <a:pPr>
              <a:lnSpc>
                <a:spcPct val="115000"/>
              </a:lnSpc>
              <a:spcAft>
                <a:spcPts val="800"/>
              </a:spcAft>
              <a:defRPr/>
            </a:pPr>
            <a:r>
              <a:rPr lang="en-GB" sz="1800" kern="100" dirty="0">
                <a:latin typeface="Aptos" panose="02110004020202020204"/>
                <a:ea typeface="Aptos" panose="02110004020202020204"/>
                <a:cs typeface="Times New Roman" panose="02020603050405020304" pitchFamily="18" charset="0"/>
              </a:rPr>
              <a:t>Dear, M., </a:t>
            </a:r>
            <a:r>
              <a:rPr lang="en-GB" sz="1800" kern="100" dirty="0" err="1">
                <a:latin typeface="Aptos" panose="02110004020202020204"/>
                <a:ea typeface="Aptos" panose="02110004020202020204"/>
                <a:cs typeface="Times New Roman" panose="02020603050405020304" pitchFamily="18" charset="0"/>
              </a:rPr>
              <a:t>Dahmann</a:t>
            </a:r>
            <a:r>
              <a:rPr lang="en-GB" sz="1800" kern="100" dirty="0">
                <a:latin typeface="Aptos" panose="02110004020202020204"/>
                <a:ea typeface="Aptos" panose="02110004020202020204"/>
                <a:cs typeface="Times New Roman" panose="02020603050405020304" pitchFamily="18" charset="0"/>
              </a:rPr>
              <a:t>, N. 2011. Urban Politics and the Los Angeles School of Urbanism. In: Judd, D.R., Simpson, D. (eds) The City, Revisited Urban Theory from Chicago, Los Angeles, and New York. </a:t>
            </a:r>
            <a:r>
              <a:rPr lang="en-GB" sz="1800" kern="100" dirty="0" err="1">
                <a:latin typeface="Aptos" panose="02110004020202020204"/>
                <a:ea typeface="Aptos" panose="02110004020202020204"/>
                <a:cs typeface="Times New Roman" panose="02020603050405020304" pitchFamily="18" charset="0"/>
              </a:rPr>
              <a:t>Mineapolis</a:t>
            </a:r>
            <a:r>
              <a:rPr lang="en-GB" sz="1800" kern="100" dirty="0">
                <a:latin typeface="Aptos" panose="02110004020202020204"/>
                <a:ea typeface="Aptos" panose="02110004020202020204"/>
                <a:cs typeface="Times New Roman" panose="02020603050405020304" pitchFamily="18" charset="0"/>
              </a:rPr>
              <a:t>, London: University of </a:t>
            </a:r>
            <a:r>
              <a:rPr lang="en-GB" sz="1800" kern="100" dirty="0" err="1">
                <a:latin typeface="Aptos" panose="02110004020202020204"/>
                <a:ea typeface="Aptos" panose="02110004020202020204"/>
                <a:cs typeface="Times New Roman" panose="02020603050405020304" pitchFamily="18" charset="0"/>
              </a:rPr>
              <a:t>Minesota</a:t>
            </a:r>
            <a:r>
              <a:rPr lang="en-GB" sz="1800" kern="100" dirty="0">
                <a:latin typeface="Aptos" panose="02110004020202020204"/>
                <a:ea typeface="Aptos" panose="02110004020202020204"/>
                <a:cs typeface="Times New Roman" panose="02020603050405020304" pitchFamily="18" charset="0"/>
              </a:rPr>
              <a:t> Press: 65–78.</a:t>
            </a:r>
          </a:p>
          <a:p>
            <a:pPr>
              <a:defRPr/>
            </a:pPr>
            <a:endParaRPr lang="en-GB" dirty="0"/>
          </a:p>
        </p:txBody>
      </p:sp>
    </p:spTree>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1849</Words>
  <Application>Microsoft Office PowerPoint</Application>
  <PresentationFormat>Širokoúhlá obrazovka</PresentationFormat>
  <Paragraphs>103</Paragraphs>
  <Slides>20</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20</vt:i4>
      </vt:variant>
    </vt:vector>
  </HeadingPairs>
  <TitlesOfParts>
    <vt:vector size="27" baseType="lpstr">
      <vt:lpstr>Aptos</vt:lpstr>
      <vt:lpstr>Aptos Display</vt:lpstr>
      <vt:lpstr>Arial</vt:lpstr>
      <vt:lpstr>DejaVuSans</vt:lpstr>
      <vt:lpstr>OpenSans</vt:lpstr>
      <vt:lpstr>Times New Roman</vt:lpstr>
      <vt:lpstr>Motiv Office</vt:lpstr>
      <vt:lpstr>Syllabus </vt:lpstr>
      <vt:lpstr>Syllabus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Zdeněk Uherek</dc:creator>
  <cp:lastModifiedBy>Zdeněk Uherek</cp:lastModifiedBy>
  <cp:revision>1</cp:revision>
  <dcterms:created xsi:type="dcterms:W3CDTF">2024-10-01T05:45:06Z</dcterms:created>
  <dcterms:modified xsi:type="dcterms:W3CDTF">2024-10-01T05:46:47Z</dcterms:modified>
</cp:coreProperties>
</file>