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57" r:id="rId3"/>
    <p:sldId id="258" r:id="rId4"/>
    <p:sldId id="259" r:id="rId5"/>
    <p:sldId id="263" r:id="rId6"/>
    <p:sldId id="260" r:id="rId7"/>
    <p:sldId id="272" r:id="rId8"/>
    <p:sldId id="261" r:id="rId9"/>
    <p:sldId id="264" r:id="rId10"/>
    <p:sldId id="265" r:id="rId11"/>
    <p:sldId id="266" r:id="rId12"/>
    <p:sldId id="267" r:id="rId13"/>
    <p:sldId id="268" r:id="rId14"/>
    <p:sldId id="269" r:id="rId15"/>
    <p:sldId id="270" r:id="rId16"/>
    <p:sldId id="273" r:id="rId17"/>
    <p:sldId id="274" r:id="rId18"/>
    <p:sldId id="275" r:id="rId19"/>
    <p:sldId id="276" r:id="rId20"/>
    <p:sldId id="277" r:id="rId21"/>
    <p:sldId id="278" r:id="rId22"/>
    <p:sldId id="279" r:id="rId23"/>
    <p:sldId id="280" r:id="rId24"/>
    <p:sldId id="281" r:id="rId25"/>
    <p:sldId id="271"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04" autoAdjust="0"/>
    <p:restoredTop sz="94650"/>
  </p:normalViewPr>
  <p:slideViewPr>
    <p:cSldViewPr snapToGrid="0">
      <p:cViewPr varScale="1">
        <p:scale>
          <a:sx n="88" d="100"/>
          <a:sy n="88" d="100"/>
        </p:scale>
        <p:origin x="48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E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DC0863-B930-8F45-9549-7E2DD6786944}" type="datetimeFigureOut">
              <a:rPr lang="en-EG" smtClean="0"/>
              <a:t>05/23/2024</a:t>
            </a:fld>
            <a:endParaRPr lang="en-E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E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E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E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F5185A-E6F5-C145-9818-C27166D8AB0F}" type="slidenum">
              <a:rPr lang="en-EG" smtClean="0"/>
              <a:t>‹#›</a:t>
            </a:fld>
            <a:endParaRPr lang="en-EG"/>
          </a:p>
        </p:txBody>
      </p:sp>
    </p:spTree>
    <p:extLst>
      <p:ext uri="{BB962C8B-B14F-4D97-AF65-F5344CB8AC3E}">
        <p14:creationId xmlns:p14="http://schemas.microsoft.com/office/powerpoint/2010/main" val="2264167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EG" dirty="0"/>
          </a:p>
        </p:txBody>
      </p:sp>
      <p:sp>
        <p:nvSpPr>
          <p:cNvPr id="4" name="Slide Number Placeholder 3"/>
          <p:cNvSpPr>
            <a:spLocks noGrp="1"/>
          </p:cNvSpPr>
          <p:nvPr>
            <p:ph type="sldNum" sz="quarter" idx="5"/>
          </p:nvPr>
        </p:nvSpPr>
        <p:spPr/>
        <p:txBody>
          <a:bodyPr/>
          <a:lstStyle/>
          <a:p>
            <a:fld id="{90F5185A-E6F5-C145-9818-C27166D8AB0F}" type="slidenum">
              <a:rPr lang="en-EG" smtClean="0"/>
              <a:t>7</a:t>
            </a:fld>
            <a:endParaRPr lang="en-EG"/>
          </a:p>
        </p:txBody>
      </p:sp>
    </p:spTree>
    <p:extLst>
      <p:ext uri="{BB962C8B-B14F-4D97-AF65-F5344CB8AC3E}">
        <p14:creationId xmlns:p14="http://schemas.microsoft.com/office/powerpoint/2010/main" val="20590876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3A9182BC-341B-4FA0-BFB1-F572CD167B73}" type="datetimeFigureOut">
              <a:rPr lang="en-GB" smtClean="0"/>
              <a:t>23/05/2024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1BBFED9-144E-4365-B756-13378ADD26B6}" type="slidenum">
              <a:rPr lang="en-GB" smtClean="0"/>
              <a:t>‹#›</a:t>
            </a:fld>
            <a:endParaRPr lang="en-GB"/>
          </a:p>
        </p:txBody>
      </p:sp>
    </p:spTree>
    <p:extLst>
      <p:ext uri="{BB962C8B-B14F-4D97-AF65-F5344CB8AC3E}">
        <p14:creationId xmlns:p14="http://schemas.microsoft.com/office/powerpoint/2010/main" val="198752731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9182BC-341B-4FA0-BFB1-F572CD167B73}" type="datetimeFigureOut">
              <a:rPr lang="en-GB" smtClean="0"/>
              <a:t>23/05/2024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BBFED9-144E-4365-B756-13378ADD26B6}" type="slidenum">
              <a:rPr lang="en-GB" smtClean="0"/>
              <a:t>‹#›</a:t>
            </a:fld>
            <a:endParaRPr lang="en-GB"/>
          </a:p>
        </p:txBody>
      </p:sp>
    </p:spTree>
    <p:extLst>
      <p:ext uri="{BB962C8B-B14F-4D97-AF65-F5344CB8AC3E}">
        <p14:creationId xmlns:p14="http://schemas.microsoft.com/office/powerpoint/2010/main" val="1062541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9182BC-341B-4FA0-BFB1-F572CD167B73}" type="datetimeFigureOut">
              <a:rPr lang="en-GB" smtClean="0"/>
              <a:t>23/05/2024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BBFED9-144E-4365-B756-13378ADD26B6}" type="slidenum">
              <a:rPr lang="en-GB" smtClean="0"/>
              <a:t>‹#›</a:t>
            </a:fld>
            <a:endParaRPr lang="en-GB"/>
          </a:p>
        </p:txBody>
      </p:sp>
    </p:spTree>
    <p:extLst>
      <p:ext uri="{BB962C8B-B14F-4D97-AF65-F5344CB8AC3E}">
        <p14:creationId xmlns:p14="http://schemas.microsoft.com/office/powerpoint/2010/main" val="1743525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A9182BC-341B-4FA0-BFB1-F572CD167B73}" type="datetimeFigureOut">
              <a:rPr lang="en-GB" smtClean="0"/>
              <a:t>23/05/2024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1BBFED9-144E-4365-B756-13378ADD26B6}" type="slidenum">
              <a:rPr lang="en-GB" smtClean="0"/>
              <a:t>‹#›</a:t>
            </a:fld>
            <a:endParaRPr lang="en-GB"/>
          </a:p>
        </p:txBody>
      </p:sp>
    </p:spTree>
    <p:extLst>
      <p:ext uri="{BB962C8B-B14F-4D97-AF65-F5344CB8AC3E}">
        <p14:creationId xmlns:p14="http://schemas.microsoft.com/office/powerpoint/2010/main" val="411586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3A9182BC-341B-4FA0-BFB1-F572CD167B73}" type="datetimeFigureOut">
              <a:rPr lang="en-GB" smtClean="0"/>
              <a:t>23/05/2024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1BBFED9-144E-4365-B756-13378ADD26B6}" type="slidenum">
              <a:rPr lang="en-GB" smtClean="0"/>
              <a:t>‹#›</a:t>
            </a:fld>
            <a:endParaRPr lang="en-GB"/>
          </a:p>
        </p:txBody>
      </p:sp>
    </p:spTree>
    <p:extLst>
      <p:ext uri="{BB962C8B-B14F-4D97-AF65-F5344CB8AC3E}">
        <p14:creationId xmlns:p14="http://schemas.microsoft.com/office/powerpoint/2010/main" val="212697860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3A9182BC-341B-4FA0-BFB1-F572CD167B73}" type="datetimeFigureOut">
              <a:rPr lang="en-GB" smtClean="0"/>
              <a:t>23/05/2024</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F1BBFED9-144E-4365-B756-13378ADD26B6}" type="slidenum">
              <a:rPr lang="en-GB" smtClean="0"/>
              <a:t>‹#›</a:t>
            </a:fld>
            <a:endParaRPr lang="en-GB"/>
          </a:p>
        </p:txBody>
      </p:sp>
    </p:spTree>
    <p:extLst>
      <p:ext uri="{BB962C8B-B14F-4D97-AF65-F5344CB8AC3E}">
        <p14:creationId xmlns:p14="http://schemas.microsoft.com/office/powerpoint/2010/main" val="3053479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3A9182BC-341B-4FA0-BFB1-F572CD167B73}" type="datetimeFigureOut">
              <a:rPr lang="en-GB" smtClean="0"/>
              <a:t>23/05/2024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1BBFED9-144E-4365-B756-13378ADD26B6}" type="slidenum">
              <a:rPr lang="en-GB" smtClean="0"/>
              <a:t>‹#›</a:t>
            </a:fld>
            <a:endParaRPr lang="en-GB"/>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225886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A9182BC-341B-4FA0-BFB1-F572CD167B73}" type="datetimeFigureOut">
              <a:rPr lang="en-GB" smtClean="0"/>
              <a:t>23/05/2024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1BBFED9-144E-4365-B756-13378ADD26B6}" type="slidenum">
              <a:rPr lang="en-GB" smtClean="0"/>
              <a:t>‹#›</a:t>
            </a:fld>
            <a:endParaRPr lang="en-GB"/>
          </a:p>
        </p:txBody>
      </p:sp>
    </p:spTree>
    <p:extLst>
      <p:ext uri="{BB962C8B-B14F-4D97-AF65-F5344CB8AC3E}">
        <p14:creationId xmlns:p14="http://schemas.microsoft.com/office/powerpoint/2010/main" val="1336393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9182BC-341B-4FA0-BFB1-F572CD167B73}" type="datetimeFigureOut">
              <a:rPr lang="en-GB" smtClean="0"/>
              <a:t>23/05/2024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1BBFED9-144E-4365-B756-13378ADD26B6}" type="slidenum">
              <a:rPr lang="en-GB" smtClean="0"/>
              <a:t>‹#›</a:t>
            </a:fld>
            <a:endParaRPr lang="en-GB"/>
          </a:p>
        </p:txBody>
      </p:sp>
    </p:spTree>
    <p:extLst>
      <p:ext uri="{BB962C8B-B14F-4D97-AF65-F5344CB8AC3E}">
        <p14:creationId xmlns:p14="http://schemas.microsoft.com/office/powerpoint/2010/main" val="1966648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3A9182BC-341B-4FA0-BFB1-F572CD167B73}" type="datetimeFigureOut">
              <a:rPr lang="en-GB" smtClean="0"/>
              <a:t>23/05/2024</a:t>
            </a:fld>
            <a:endParaRPr lang="en-GB"/>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GB"/>
          </a:p>
        </p:txBody>
      </p:sp>
      <p:sp>
        <p:nvSpPr>
          <p:cNvPr id="11" name="Slide Number Placeholder 10"/>
          <p:cNvSpPr>
            <a:spLocks noGrp="1"/>
          </p:cNvSpPr>
          <p:nvPr>
            <p:ph type="sldNum" sz="quarter" idx="12"/>
          </p:nvPr>
        </p:nvSpPr>
        <p:spPr/>
        <p:txBody>
          <a:bodyPr/>
          <a:lstStyle/>
          <a:p>
            <a:fld id="{F1BBFED9-144E-4365-B756-13378ADD26B6}" type="slidenum">
              <a:rPr lang="en-GB" smtClean="0"/>
              <a:t>‹#›</a:t>
            </a:fld>
            <a:endParaRPr lang="en-GB"/>
          </a:p>
        </p:txBody>
      </p:sp>
    </p:spTree>
    <p:extLst>
      <p:ext uri="{BB962C8B-B14F-4D97-AF65-F5344CB8AC3E}">
        <p14:creationId xmlns:p14="http://schemas.microsoft.com/office/powerpoint/2010/main" val="2786027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3A9182BC-341B-4FA0-BFB1-F572CD167B73}" type="datetimeFigureOut">
              <a:rPr lang="en-GB" smtClean="0"/>
              <a:t>23/05/2024</a:t>
            </a:fld>
            <a:endParaRPr lang="en-GB"/>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GB"/>
          </a:p>
        </p:txBody>
      </p:sp>
      <p:sp>
        <p:nvSpPr>
          <p:cNvPr id="10" name="Slide Number Placeholder 9"/>
          <p:cNvSpPr>
            <a:spLocks noGrp="1"/>
          </p:cNvSpPr>
          <p:nvPr>
            <p:ph type="sldNum" sz="quarter" idx="12"/>
          </p:nvPr>
        </p:nvSpPr>
        <p:spPr/>
        <p:txBody>
          <a:bodyPr/>
          <a:lstStyle/>
          <a:p>
            <a:fld id="{F1BBFED9-144E-4365-B756-13378ADD26B6}" type="slidenum">
              <a:rPr lang="en-GB" smtClean="0"/>
              <a:t>‹#›</a:t>
            </a:fld>
            <a:endParaRPr lang="en-GB"/>
          </a:p>
        </p:txBody>
      </p:sp>
    </p:spTree>
    <p:extLst>
      <p:ext uri="{BB962C8B-B14F-4D97-AF65-F5344CB8AC3E}">
        <p14:creationId xmlns:p14="http://schemas.microsoft.com/office/powerpoint/2010/main" val="140139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3A9182BC-341B-4FA0-BFB1-F572CD167B73}" type="datetimeFigureOut">
              <a:rPr lang="en-GB" smtClean="0"/>
              <a:t>23/05/2024</a:t>
            </a:fld>
            <a:endParaRPr lang="en-GB"/>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GB"/>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F1BBFED9-144E-4365-B756-13378ADD26B6}" type="slidenum">
              <a:rPr lang="en-GB" smtClean="0"/>
              <a:t>‹#›</a:t>
            </a:fld>
            <a:endParaRPr lang="en-GB"/>
          </a:p>
        </p:txBody>
      </p:sp>
    </p:spTree>
    <p:extLst>
      <p:ext uri="{BB962C8B-B14F-4D97-AF65-F5344CB8AC3E}">
        <p14:creationId xmlns:p14="http://schemas.microsoft.com/office/powerpoint/2010/main" val="33851660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european-union.europa.eu/principles-countries-history/eu-enlargement_en#:~:text=Croatia%20joins%20the%20EU%20in%20the%20most%20recent%20enlargement.&amp;text=Bulgaria%20and%20Romania%20join%20the%20EU.&amp;text=Ten%20new%20countries%20join%20the,Poland%2C%20Slovakia%2C%20and%20Slovenia" TargetMode="External"/><Relationship Id="rId13" Type="http://schemas.openxmlformats.org/officeDocument/2006/relationships/hyperlink" Target="https://elections.europa.eu/en/how-elections-work/" TargetMode="External"/><Relationship Id="rId3" Type="http://schemas.openxmlformats.org/officeDocument/2006/relationships/hyperlink" Target="https://left.eu/" TargetMode="External"/><Relationship Id="rId7" Type="http://schemas.openxmlformats.org/officeDocument/2006/relationships/hyperlink" Target="https://citizens-initiative.europa.eu/_en" TargetMode="External"/><Relationship Id="rId12" Type="http://schemas.openxmlformats.org/officeDocument/2006/relationships/hyperlink" Target="https://www.europarl.europa.eu/factsheets/en/sheet/39/free-movement-of-capital#:~:text=The%20Maastricht%20Treaty%20introduced%20the,Member%20States%20and%20third%20countries" TargetMode="External"/><Relationship Id="rId2" Type="http://schemas.openxmlformats.org/officeDocument/2006/relationships/hyperlink" Target="https://www.consilium.europa.eu/en/policies/conference-on-the-future-of-europe/" TargetMode="External"/><Relationship Id="rId1" Type="http://schemas.openxmlformats.org/officeDocument/2006/relationships/slideLayout" Target="../slideLayouts/slideLayout2.xml"/><Relationship Id="rId6" Type="http://schemas.openxmlformats.org/officeDocument/2006/relationships/hyperlink" Target="https://europa.eu/youreurope/citizens/residence/residence-rights/naturalisation/index_en.htm" TargetMode="External"/><Relationship Id="rId11" Type="http://schemas.openxmlformats.org/officeDocument/2006/relationships/hyperlink" Target="https://fra.europa.eu/en/eu-charter/article/46-diplomatic-and-consular-protection" TargetMode="External"/><Relationship Id="rId5" Type="http://schemas.openxmlformats.org/officeDocument/2006/relationships/hyperlink" Target="https://www.populismstudies.org/Vocabulary/euroscepticism/" TargetMode="External"/><Relationship Id="rId10" Type="http://schemas.openxmlformats.org/officeDocument/2006/relationships/hyperlink" Target="https://commission.europa.eu/strategy-and-policy/policies/justice-and-fundamental-rights/eu-citizenship-and-democracy/free-movement-and-residence_en#:~:text=All%20EU%20citizens%20and%20their,EU%20Charter%20of%20Fundamental%20Rights" TargetMode="External"/><Relationship Id="rId4" Type="http://schemas.openxmlformats.org/officeDocument/2006/relationships/hyperlink" Target="https://www.statista.com/topics/10425/euroscepticism/#topicOverview" TargetMode="External"/><Relationship Id="rId9" Type="http://schemas.openxmlformats.org/officeDocument/2006/relationships/hyperlink" Target="https://eur-lex.europa.eu/LexUriServ/LexUriServ.do?uri=CELEX:12012E/TXT:en: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8D668F9-2B1A-1343-1DFE-EB6F72025E2D}"/>
              </a:ext>
            </a:extLst>
          </p:cNvPr>
          <p:cNvSpPr txBox="1"/>
          <p:nvPr/>
        </p:nvSpPr>
        <p:spPr>
          <a:xfrm>
            <a:off x="3650511" y="4178594"/>
            <a:ext cx="4890977" cy="923330"/>
          </a:xfrm>
          <a:prstGeom prst="rect">
            <a:avLst/>
          </a:prstGeom>
          <a:noFill/>
        </p:spPr>
        <p:txBody>
          <a:bodyPr wrap="square" rtlCol="0">
            <a:spAutoFit/>
          </a:bodyPr>
          <a:lstStyle/>
          <a:p>
            <a:pPr algn="ctr"/>
            <a:r>
              <a:rPr lang="en-EG" dirty="0">
                <a:latin typeface="Al Nile" pitchFamily="2" charset="-78"/>
                <a:cs typeface="Al Nile" pitchFamily="2" charset="-78"/>
              </a:rPr>
              <a:t>Understanding</a:t>
            </a:r>
            <a:r>
              <a:rPr lang="en-GB" dirty="0">
                <a:latin typeface="Al Nile" pitchFamily="2" charset="-78"/>
                <a:cs typeface="Al Nile" pitchFamily="2" charset="-78"/>
              </a:rPr>
              <a:t> the EU - Team Presentation</a:t>
            </a:r>
          </a:p>
          <a:p>
            <a:pPr algn="ctr"/>
            <a:endParaRPr lang="en-GB" dirty="0">
              <a:latin typeface="Al Nile" pitchFamily="2" charset="-78"/>
              <a:cs typeface="Al Nile" pitchFamily="2" charset="-78"/>
            </a:endParaRPr>
          </a:p>
          <a:p>
            <a:pPr algn="ctr"/>
            <a:r>
              <a:rPr lang="en-GB" dirty="0">
                <a:latin typeface="Al Nile" pitchFamily="2" charset="-78"/>
                <a:cs typeface="Al Nile" pitchFamily="2" charset="-78"/>
              </a:rPr>
              <a:t>Malak </a:t>
            </a:r>
            <a:r>
              <a:rPr lang="en-GB" dirty="0" err="1">
                <a:latin typeface="Al Nile" pitchFamily="2" charset="-78"/>
                <a:cs typeface="Al Nile" pitchFamily="2" charset="-78"/>
              </a:rPr>
              <a:t>Eltahry</a:t>
            </a:r>
            <a:r>
              <a:rPr lang="en-GB" dirty="0">
                <a:latin typeface="Al Nile" pitchFamily="2" charset="-78"/>
                <a:cs typeface="Al Nile" pitchFamily="2" charset="-78"/>
              </a:rPr>
              <a:t>, Tom Roberts, Adrian </a:t>
            </a:r>
            <a:r>
              <a:rPr lang="en-GB" dirty="0" err="1">
                <a:latin typeface="Al Nile" pitchFamily="2" charset="-78"/>
                <a:cs typeface="Al Nile" pitchFamily="2" charset="-78"/>
              </a:rPr>
              <a:t>Kašlar</a:t>
            </a:r>
            <a:endParaRPr lang="en-EG" dirty="0">
              <a:latin typeface="Al Nile" pitchFamily="2" charset="-78"/>
              <a:cs typeface="Al Nile" pitchFamily="2" charset="-78"/>
            </a:endParaRPr>
          </a:p>
        </p:txBody>
      </p:sp>
      <p:sp>
        <p:nvSpPr>
          <p:cNvPr id="6" name="Title 1">
            <a:extLst>
              <a:ext uri="{FF2B5EF4-FFF2-40B4-BE49-F238E27FC236}">
                <a16:creationId xmlns:a16="http://schemas.microsoft.com/office/drawing/2014/main" id="{3BDC0749-F9C9-E9A6-C430-2BDFD1B57E8C}"/>
              </a:ext>
            </a:extLst>
          </p:cNvPr>
          <p:cNvSpPr>
            <a:spLocks noGrp="1"/>
          </p:cNvSpPr>
          <p:nvPr>
            <p:ph type="ctrTitle"/>
          </p:nvPr>
        </p:nvSpPr>
        <p:spPr>
          <a:xfrm>
            <a:off x="1600200" y="2386744"/>
            <a:ext cx="8991600" cy="1645920"/>
          </a:xfrm>
        </p:spPr>
        <p:txBody>
          <a:bodyPr/>
          <a:lstStyle/>
          <a:p>
            <a:r>
              <a:rPr lang="en-GB" dirty="0"/>
              <a:t>Citizens and The Eu</a:t>
            </a:r>
          </a:p>
        </p:txBody>
      </p:sp>
    </p:spTree>
    <p:extLst>
      <p:ext uri="{BB962C8B-B14F-4D97-AF65-F5344CB8AC3E}">
        <p14:creationId xmlns:p14="http://schemas.microsoft.com/office/powerpoint/2010/main" val="34304337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E14E2-348B-06B1-CD8A-25B0CCBEDEE9}"/>
              </a:ext>
            </a:extLst>
          </p:cNvPr>
          <p:cNvSpPr>
            <a:spLocks noGrp="1"/>
          </p:cNvSpPr>
          <p:nvPr>
            <p:ph type="title"/>
          </p:nvPr>
        </p:nvSpPr>
        <p:spPr/>
        <p:txBody>
          <a:bodyPr/>
          <a:lstStyle/>
          <a:p>
            <a:r>
              <a:rPr lang="en-GB" dirty="0"/>
              <a:t>What is Euroscepticism? </a:t>
            </a:r>
          </a:p>
        </p:txBody>
      </p:sp>
      <p:sp>
        <p:nvSpPr>
          <p:cNvPr id="3" name="Content Placeholder 2">
            <a:extLst>
              <a:ext uri="{FF2B5EF4-FFF2-40B4-BE49-F238E27FC236}">
                <a16:creationId xmlns:a16="http://schemas.microsoft.com/office/drawing/2014/main" id="{76CE033B-526E-ED4E-9F4F-6903004E5A45}"/>
              </a:ext>
            </a:extLst>
          </p:cNvPr>
          <p:cNvSpPr>
            <a:spLocks noGrp="1"/>
          </p:cNvSpPr>
          <p:nvPr>
            <p:ph idx="1"/>
          </p:nvPr>
        </p:nvSpPr>
        <p:spPr/>
        <p:txBody>
          <a:bodyPr>
            <a:normAutofit fontScale="92500" lnSpcReduction="10000"/>
          </a:bodyPr>
          <a:lstStyle/>
          <a:p>
            <a:r>
              <a:rPr lang="en-GB" dirty="0"/>
              <a:t>Euroscepticism is European political doctrine that advocates disengagement from the European Union. Two types of Euroscepticism exist, Soft and Hard. </a:t>
            </a:r>
          </a:p>
          <a:p>
            <a:r>
              <a:rPr lang="en-GB" dirty="0"/>
              <a:t>Soft Euroscepticism is where there is NOT a principled objection to European integration or EU membership but where concerns on one (or a number) of policy areas lead to the expression of qualified opposition to the EU, or where there is a sense that ‘national interest’ is currently at odds with the EU’s trajectory. </a:t>
            </a:r>
          </a:p>
          <a:p>
            <a:r>
              <a:rPr lang="en-GB" dirty="0"/>
              <a:t>Hard Euroscepticism is where there is a principled opposition to the EU and European integration and therefore can be seen in parties who think that their counties should withdraw from membership, or whose policies towards the EU are tantamount to being opposed to the whole project of European integration as it is currently conceived.</a:t>
            </a:r>
          </a:p>
          <a:p>
            <a:endParaRPr lang="en-GB" dirty="0"/>
          </a:p>
        </p:txBody>
      </p:sp>
    </p:spTree>
    <p:extLst>
      <p:ext uri="{BB962C8B-B14F-4D97-AF65-F5344CB8AC3E}">
        <p14:creationId xmlns:p14="http://schemas.microsoft.com/office/powerpoint/2010/main" val="24971308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A317A-8442-0770-FC43-ABA3D70885A5}"/>
              </a:ext>
            </a:extLst>
          </p:cNvPr>
          <p:cNvSpPr>
            <a:spLocks noGrp="1"/>
          </p:cNvSpPr>
          <p:nvPr>
            <p:ph type="title"/>
          </p:nvPr>
        </p:nvSpPr>
        <p:spPr/>
        <p:txBody>
          <a:bodyPr/>
          <a:lstStyle/>
          <a:p>
            <a:r>
              <a:rPr lang="en-GB" dirty="0"/>
              <a:t>Causes of Euroscepticism</a:t>
            </a:r>
          </a:p>
        </p:txBody>
      </p:sp>
      <p:sp>
        <p:nvSpPr>
          <p:cNvPr id="3" name="Content Placeholder 2">
            <a:extLst>
              <a:ext uri="{FF2B5EF4-FFF2-40B4-BE49-F238E27FC236}">
                <a16:creationId xmlns:a16="http://schemas.microsoft.com/office/drawing/2014/main" id="{01F0E49D-EB82-B394-DA01-FDD63BA9109C}"/>
              </a:ext>
            </a:extLst>
          </p:cNvPr>
          <p:cNvSpPr>
            <a:spLocks noGrp="1"/>
          </p:cNvSpPr>
          <p:nvPr>
            <p:ph idx="1"/>
          </p:nvPr>
        </p:nvSpPr>
        <p:spPr/>
        <p:txBody>
          <a:bodyPr/>
          <a:lstStyle/>
          <a:p>
            <a:r>
              <a:rPr lang="en-GB" dirty="0"/>
              <a:t>Until the 1990s Euroscepticism has been tied to macroeconomic performance, rising with inflation and unemployment, and falling with economic growth.</a:t>
            </a:r>
          </a:p>
          <a:p>
            <a:r>
              <a:rPr lang="en-GB" dirty="0"/>
              <a:t>Since then, associations have shifted and coincide more with the ideological background of political parties, the far left is opposed to integration in Europe because they see it as a capitalist project, whilst the far right is opposed to EU integration as it impedes on their country’s sovereignty.</a:t>
            </a:r>
          </a:p>
          <a:p>
            <a:r>
              <a:rPr lang="en-GB" dirty="0"/>
              <a:t>lack of national sovereignty over certain policy areas due to the centralization of decision-making power at the EU-level (immigration and social issues) </a:t>
            </a:r>
          </a:p>
          <a:p>
            <a:endParaRPr lang="en-GB" dirty="0"/>
          </a:p>
        </p:txBody>
      </p:sp>
    </p:spTree>
    <p:extLst>
      <p:ext uri="{BB962C8B-B14F-4D97-AF65-F5344CB8AC3E}">
        <p14:creationId xmlns:p14="http://schemas.microsoft.com/office/powerpoint/2010/main" val="34742944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B7125-126B-82AE-F678-41F85EAE8D64}"/>
              </a:ext>
            </a:extLst>
          </p:cNvPr>
          <p:cNvSpPr>
            <a:spLocks noGrp="1"/>
          </p:cNvSpPr>
          <p:nvPr>
            <p:ph type="title"/>
          </p:nvPr>
        </p:nvSpPr>
        <p:spPr/>
        <p:txBody>
          <a:bodyPr/>
          <a:lstStyle/>
          <a:p>
            <a:r>
              <a:rPr lang="en-GB" dirty="0"/>
              <a:t>Actors in Euroscepticism </a:t>
            </a:r>
            <a:br>
              <a:rPr lang="en-GB" dirty="0"/>
            </a:br>
            <a:r>
              <a:rPr lang="en-GB" dirty="0"/>
              <a:t>(Who, What, Why) </a:t>
            </a:r>
          </a:p>
        </p:txBody>
      </p:sp>
      <p:sp>
        <p:nvSpPr>
          <p:cNvPr id="3" name="Content Placeholder 2">
            <a:extLst>
              <a:ext uri="{FF2B5EF4-FFF2-40B4-BE49-F238E27FC236}">
                <a16:creationId xmlns:a16="http://schemas.microsoft.com/office/drawing/2014/main" id="{1F867729-FB04-6F38-FF19-4B53FC3C64D4}"/>
              </a:ext>
            </a:extLst>
          </p:cNvPr>
          <p:cNvSpPr>
            <a:spLocks noGrp="1"/>
          </p:cNvSpPr>
          <p:nvPr>
            <p:ph idx="1"/>
          </p:nvPr>
        </p:nvSpPr>
        <p:spPr/>
        <p:txBody>
          <a:bodyPr>
            <a:normAutofit/>
          </a:bodyPr>
          <a:lstStyle/>
          <a:p>
            <a:r>
              <a:rPr lang="en-GB" dirty="0"/>
              <a:t>Who: Far – Right Eurosceptic parties: AFD in Germany, National Rally in France, PiS in Poland, </a:t>
            </a:r>
            <a:r>
              <a:rPr lang="en-GB" dirty="0" err="1"/>
              <a:t>Fidesz</a:t>
            </a:r>
            <a:r>
              <a:rPr lang="en-GB" dirty="0"/>
              <a:t> in Hungary, Brothers of Italy/Lega in Italy, Sweden Democrats in Sweden, PVV in the Netherlands, and VOX in Spain. Far Left parties such as the CUE/NGL (The Left in the European Parliament.</a:t>
            </a:r>
          </a:p>
          <a:p>
            <a:r>
              <a:rPr lang="en-GB" dirty="0"/>
              <a:t>The “Right” Parties oppose EU integration for various reasons but can agree on hostility towards more liberal migration and social policies within Europe. The Left group sees the concept of the EU as a neoliberal entity which promotes a form of deregulated free market capitalism. </a:t>
            </a:r>
          </a:p>
          <a:p>
            <a:r>
              <a:rPr lang="en-GB" dirty="0"/>
              <a:t>These fringe parties tend to be less successful, with most centre left and left parties being the ones who usually gather the most power in election cycles.</a:t>
            </a:r>
          </a:p>
          <a:p>
            <a:endParaRPr lang="en-GB" dirty="0"/>
          </a:p>
        </p:txBody>
      </p:sp>
    </p:spTree>
    <p:extLst>
      <p:ext uri="{BB962C8B-B14F-4D97-AF65-F5344CB8AC3E}">
        <p14:creationId xmlns:p14="http://schemas.microsoft.com/office/powerpoint/2010/main" val="27628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AF786-B80A-F4F7-9CAD-6AEFFFB192BD}"/>
              </a:ext>
            </a:extLst>
          </p:cNvPr>
          <p:cNvSpPr>
            <a:spLocks noGrp="1"/>
          </p:cNvSpPr>
          <p:nvPr>
            <p:ph type="title"/>
          </p:nvPr>
        </p:nvSpPr>
        <p:spPr/>
        <p:txBody>
          <a:bodyPr/>
          <a:lstStyle/>
          <a:p>
            <a:r>
              <a:rPr lang="en-GB" dirty="0"/>
              <a:t>Conference on the Future of Europe: </a:t>
            </a:r>
          </a:p>
        </p:txBody>
      </p:sp>
      <p:sp>
        <p:nvSpPr>
          <p:cNvPr id="3" name="Content Placeholder 2">
            <a:extLst>
              <a:ext uri="{FF2B5EF4-FFF2-40B4-BE49-F238E27FC236}">
                <a16:creationId xmlns:a16="http://schemas.microsoft.com/office/drawing/2014/main" id="{757EDB60-C778-E339-7BE8-5D5305799B72}"/>
              </a:ext>
            </a:extLst>
          </p:cNvPr>
          <p:cNvSpPr>
            <a:spLocks noGrp="1"/>
          </p:cNvSpPr>
          <p:nvPr>
            <p:ph idx="1"/>
          </p:nvPr>
        </p:nvSpPr>
        <p:spPr/>
        <p:txBody>
          <a:bodyPr/>
          <a:lstStyle/>
          <a:p>
            <a:r>
              <a:rPr lang="en-GB" dirty="0"/>
              <a:t>The Conference on the future of Europe was a citizens-led series of debates that ran from April 2021 to May 2022 that enabled people from across Europe to share their ideas. </a:t>
            </a:r>
          </a:p>
          <a:p>
            <a:r>
              <a:rPr lang="en-GB" dirty="0"/>
              <a:t>Unprecedented democratic exercise in which citizens had the chance to discuss key priorities and challenges and propose recommendations on the kind of Europe they wanted to live in. </a:t>
            </a:r>
          </a:p>
          <a:p>
            <a:endParaRPr lang="en-GB" dirty="0"/>
          </a:p>
        </p:txBody>
      </p:sp>
    </p:spTree>
    <p:extLst>
      <p:ext uri="{BB962C8B-B14F-4D97-AF65-F5344CB8AC3E}">
        <p14:creationId xmlns:p14="http://schemas.microsoft.com/office/powerpoint/2010/main" val="3327455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DEC39-CD68-3890-5F9C-58E0347A204C}"/>
              </a:ext>
            </a:extLst>
          </p:cNvPr>
          <p:cNvSpPr>
            <a:spLocks noGrp="1"/>
          </p:cNvSpPr>
          <p:nvPr>
            <p:ph type="title"/>
          </p:nvPr>
        </p:nvSpPr>
        <p:spPr/>
        <p:txBody>
          <a:bodyPr/>
          <a:lstStyle/>
          <a:p>
            <a:r>
              <a:rPr lang="en-GB" dirty="0"/>
              <a:t>How did the Conference work? </a:t>
            </a:r>
          </a:p>
        </p:txBody>
      </p:sp>
      <p:sp>
        <p:nvSpPr>
          <p:cNvPr id="3" name="Content Placeholder 2">
            <a:extLst>
              <a:ext uri="{FF2B5EF4-FFF2-40B4-BE49-F238E27FC236}">
                <a16:creationId xmlns:a16="http://schemas.microsoft.com/office/drawing/2014/main" id="{B5DA8457-7FCC-3173-E7C7-F8B119E1D3A7}"/>
              </a:ext>
            </a:extLst>
          </p:cNvPr>
          <p:cNvSpPr>
            <a:spLocks noGrp="1"/>
          </p:cNvSpPr>
          <p:nvPr>
            <p:ph idx="1"/>
          </p:nvPr>
        </p:nvSpPr>
        <p:spPr/>
        <p:txBody>
          <a:bodyPr>
            <a:normAutofit/>
          </a:bodyPr>
          <a:lstStyle/>
          <a:p>
            <a:r>
              <a:rPr lang="en-GB" dirty="0"/>
              <a:t>The Conference was chaired by the president of the European Parliament and the European Commission who represented the three EU institutions</a:t>
            </a:r>
          </a:p>
          <a:p>
            <a:r>
              <a:rPr lang="en-GB" dirty="0"/>
              <a:t>an executive board oversaw the organisation of the Conference as it progressed. It was cochaired by members of the three institutions, with he council being represented by its rotating presidency</a:t>
            </a:r>
          </a:p>
          <a:p>
            <a:r>
              <a:rPr lang="en-GB" dirty="0"/>
              <a:t>A common secretariat, of limited size and made up of officials representing the three institutions equally, assisted the work of the executive board.</a:t>
            </a:r>
          </a:p>
          <a:p>
            <a:r>
              <a:rPr lang="en-GB" dirty="0"/>
              <a:t>Four Main Pillars: </a:t>
            </a:r>
            <a:r>
              <a:rPr lang="en-GB" dirty="0">
                <a:solidFill>
                  <a:srgbClr val="7030A0"/>
                </a:solidFill>
              </a:rPr>
              <a:t>Multilingual digital platform</a:t>
            </a:r>
            <a:r>
              <a:rPr lang="en-GB" dirty="0"/>
              <a:t>, </a:t>
            </a:r>
            <a:r>
              <a:rPr lang="en-GB" dirty="0">
                <a:solidFill>
                  <a:srgbClr val="0070C0"/>
                </a:solidFill>
              </a:rPr>
              <a:t>European citizens panels</a:t>
            </a:r>
            <a:r>
              <a:rPr lang="en-GB" dirty="0"/>
              <a:t>, </a:t>
            </a:r>
            <a:r>
              <a:rPr lang="en-GB" dirty="0">
                <a:solidFill>
                  <a:srgbClr val="00B050"/>
                </a:solidFill>
              </a:rPr>
              <a:t>National Citizens panels and events</a:t>
            </a:r>
            <a:r>
              <a:rPr lang="en-GB" dirty="0"/>
              <a:t>, </a:t>
            </a:r>
            <a:r>
              <a:rPr lang="en-GB" dirty="0">
                <a:solidFill>
                  <a:srgbClr val="C00000"/>
                </a:solidFill>
              </a:rPr>
              <a:t>and conference plenaries</a:t>
            </a:r>
            <a:r>
              <a:rPr lang="en-GB" dirty="0"/>
              <a:t>.</a:t>
            </a:r>
          </a:p>
          <a:p>
            <a:endParaRPr lang="en-GB" dirty="0"/>
          </a:p>
        </p:txBody>
      </p:sp>
    </p:spTree>
    <p:extLst>
      <p:ext uri="{BB962C8B-B14F-4D97-AF65-F5344CB8AC3E}">
        <p14:creationId xmlns:p14="http://schemas.microsoft.com/office/powerpoint/2010/main" val="22391077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6BD5F-E871-FC74-B022-663C04CD59FF}"/>
              </a:ext>
            </a:extLst>
          </p:cNvPr>
          <p:cNvSpPr>
            <a:spLocks noGrp="1"/>
          </p:cNvSpPr>
          <p:nvPr>
            <p:ph type="title"/>
          </p:nvPr>
        </p:nvSpPr>
        <p:spPr/>
        <p:txBody>
          <a:bodyPr>
            <a:normAutofit fontScale="90000"/>
          </a:bodyPr>
          <a:lstStyle/>
          <a:p>
            <a:r>
              <a:rPr lang="en-GB" dirty="0"/>
              <a:t>What were the Results and how is the EU making good on its promises? </a:t>
            </a:r>
          </a:p>
        </p:txBody>
      </p:sp>
      <p:sp>
        <p:nvSpPr>
          <p:cNvPr id="3" name="Content Placeholder 2">
            <a:extLst>
              <a:ext uri="{FF2B5EF4-FFF2-40B4-BE49-F238E27FC236}">
                <a16:creationId xmlns:a16="http://schemas.microsoft.com/office/drawing/2014/main" id="{9339518F-B319-F247-A4F1-2A9C66619115}"/>
              </a:ext>
            </a:extLst>
          </p:cNvPr>
          <p:cNvSpPr>
            <a:spLocks noGrp="1"/>
          </p:cNvSpPr>
          <p:nvPr>
            <p:ph idx="1"/>
          </p:nvPr>
        </p:nvSpPr>
        <p:spPr/>
        <p:txBody>
          <a:bodyPr/>
          <a:lstStyle/>
          <a:p>
            <a:r>
              <a:rPr lang="en-GB" dirty="0"/>
              <a:t>Set of 9 topics addressed in the conference. </a:t>
            </a:r>
          </a:p>
          <a:p>
            <a:r>
              <a:rPr lang="en-GB" dirty="0"/>
              <a:t>These issues were immediately addressed via measures passed in parliament and the EU started having follow up conferences to check on the progress of addressing citizen concerns.</a:t>
            </a:r>
          </a:p>
          <a:p>
            <a:r>
              <a:rPr lang="en-GB" dirty="0"/>
              <a:t>Updated in December of 2023, a technical Assessment of the Councils actions on the findings of the conference, shows that 95% of the measures and suggestions made by citizens are actionable within the current treaty framework. Most if not, all are currently in process or have already been implemented. </a:t>
            </a:r>
          </a:p>
          <a:p>
            <a:endParaRPr lang="en-GB" dirty="0"/>
          </a:p>
        </p:txBody>
      </p:sp>
    </p:spTree>
    <p:extLst>
      <p:ext uri="{BB962C8B-B14F-4D97-AF65-F5344CB8AC3E}">
        <p14:creationId xmlns:p14="http://schemas.microsoft.com/office/powerpoint/2010/main" val="15828018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B7FFC-D7D2-6664-88B5-775D88DB7710}"/>
              </a:ext>
            </a:extLst>
          </p:cNvPr>
          <p:cNvSpPr>
            <a:spLocks noGrp="1"/>
          </p:cNvSpPr>
          <p:nvPr>
            <p:ph type="ctrTitle"/>
          </p:nvPr>
        </p:nvSpPr>
        <p:spPr/>
        <p:txBody>
          <a:bodyPr/>
          <a:lstStyle/>
          <a:p>
            <a:r>
              <a:rPr lang="en-GB" dirty="0"/>
              <a:t>Freedom of Movement </a:t>
            </a:r>
            <a:br>
              <a:rPr lang="en-GB" dirty="0"/>
            </a:br>
            <a:r>
              <a:rPr lang="en-GB" dirty="0"/>
              <a:t>in the EU</a:t>
            </a:r>
          </a:p>
        </p:txBody>
      </p:sp>
      <p:sp>
        <p:nvSpPr>
          <p:cNvPr id="3" name="Subtitle 2">
            <a:extLst>
              <a:ext uri="{FF2B5EF4-FFF2-40B4-BE49-F238E27FC236}">
                <a16:creationId xmlns:a16="http://schemas.microsoft.com/office/drawing/2014/main" id="{3351D3A5-4F53-D043-B228-D7586355DE93}"/>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39957074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5CF1D-D32D-1160-F322-DC95F0840D1A}"/>
              </a:ext>
            </a:extLst>
          </p:cNvPr>
          <p:cNvSpPr>
            <a:spLocks noGrp="1"/>
          </p:cNvSpPr>
          <p:nvPr>
            <p:ph type="title"/>
          </p:nvPr>
        </p:nvSpPr>
        <p:spPr/>
        <p:txBody>
          <a:bodyPr/>
          <a:lstStyle/>
          <a:p>
            <a:r>
              <a:rPr lang="en-GB" dirty="0"/>
              <a:t>Freedom of Movement in the EU</a:t>
            </a:r>
          </a:p>
        </p:txBody>
      </p:sp>
      <p:sp>
        <p:nvSpPr>
          <p:cNvPr id="3" name="Content Placeholder 2">
            <a:extLst>
              <a:ext uri="{FF2B5EF4-FFF2-40B4-BE49-F238E27FC236}">
                <a16:creationId xmlns:a16="http://schemas.microsoft.com/office/drawing/2014/main" id="{1902A61B-F94D-DC06-713C-362296FC40C4}"/>
              </a:ext>
            </a:extLst>
          </p:cNvPr>
          <p:cNvSpPr>
            <a:spLocks noGrp="1"/>
          </p:cNvSpPr>
          <p:nvPr>
            <p:ph idx="1"/>
          </p:nvPr>
        </p:nvSpPr>
        <p:spPr/>
        <p:txBody>
          <a:bodyPr>
            <a:normAutofit fontScale="92500" lnSpcReduction="20000"/>
          </a:bodyPr>
          <a:lstStyle/>
          <a:p>
            <a:pPr marL="0" indent="0">
              <a:buNone/>
            </a:pPr>
            <a:r>
              <a:rPr lang="en-GB" dirty="0"/>
              <a:t>4 FREEDOMS:</a:t>
            </a:r>
          </a:p>
          <a:p>
            <a:endParaRPr lang="en-GB" dirty="0"/>
          </a:p>
          <a:p>
            <a:r>
              <a:rPr lang="en-GB" dirty="0"/>
              <a:t>GOODS</a:t>
            </a:r>
          </a:p>
          <a:p>
            <a:endParaRPr lang="en-GB" dirty="0"/>
          </a:p>
          <a:p>
            <a:r>
              <a:rPr lang="en-GB" dirty="0"/>
              <a:t>CAPITAL</a:t>
            </a:r>
          </a:p>
          <a:p>
            <a:endParaRPr lang="en-GB" dirty="0"/>
          </a:p>
          <a:p>
            <a:r>
              <a:rPr lang="en-GB" dirty="0"/>
              <a:t>SERVICES</a:t>
            </a:r>
          </a:p>
          <a:p>
            <a:endParaRPr lang="en-GB" dirty="0"/>
          </a:p>
          <a:p>
            <a:r>
              <a:rPr lang="en-GB" dirty="0"/>
              <a:t>PEOPLE</a:t>
            </a:r>
          </a:p>
        </p:txBody>
      </p:sp>
    </p:spTree>
    <p:extLst>
      <p:ext uri="{BB962C8B-B14F-4D97-AF65-F5344CB8AC3E}">
        <p14:creationId xmlns:p14="http://schemas.microsoft.com/office/powerpoint/2010/main" val="12865944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A28B3-ABE0-F0AA-AB26-6EFDA2483EC6}"/>
              </a:ext>
            </a:extLst>
          </p:cNvPr>
          <p:cNvSpPr>
            <a:spLocks noGrp="1"/>
          </p:cNvSpPr>
          <p:nvPr>
            <p:ph type="title"/>
          </p:nvPr>
        </p:nvSpPr>
        <p:spPr/>
        <p:txBody>
          <a:bodyPr/>
          <a:lstStyle/>
          <a:p>
            <a:r>
              <a:rPr lang="en-GB" dirty="0"/>
              <a:t>FREEDOM OF GOODS AND SERVICES</a:t>
            </a:r>
          </a:p>
        </p:txBody>
      </p:sp>
      <p:sp>
        <p:nvSpPr>
          <p:cNvPr id="3" name="Content Placeholder 2">
            <a:extLst>
              <a:ext uri="{FF2B5EF4-FFF2-40B4-BE49-F238E27FC236}">
                <a16:creationId xmlns:a16="http://schemas.microsoft.com/office/drawing/2014/main" id="{E70687F0-6F40-66E7-208F-9329BE477685}"/>
              </a:ext>
            </a:extLst>
          </p:cNvPr>
          <p:cNvSpPr>
            <a:spLocks noGrp="1"/>
          </p:cNvSpPr>
          <p:nvPr>
            <p:ph sz="half" idx="1"/>
          </p:nvPr>
        </p:nvSpPr>
        <p:spPr>
          <a:xfrm>
            <a:off x="432382" y="2463873"/>
            <a:ext cx="3521310" cy="3867258"/>
          </a:xfrm>
        </p:spPr>
        <p:txBody>
          <a:bodyPr>
            <a:normAutofit fontScale="62500" lnSpcReduction="20000"/>
          </a:bodyPr>
          <a:lstStyle/>
          <a:p>
            <a:pPr marL="0" indent="0">
              <a:buNone/>
            </a:pPr>
            <a:r>
              <a:rPr lang="en-GB" dirty="0"/>
              <a:t>ARTICLE 26:</a:t>
            </a:r>
          </a:p>
          <a:p>
            <a:endParaRPr lang="en-GB" dirty="0"/>
          </a:p>
          <a:p>
            <a:r>
              <a:rPr lang="en-GB" dirty="0"/>
              <a:t>THE UNION SHALL ADOPT MEASURES WITH THE AIM OF ESTABLISHING OR ENSURING THE FUNCTIONING OF THE INTERNAL MARKET, IN ACCORDANCE WITH THE RELEVANT PROVISIONS OF THE TREATIES.</a:t>
            </a:r>
          </a:p>
          <a:p>
            <a:r>
              <a:rPr lang="en-GB" dirty="0"/>
              <a:t>THE INTERNAL MARKET SHALL COMPRISE AN AREA WITHOUT INTERNAL FRONTIERS IN WHICH THE FREE MOVEMENT OF GOODS, PERSONS, SERVICES AND CAPITAL IS ENSURED IN ACCORDANCE WITH THE PROVISIONS OF THE TREATIES.</a:t>
            </a:r>
          </a:p>
          <a:p>
            <a:endParaRPr lang="en-GB" dirty="0"/>
          </a:p>
          <a:p>
            <a:r>
              <a:rPr lang="en-GB" dirty="0"/>
              <a:t>THE COUNCIL, ON A PROPOSAL FROM THE COMMISSION, SHALL DETERMINE THE GUIDELINES AND CONDITIONS NECESSARY TO ENSURE BALANCED PROGRESS IN ALL THE SECTORS CONCERNED.</a:t>
            </a:r>
          </a:p>
        </p:txBody>
      </p:sp>
      <p:sp>
        <p:nvSpPr>
          <p:cNvPr id="4" name="Content Placeholder 3">
            <a:extLst>
              <a:ext uri="{FF2B5EF4-FFF2-40B4-BE49-F238E27FC236}">
                <a16:creationId xmlns:a16="http://schemas.microsoft.com/office/drawing/2014/main" id="{9183B76F-C217-4880-BD76-F3FBDF76D98D}"/>
              </a:ext>
            </a:extLst>
          </p:cNvPr>
          <p:cNvSpPr>
            <a:spLocks noGrp="1"/>
          </p:cNvSpPr>
          <p:nvPr>
            <p:ph sz="half" idx="2"/>
          </p:nvPr>
        </p:nvSpPr>
        <p:spPr>
          <a:xfrm>
            <a:off x="4230841" y="2463873"/>
            <a:ext cx="4007469" cy="3867258"/>
          </a:xfrm>
        </p:spPr>
        <p:txBody>
          <a:bodyPr>
            <a:normAutofit fontScale="62500" lnSpcReduction="20000"/>
          </a:bodyPr>
          <a:lstStyle/>
          <a:p>
            <a:pPr marL="0" indent="0">
              <a:buNone/>
            </a:pPr>
            <a:r>
              <a:rPr lang="en-GB" dirty="0"/>
              <a:t>ARTICLE 28:</a:t>
            </a:r>
          </a:p>
          <a:p>
            <a:endParaRPr lang="en-GB" dirty="0"/>
          </a:p>
          <a:p>
            <a:r>
              <a:rPr lang="en-GB" dirty="0"/>
              <a:t>THE UNION SHALL COMPRISE A CUSTOMS UNION WHICH SHALL COVER ALL TRADE IN GOODS AND WHICH SHALL INVOLVE THE PROHIBITION BETWEEN MEMBER STATES OF CUSTOMS DUTIES ON IMPORTS AND EXPORTS AND OF ALL CHARGES HAVING EQUIVALENT EFFECT, AND THE ADOPTION OF A COMMON CUSTOMS TARIFF IN THEIR RELATIONS WITH THIRD COUNTRIES.</a:t>
            </a:r>
          </a:p>
          <a:p>
            <a:endParaRPr lang="en-GB" dirty="0"/>
          </a:p>
          <a:p>
            <a:r>
              <a:rPr lang="en-GB" dirty="0"/>
              <a:t>THE PROVISIONS OF ARTICLE 30 AND OF CHAPTER 3 OF THIS TITLE SHALL APPLY TO PRODUCTS ORIGINATING IN MEMBER STATES AND TO PRODUCTS COMING FROM THIRD COUNTRIES WHICH ARE IN FREE CIRCULATION IN MEMBER STATES.</a:t>
            </a:r>
          </a:p>
        </p:txBody>
      </p:sp>
      <p:sp>
        <p:nvSpPr>
          <p:cNvPr id="5" name="TextBox 4">
            <a:extLst>
              <a:ext uri="{FF2B5EF4-FFF2-40B4-BE49-F238E27FC236}">
                <a16:creationId xmlns:a16="http://schemas.microsoft.com/office/drawing/2014/main" id="{B3831159-99C2-C35E-7358-49C1794B7B35}"/>
              </a:ext>
            </a:extLst>
          </p:cNvPr>
          <p:cNvSpPr txBox="1"/>
          <p:nvPr/>
        </p:nvSpPr>
        <p:spPr>
          <a:xfrm>
            <a:off x="8238310" y="2463872"/>
            <a:ext cx="3239587" cy="1277273"/>
          </a:xfrm>
          <a:prstGeom prst="rect">
            <a:avLst/>
          </a:prstGeom>
          <a:noFill/>
        </p:spPr>
        <p:txBody>
          <a:bodyPr wrap="square" rtlCol="0">
            <a:spAutoFit/>
          </a:bodyPr>
          <a:lstStyle/>
          <a:p>
            <a:r>
              <a:rPr lang="en-GB" sz="1100" dirty="0"/>
              <a:t>ARTICLE 30:</a:t>
            </a:r>
          </a:p>
          <a:p>
            <a:endParaRPr lang="en-GB" sz="1100" dirty="0"/>
          </a:p>
          <a:p>
            <a:r>
              <a:rPr lang="en-GB" sz="1100" dirty="0"/>
              <a:t>CUSTOMS DUTIES ON IMPORTS AND EXPORTS AND CHARGES HAVING EQUIVALENT EFFECT SHALL BE PROHIBITED BETWEEN MEMBER STATES. THIS PROHIBITION SHALL ALSO APPLY TO CUSTOMS DUTIES OF A FISCAL NATURE.</a:t>
            </a:r>
          </a:p>
        </p:txBody>
      </p:sp>
    </p:spTree>
    <p:extLst>
      <p:ext uri="{BB962C8B-B14F-4D97-AF65-F5344CB8AC3E}">
        <p14:creationId xmlns:p14="http://schemas.microsoft.com/office/powerpoint/2010/main" val="15305829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EF710-5B91-796B-C820-374FDDD9BBED}"/>
              </a:ext>
            </a:extLst>
          </p:cNvPr>
          <p:cNvSpPr>
            <a:spLocks noGrp="1"/>
          </p:cNvSpPr>
          <p:nvPr>
            <p:ph type="title"/>
          </p:nvPr>
        </p:nvSpPr>
        <p:spPr/>
        <p:txBody>
          <a:bodyPr/>
          <a:lstStyle/>
          <a:p>
            <a:r>
              <a:rPr lang="en-GB" dirty="0"/>
              <a:t>FREEDOM OF GOODS AND</a:t>
            </a:r>
            <a:br>
              <a:rPr lang="en-GB" dirty="0"/>
            </a:br>
            <a:r>
              <a:rPr lang="en-GB" dirty="0"/>
              <a:t>SERVICES</a:t>
            </a:r>
          </a:p>
        </p:txBody>
      </p:sp>
      <p:sp>
        <p:nvSpPr>
          <p:cNvPr id="3" name="Content Placeholder 2">
            <a:extLst>
              <a:ext uri="{FF2B5EF4-FFF2-40B4-BE49-F238E27FC236}">
                <a16:creationId xmlns:a16="http://schemas.microsoft.com/office/drawing/2014/main" id="{B0292BE9-B77F-F5F9-5355-D737D8D196B1}"/>
              </a:ext>
            </a:extLst>
          </p:cNvPr>
          <p:cNvSpPr>
            <a:spLocks noGrp="1"/>
          </p:cNvSpPr>
          <p:nvPr>
            <p:ph idx="1"/>
          </p:nvPr>
        </p:nvSpPr>
        <p:spPr/>
        <p:txBody>
          <a:bodyPr>
            <a:normAutofit/>
          </a:bodyPr>
          <a:lstStyle/>
          <a:p>
            <a:pPr marL="0" indent="0">
              <a:buNone/>
            </a:pPr>
            <a:r>
              <a:rPr lang="en-GB" dirty="0"/>
              <a:t>EU’s Internal Market:</a:t>
            </a:r>
          </a:p>
          <a:p>
            <a:endParaRPr lang="en-GB" dirty="0"/>
          </a:p>
          <a:p>
            <a:r>
              <a:rPr lang="en-GB" dirty="0"/>
              <a:t>Provides a safe internal market trading space</a:t>
            </a:r>
          </a:p>
          <a:p>
            <a:r>
              <a:rPr lang="en-GB" dirty="0"/>
              <a:t>No internal frontiers</a:t>
            </a:r>
          </a:p>
          <a:p>
            <a:r>
              <a:rPr lang="en-GB" dirty="0"/>
              <a:t>Capital ensured in accordance with the treaties</a:t>
            </a:r>
          </a:p>
          <a:p>
            <a:r>
              <a:rPr lang="en-GB" dirty="0"/>
              <a:t>The council determines guidelines and conditions in order to achieve balanced progress in all sectors</a:t>
            </a:r>
          </a:p>
        </p:txBody>
      </p:sp>
    </p:spTree>
    <p:extLst>
      <p:ext uri="{BB962C8B-B14F-4D97-AF65-F5344CB8AC3E}">
        <p14:creationId xmlns:p14="http://schemas.microsoft.com/office/powerpoint/2010/main" val="1440570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79E7-508E-84A7-4F2B-64DFB467E049}"/>
              </a:ext>
            </a:extLst>
          </p:cNvPr>
          <p:cNvSpPr>
            <a:spLocks noGrp="1"/>
          </p:cNvSpPr>
          <p:nvPr>
            <p:ph type="title"/>
          </p:nvPr>
        </p:nvSpPr>
        <p:spPr>
          <a:xfrm>
            <a:off x="498029" y="680484"/>
            <a:ext cx="7729728" cy="1188720"/>
          </a:xfrm>
        </p:spPr>
        <p:txBody>
          <a:bodyPr/>
          <a:lstStyle/>
          <a:p>
            <a:r>
              <a:rPr lang="en-GB" dirty="0"/>
              <a:t>What is EU citizenship?</a:t>
            </a:r>
          </a:p>
        </p:txBody>
      </p:sp>
      <p:sp>
        <p:nvSpPr>
          <p:cNvPr id="3" name="Content Placeholder 2">
            <a:extLst>
              <a:ext uri="{FF2B5EF4-FFF2-40B4-BE49-F238E27FC236}">
                <a16:creationId xmlns:a16="http://schemas.microsoft.com/office/drawing/2014/main" id="{ED90F6A8-2075-1040-F601-C806BE89A67B}"/>
              </a:ext>
            </a:extLst>
          </p:cNvPr>
          <p:cNvSpPr>
            <a:spLocks noGrp="1"/>
          </p:cNvSpPr>
          <p:nvPr>
            <p:ph idx="1"/>
          </p:nvPr>
        </p:nvSpPr>
        <p:spPr>
          <a:xfrm>
            <a:off x="498029" y="2329700"/>
            <a:ext cx="10496035" cy="3847816"/>
          </a:xfrm>
        </p:spPr>
        <p:txBody>
          <a:bodyPr>
            <a:normAutofit fontScale="92500" lnSpcReduction="20000"/>
          </a:bodyPr>
          <a:lstStyle/>
          <a:p>
            <a:r>
              <a:rPr lang="en-GB" sz="2400" dirty="0"/>
              <a:t>Through having legal status, the creation of an EU citizenship occurs, providing the set of rights and freedoms promoted by the EU. </a:t>
            </a:r>
          </a:p>
          <a:p>
            <a:r>
              <a:rPr lang="en-GB" sz="2400" dirty="0"/>
              <a:t>The EU citizenship as we know it today (before the additions and amendments over the years) was created alongside the 1992 Maastricht Treaty.</a:t>
            </a:r>
          </a:p>
          <a:p>
            <a:r>
              <a:rPr lang="en-GB" sz="2400" dirty="0"/>
              <a:t>The citizenship is given to all nationals of member states, and the inclusion of family members depends on each member state but the general requirement for immediate family. </a:t>
            </a:r>
          </a:p>
          <a:p>
            <a:r>
              <a:rPr lang="en-GB" sz="2400" dirty="0"/>
              <a:t>EU citizenship can also be acquired through ancestry and lineage, differing to each country; for example, if ancestry could be traced back 3 generations, as is the case of Croatia and Luxemburg, or no generational limit if there is proof of ancestry in Poland and Hungary, or stricter requirements for parents/ grandparents second generational limit as is the case with Spain and Portugal. </a:t>
            </a:r>
          </a:p>
          <a:p>
            <a:endParaRPr lang="en-GB" sz="2400" dirty="0"/>
          </a:p>
        </p:txBody>
      </p:sp>
      <p:cxnSp>
        <p:nvCxnSpPr>
          <p:cNvPr id="6" name="Straight Connector 5">
            <a:extLst>
              <a:ext uri="{FF2B5EF4-FFF2-40B4-BE49-F238E27FC236}">
                <a16:creationId xmlns:a16="http://schemas.microsoft.com/office/drawing/2014/main" id="{DE658F4A-A29E-A60F-B7FF-42B86B6ED51D}"/>
              </a:ext>
            </a:extLst>
          </p:cNvPr>
          <p:cNvCxnSpPr/>
          <p:nvPr/>
        </p:nvCxnSpPr>
        <p:spPr>
          <a:xfrm flipV="1">
            <a:off x="8527312" y="574158"/>
            <a:ext cx="382772" cy="350875"/>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Connector 7">
            <a:extLst>
              <a:ext uri="{FF2B5EF4-FFF2-40B4-BE49-F238E27FC236}">
                <a16:creationId xmlns:a16="http://schemas.microsoft.com/office/drawing/2014/main" id="{1AB13B95-4E9D-260B-153E-BB519967F489}"/>
              </a:ext>
            </a:extLst>
          </p:cNvPr>
          <p:cNvCxnSpPr/>
          <p:nvPr/>
        </p:nvCxnSpPr>
        <p:spPr>
          <a:xfrm>
            <a:off x="8527312" y="1274844"/>
            <a:ext cx="595423" cy="0"/>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Connector 9">
            <a:extLst>
              <a:ext uri="{FF2B5EF4-FFF2-40B4-BE49-F238E27FC236}">
                <a16:creationId xmlns:a16="http://schemas.microsoft.com/office/drawing/2014/main" id="{31620FC5-3C6C-24EE-7DCF-B54355B8E911}"/>
              </a:ext>
            </a:extLst>
          </p:cNvPr>
          <p:cNvCxnSpPr/>
          <p:nvPr/>
        </p:nvCxnSpPr>
        <p:spPr>
          <a:xfrm>
            <a:off x="8527312" y="1562986"/>
            <a:ext cx="382772" cy="306218"/>
          </a:xfrm>
          <a:prstGeom prst="line">
            <a:avLst/>
          </a:prstGeom>
        </p:spPr>
        <p:style>
          <a:lnRef idx="1">
            <a:schemeClr val="dk1"/>
          </a:lnRef>
          <a:fillRef idx="0">
            <a:schemeClr val="dk1"/>
          </a:fillRef>
          <a:effectRef idx="0">
            <a:schemeClr val="dk1"/>
          </a:effectRef>
          <a:fontRef idx="minor">
            <a:schemeClr val="tx1"/>
          </a:fontRef>
        </p:style>
      </p:cxnSp>
      <p:sp>
        <p:nvSpPr>
          <p:cNvPr id="11" name="TextBox 10">
            <a:extLst>
              <a:ext uri="{FF2B5EF4-FFF2-40B4-BE49-F238E27FC236}">
                <a16:creationId xmlns:a16="http://schemas.microsoft.com/office/drawing/2014/main" id="{57836126-1B20-DD9D-7510-1A1FF7CCE28D}"/>
              </a:ext>
            </a:extLst>
          </p:cNvPr>
          <p:cNvSpPr txBox="1"/>
          <p:nvPr/>
        </p:nvSpPr>
        <p:spPr>
          <a:xfrm>
            <a:off x="9122735" y="478465"/>
            <a:ext cx="871870" cy="369332"/>
          </a:xfrm>
          <a:prstGeom prst="rect">
            <a:avLst/>
          </a:prstGeom>
          <a:noFill/>
        </p:spPr>
        <p:txBody>
          <a:bodyPr wrap="square" rtlCol="0">
            <a:spAutoFit/>
          </a:bodyPr>
          <a:lstStyle/>
          <a:p>
            <a:r>
              <a:rPr lang="en-GB" sz="1800" dirty="0"/>
              <a:t>legality</a:t>
            </a:r>
            <a:endParaRPr lang="en-EG" dirty="0"/>
          </a:p>
        </p:txBody>
      </p:sp>
      <p:sp>
        <p:nvSpPr>
          <p:cNvPr id="12" name="TextBox 11">
            <a:extLst>
              <a:ext uri="{FF2B5EF4-FFF2-40B4-BE49-F238E27FC236}">
                <a16:creationId xmlns:a16="http://schemas.microsoft.com/office/drawing/2014/main" id="{64B7494A-861D-EF7B-0BBD-47C78C2038CC}"/>
              </a:ext>
            </a:extLst>
          </p:cNvPr>
          <p:cNvSpPr txBox="1"/>
          <p:nvPr/>
        </p:nvSpPr>
        <p:spPr>
          <a:xfrm>
            <a:off x="9221971" y="1073369"/>
            <a:ext cx="1229833" cy="369332"/>
          </a:xfrm>
          <a:prstGeom prst="rect">
            <a:avLst/>
          </a:prstGeom>
          <a:noFill/>
        </p:spPr>
        <p:txBody>
          <a:bodyPr wrap="square" rtlCol="0">
            <a:spAutoFit/>
          </a:bodyPr>
          <a:lstStyle/>
          <a:p>
            <a:r>
              <a:rPr lang="en-GB" sz="1800" dirty="0"/>
              <a:t>protection</a:t>
            </a:r>
            <a:endParaRPr lang="en-EG" dirty="0"/>
          </a:p>
        </p:txBody>
      </p:sp>
      <p:sp>
        <p:nvSpPr>
          <p:cNvPr id="13" name="TextBox 12">
            <a:extLst>
              <a:ext uri="{FF2B5EF4-FFF2-40B4-BE49-F238E27FC236}">
                <a16:creationId xmlns:a16="http://schemas.microsoft.com/office/drawing/2014/main" id="{89F85E88-1085-49DF-2BF8-543DB87D807B}"/>
              </a:ext>
            </a:extLst>
          </p:cNvPr>
          <p:cNvSpPr txBox="1"/>
          <p:nvPr/>
        </p:nvSpPr>
        <p:spPr>
          <a:xfrm>
            <a:off x="9122735" y="1716095"/>
            <a:ext cx="871870" cy="369332"/>
          </a:xfrm>
          <a:prstGeom prst="rect">
            <a:avLst/>
          </a:prstGeom>
          <a:noFill/>
        </p:spPr>
        <p:txBody>
          <a:bodyPr wrap="square" rtlCol="0">
            <a:spAutoFit/>
          </a:bodyPr>
          <a:lstStyle/>
          <a:p>
            <a:r>
              <a:rPr lang="en-GB" sz="1800" dirty="0"/>
              <a:t>rights</a:t>
            </a:r>
            <a:endParaRPr lang="en-EG" dirty="0"/>
          </a:p>
        </p:txBody>
      </p:sp>
    </p:spTree>
    <p:extLst>
      <p:ext uri="{BB962C8B-B14F-4D97-AF65-F5344CB8AC3E}">
        <p14:creationId xmlns:p14="http://schemas.microsoft.com/office/powerpoint/2010/main" val="9225110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80DE1-E815-CB7F-44DC-D9418C2E2F97}"/>
              </a:ext>
            </a:extLst>
          </p:cNvPr>
          <p:cNvSpPr>
            <a:spLocks noGrp="1"/>
          </p:cNvSpPr>
          <p:nvPr>
            <p:ph type="title"/>
          </p:nvPr>
        </p:nvSpPr>
        <p:spPr/>
        <p:txBody>
          <a:bodyPr/>
          <a:lstStyle/>
          <a:p>
            <a:r>
              <a:rPr lang="en-GB" dirty="0"/>
              <a:t>FREEDOM OF CAPITAL</a:t>
            </a:r>
          </a:p>
        </p:txBody>
      </p:sp>
      <p:sp>
        <p:nvSpPr>
          <p:cNvPr id="3" name="Content Placeholder 2">
            <a:extLst>
              <a:ext uri="{FF2B5EF4-FFF2-40B4-BE49-F238E27FC236}">
                <a16:creationId xmlns:a16="http://schemas.microsoft.com/office/drawing/2014/main" id="{78434BDB-29F4-427A-7FCC-962F14B2CE25}"/>
              </a:ext>
            </a:extLst>
          </p:cNvPr>
          <p:cNvSpPr>
            <a:spLocks noGrp="1"/>
          </p:cNvSpPr>
          <p:nvPr>
            <p:ph idx="1"/>
          </p:nvPr>
        </p:nvSpPr>
        <p:spPr/>
        <p:txBody>
          <a:bodyPr>
            <a:normAutofit fontScale="85000" lnSpcReduction="20000"/>
          </a:bodyPr>
          <a:lstStyle/>
          <a:p>
            <a:r>
              <a:rPr lang="en-GB" dirty="0"/>
              <a:t>MOST NOTABLE CONTRIBUTOR – MAASTRICHT TREATY</a:t>
            </a:r>
          </a:p>
          <a:p>
            <a:pPr marL="0" indent="0">
              <a:buNone/>
            </a:pPr>
            <a:endParaRPr lang="en-GB" dirty="0"/>
          </a:p>
          <a:p>
            <a:pPr marL="0" indent="0">
              <a:buNone/>
            </a:pPr>
            <a:r>
              <a:rPr lang="en-GB" dirty="0"/>
              <a:t>ARTICLE 63</a:t>
            </a:r>
          </a:p>
          <a:p>
            <a:endParaRPr lang="en-GB" dirty="0"/>
          </a:p>
          <a:p>
            <a:r>
              <a:rPr lang="en-GB" dirty="0"/>
              <a:t>WITHIN THE FRAMEWORK OF THE PROVISIONS SET OUT IN THIS CHAPTER, ALL RESTRICTIONS ON THE MOVEMENT OF CAPITAL BETWEEN MEMBER STATES AND BETWEEN MEMBER STATES AND THIRD COUNTRIES SHALL BE PROHIBITED.</a:t>
            </a:r>
          </a:p>
          <a:p>
            <a:pPr marL="0" indent="0">
              <a:buNone/>
            </a:pPr>
            <a:endParaRPr lang="en-GB" dirty="0"/>
          </a:p>
          <a:p>
            <a:r>
              <a:rPr lang="en-GB" dirty="0"/>
              <a:t>WITHIN THE FRAMEWORK OF THE PROVISIONS SET OUT IN THIS CHAPTER, ALL RESTRICTIONS ON PAYMENTS BETWEEN MEMBER STATES AND BETWEEN MEMBER STATES AND THIRD COUNTRIES SHALL BE PROHIBITED.</a:t>
            </a:r>
          </a:p>
        </p:txBody>
      </p:sp>
    </p:spTree>
    <p:extLst>
      <p:ext uri="{BB962C8B-B14F-4D97-AF65-F5344CB8AC3E}">
        <p14:creationId xmlns:p14="http://schemas.microsoft.com/office/powerpoint/2010/main" val="376110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D8EFE-E9A4-7DB4-0C6A-62301BBBDA83}"/>
              </a:ext>
            </a:extLst>
          </p:cNvPr>
          <p:cNvSpPr>
            <a:spLocks noGrp="1"/>
          </p:cNvSpPr>
          <p:nvPr>
            <p:ph type="title"/>
          </p:nvPr>
        </p:nvSpPr>
        <p:spPr/>
        <p:txBody>
          <a:bodyPr/>
          <a:lstStyle/>
          <a:p>
            <a:r>
              <a:rPr lang="en-GB" dirty="0"/>
              <a:t>FREEDOM OF CAPITAL IN</a:t>
            </a:r>
            <a:br>
              <a:rPr lang="en-GB" dirty="0"/>
            </a:br>
            <a:r>
              <a:rPr lang="en-GB" dirty="0"/>
              <a:t>THE EU</a:t>
            </a:r>
          </a:p>
        </p:txBody>
      </p:sp>
      <p:sp>
        <p:nvSpPr>
          <p:cNvPr id="3" name="Content Placeholder 2">
            <a:extLst>
              <a:ext uri="{FF2B5EF4-FFF2-40B4-BE49-F238E27FC236}">
                <a16:creationId xmlns:a16="http://schemas.microsoft.com/office/drawing/2014/main" id="{CBBDA86B-8A2E-D119-616B-C247CA6676B8}"/>
              </a:ext>
            </a:extLst>
          </p:cNvPr>
          <p:cNvSpPr>
            <a:spLocks noGrp="1"/>
          </p:cNvSpPr>
          <p:nvPr>
            <p:ph idx="1"/>
          </p:nvPr>
        </p:nvSpPr>
        <p:spPr/>
        <p:txBody>
          <a:bodyPr>
            <a:normAutofit fontScale="85000" lnSpcReduction="20000"/>
          </a:bodyPr>
          <a:lstStyle/>
          <a:p>
            <a:r>
              <a:rPr lang="en-GB" dirty="0"/>
              <a:t>0 RESTRICTIONS ON THE FLOW PF CAPITAL AND PAYMENTS BETWEEN MEMBER STATES</a:t>
            </a:r>
          </a:p>
          <a:p>
            <a:endParaRPr lang="en-GB" dirty="0"/>
          </a:p>
          <a:p>
            <a:r>
              <a:rPr lang="en-GB" dirty="0"/>
              <a:t>UNDERPINS THE SINGLE MARKET AND SUPPORTS THE 3 OTHER FREEDOMS</a:t>
            </a:r>
          </a:p>
          <a:p>
            <a:endParaRPr lang="en-GB" dirty="0"/>
          </a:p>
          <a:p>
            <a:r>
              <a:rPr lang="en-GB" dirty="0"/>
              <a:t>BIGGER ECONOMIC GROWTH AS CAPITAL CAN BE INVESTED EFFICIENTLY</a:t>
            </a:r>
          </a:p>
          <a:p>
            <a:endParaRPr lang="en-GB" dirty="0"/>
          </a:p>
          <a:p>
            <a:r>
              <a:rPr lang="en-GB" dirty="0"/>
              <a:t>PROMOTES THE USE OF THE EURO</a:t>
            </a:r>
          </a:p>
          <a:p>
            <a:endParaRPr lang="en-GB" dirty="0"/>
          </a:p>
          <a:p>
            <a:r>
              <a:rPr lang="en-GB" dirty="0"/>
              <a:t>EXCEPTIONS LARGELY CONFINED TO THIRD WORLD COUNTRIES</a:t>
            </a:r>
          </a:p>
        </p:txBody>
      </p:sp>
    </p:spTree>
    <p:extLst>
      <p:ext uri="{BB962C8B-B14F-4D97-AF65-F5344CB8AC3E}">
        <p14:creationId xmlns:p14="http://schemas.microsoft.com/office/powerpoint/2010/main" val="1125111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76EED-9AEE-61BD-2006-25BCB292E14E}"/>
              </a:ext>
            </a:extLst>
          </p:cNvPr>
          <p:cNvSpPr>
            <a:spLocks noGrp="1"/>
          </p:cNvSpPr>
          <p:nvPr>
            <p:ph type="title"/>
          </p:nvPr>
        </p:nvSpPr>
        <p:spPr/>
        <p:txBody>
          <a:bodyPr/>
          <a:lstStyle/>
          <a:p>
            <a:r>
              <a:rPr lang="en-GB" dirty="0"/>
              <a:t>FREEDOM OF PEOPLE</a:t>
            </a:r>
          </a:p>
        </p:txBody>
      </p:sp>
      <p:sp>
        <p:nvSpPr>
          <p:cNvPr id="3" name="Content Placeholder 2">
            <a:extLst>
              <a:ext uri="{FF2B5EF4-FFF2-40B4-BE49-F238E27FC236}">
                <a16:creationId xmlns:a16="http://schemas.microsoft.com/office/drawing/2014/main" id="{229C1993-96D9-5A8F-F440-D8AECAD5463A}"/>
              </a:ext>
            </a:extLst>
          </p:cNvPr>
          <p:cNvSpPr>
            <a:spLocks noGrp="1"/>
          </p:cNvSpPr>
          <p:nvPr>
            <p:ph idx="1"/>
          </p:nvPr>
        </p:nvSpPr>
        <p:spPr/>
        <p:txBody>
          <a:bodyPr>
            <a:normAutofit fontScale="47500" lnSpcReduction="20000"/>
          </a:bodyPr>
          <a:lstStyle/>
          <a:p>
            <a:pPr marL="0" indent="0">
              <a:buNone/>
            </a:pPr>
            <a:r>
              <a:rPr lang="en-GB" dirty="0"/>
              <a:t>ARTICLE 21 OF THE TREATY ON THE FUNCTIONING OF THE EUROPEAN UNION:</a:t>
            </a:r>
          </a:p>
          <a:p>
            <a:endParaRPr lang="en-GB" dirty="0"/>
          </a:p>
          <a:p>
            <a:r>
              <a:rPr lang="en-GB" dirty="0"/>
              <a:t>EVERY CITIZEN OF THE UNION SHALL HAVE THE RIGHT TO MOVE AND RESIDE FREELY WITHIN THE TERRITORY OF THE MEMBER STATES, SUBJECT TO THE LIMITATIONS AND CONDITIONS LAID DOWN IN THE TREATIES AND BY THE MEASURES ADOPTED TO GIVE THEM EFFECT.</a:t>
            </a:r>
          </a:p>
          <a:p>
            <a:r>
              <a:rPr lang="en-GB" dirty="0"/>
              <a:t>IF ACTION BY THE UNION SHOULD PROVE NECESSARY TO ATTAIN THIS OBJECTIVE AND THE TREATIES HAVE NOT PROVIDED THE NECESSARY POWERS, THE EUROPEAN PARLIAMENT AND THE COUNCIL, ACTING IN ACCORDANCE WITH THE ORDINARY LEGISLATIVE PROCEDURE, MAY ADOPT PROVISIONS WITH A VIEW TO FACILITATING THE EXERCISE OF THE RIGHTS REFERRED TO IN PARAGRAPH 1.</a:t>
            </a:r>
          </a:p>
          <a:p>
            <a:r>
              <a:rPr lang="en-GB" dirty="0"/>
              <a:t>FOR THE SAME PURPOSES AS THOSE REFERRED TO IN PARAGRAPH 1 AND IF THE TREATIES HAVE NOT PROVIDED THE NECESSARY POWERS, THE COUNCIL, ACTING IN ACCORDANCE WITH A SPECIAL LEGISLATIVE PROCEDURE, MAY ADOPT MEASURES CONCERNING SOCIAL SECURITY OR SOCIAL PROTECTION. THE COUNCIL SHALL ACT UNANIMOUSLY AFTER CONSULTING THE EUROPEAN PARLIAMENT.</a:t>
            </a:r>
          </a:p>
          <a:p>
            <a:endParaRPr lang="en-GB" dirty="0"/>
          </a:p>
          <a:p>
            <a:pPr marL="0" indent="0">
              <a:buNone/>
            </a:pPr>
            <a:r>
              <a:rPr lang="en-GB" dirty="0"/>
              <a:t>ARTICLE 45 OF THE EU CHARTER OF FUNDAMENTAL RIGHTS:</a:t>
            </a:r>
          </a:p>
          <a:p>
            <a:endParaRPr lang="en-GB" dirty="0"/>
          </a:p>
          <a:p>
            <a:r>
              <a:rPr lang="en-GB" dirty="0"/>
              <a:t>EVERY CITIZEN OF THE UNION HAS THE RIGHT TO MOVE AND RESIDE FREELY WITHIN THE TERRITORY OF THE MEMBER STATES. </a:t>
            </a:r>
          </a:p>
          <a:p>
            <a:r>
              <a:rPr lang="en-GB" dirty="0"/>
              <a:t>FREEDOM OF MOVEMENT AND RESIDENCE MAY BE GRANTED, IN ACCORDANCE WITH THE TREATIES, TO NATIONALS OF THIRD COUNTRIES LEGALLY RESIDENT IN THE TERRITORY OF A MEMBER STATE.</a:t>
            </a:r>
          </a:p>
        </p:txBody>
      </p:sp>
    </p:spTree>
    <p:extLst>
      <p:ext uri="{BB962C8B-B14F-4D97-AF65-F5344CB8AC3E}">
        <p14:creationId xmlns:p14="http://schemas.microsoft.com/office/powerpoint/2010/main" val="38362420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B43E6-EFAF-83F6-B48D-FEAE5F3C3F59}"/>
              </a:ext>
            </a:extLst>
          </p:cNvPr>
          <p:cNvSpPr>
            <a:spLocks noGrp="1"/>
          </p:cNvSpPr>
          <p:nvPr>
            <p:ph type="title"/>
          </p:nvPr>
        </p:nvSpPr>
        <p:spPr/>
        <p:txBody>
          <a:bodyPr/>
          <a:lstStyle/>
          <a:p>
            <a:r>
              <a:rPr lang="en-GB" dirty="0"/>
              <a:t>FREEDOM OF PEOPLE</a:t>
            </a:r>
          </a:p>
        </p:txBody>
      </p:sp>
      <p:sp>
        <p:nvSpPr>
          <p:cNvPr id="3" name="Content Placeholder 2">
            <a:extLst>
              <a:ext uri="{FF2B5EF4-FFF2-40B4-BE49-F238E27FC236}">
                <a16:creationId xmlns:a16="http://schemas.microsoft.com/office/drawing/2014/main" id="{8785C346-5E96-AF1A-052E-013F494D4C6D}"/>
              </a:ext>
            </a:extLst>
          </p:cNvPr>
          <p:cNvSpPr>
            <a:spLocks noGrp="1"/>
          </p:cNvSpPr>
          <p:nvPr>
            <p:ph idx="1"/>
          </p:nvPr>
        </p:nvSpPr>
        <p:spPr/>
        <p:txBody>
          <a:bodyPr>
            <a:normAutofit fontScale="85000" lnSpcReduction="20000"/>
          </a:bodyPr>
          <a:lstStyle/>
          <a:p>
            <a:pPr marL="0" indent="0">
              <a:buNone/>
            </a:pPr>
            <a:r>
              <a:rPr lang="en-GB" dirty="0"/>
              <a:t>EU Citizens are able to:</a:t>
            </a:r>
          </a:p>
          <a:p>
            <a:endParaRPr lang="en-GB" dirty="0"/>
          </a:p>
          <a:p>
            <a:r>
              <a:rPr lang="en-GB" dirty="0"/>
              <a:t>Move freely in EU countries</a:t>
            </a:r>
          </a:p>
          <a:p>
            <a:endParaRPr lang="en-GB" dirty="0"/>
          </a:p>
          <a:p>
            <a:r>
              <a:rPr lang="en-GB" dirty="0"/>
              <a:t>Reside in EU countries completely freely up to 3 months</a:t>
            </a:r>
          </a:p>
          <a:p>
            <a:endParaRPr lang="en-GB" dirty="0"/>
          </a:p>
          <a:p>
            <a:r>
              <a:rPr lang="en-GB" dirty="0"/>
              <a:t>If fulfilling certain qualifications, easily get a granted residency for over 3 months, later even a citizenship</a:t>
            </a:r>
          </a:p>
          <a:p>
            <a:endParaRPr lang="en-GB" dirty="0"/>
          </a:p>
          <a:p>
            <a:r>
              <a:rPr lang="en-GB" dirty="0"/>
              <a:t>Having family members in other EU countries makes the process simple as well</a:t>
            </a:r>
          </a:p>
        </p:txBody>
      </p:sp>
    </p:spTree>
    <p:extLst>
      <p:ext uri="{BB962C8B-B14F-4D97-AF65-F5344CB8AC3E}">
        <p14:creationId xmlns:p14="http://schemas.microsoft.com/office/powerpoint/2010/main" val="27912638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63137-907D-90A5-CDA5-B55C648F52AA}"/>
              </a:ext>
            </a:extLst>
          </p:cNvPr>
          <p:cNvSpPr>
            <a:spLocks noGrp="1"/>
          </p:cNvSpPr>
          <p:nvPr>
            <p:ph type="title"/>
          </p:nvPr>
        </p:nvSpPr>
        <p:spPr/>
        <p:txBody>
          <a:bodyPr/>
          <a:lstStyle/>
          <a:p>
            <a:r>
              <a:rPr lang="en-GB" dirty="0"/>
              <a:t>EUROPEAN PARLIAMENT</a:t>
            </a:r>
            <a:br>
              <a:rPr lang="en-GB" dirty="0"/>
            </a:br>
            <a:r>
              <a:rPr lang="en-GB" dirty="0"/>
              <a:t>ELECTIONS</a:t>
            </a:r>
          </a:p>
        </p:txBody>
      </p:sp>
      <p:sp>
        <p:nvSpPr>
          <p:cNvPr id="3" name="Content Placeholder 2">
            <a:extLst>
              <a:ext uri="{FF2B5EF4-FFF2-40B4-BE49-F238E27FC236}">
                <a16:creationId xmlns:a16="http://schemas.microsoft.com/office/drawing/2014/main" id="{CCA8DFE6-F640-CEA9-7596-E5AD619E3F0E}"/>
              </a:ext>
            </a:extLst>
          </p:cNvPr>
          <p:cNvSpPr>
            <a:spLocks noGrp="1"/>
          </p:cNvSpPr>
          <p:nvPr>
            <p:ph idx="1"/>
          </p:nvPr>
        </p:nvSpPr>
        <p:spPr/>
        <p:txBody>
          <a:bodyPr>
            <a:normAutofit fontScale="85000" lnSpcReduction="20000"/>
          </a:bodyPr>
          <a:lstStyle/>
          <a:p>
            <a:r>
              <a:rPr lang="en-GB" dirty="0"/>
              <a:t>Opportunity for citizens to influence the actions of the EU</a:t>
            </a:r>
          </a:p>
          <a:p>
            <a:endParaRPr lang="en-GB" dirty="0"/>
          </a:p>
          <a:p>
            <a:r>
              <a:rPr lang="en-GB" dirty="0"/>
              <a:t>The Parliament Shapes, designs and votes on new laws</a:t>
            </a:r>
          </a:p>
          <a:p>
            <a:endParaRPr lang="en-GB" dirty="0"/>
          </a:p>
          <a:p>
            <a:r>
              <a:rPr lang="en-GB" dirty="0"/>
              <a:t>Citizens vote for MEPs from their country to represent them</a:t>
            </a:r>
          </a:p>
          <a:p>
            <a:pPr marL="0" indent="0">
              <a:buNone/>
            </a:pPr>
            <a:endParaRPr lang="en-GB" dirty="0"/>
          </a:p>
          <a:p>
            <a:r>
              <a:rPr lang="en-GB" dirty="0"/>
              <a:t>MEPs bring up social, economic and political topics to the spotlight to make voices of their country heard</a:t>
            </a:r>
          </a:p>
          <a:p>
            <a:endParaRPr lang="en-GB" dirty="0"/>
          </a:p>
          <a:p>
            <a:r>
              <a:rPr lang="en-GB" dirty="0"/>
              <a:t>Furthermore, they elect the president of the European Commission</a:t>
            </a:r>
          </a:p>
        </p:txBody>
      </p:sp>
    </p:spTree>
    <p:extLst>
      <p:ext uri="{BB962C8B-B14F-4D97-AF65-F5344CB8AC3E}">
        <p14:creationId xmlns:p14="http://schemas.microsoft.com/office/powerpoint/2010/main" val="14844700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0BCFC-3A09-29EF-1360-8AFF69891138}"/>
              </a:ext>
            </a:extLst>
          </p:cNvPr>
          <p:cNvSpPr>
            <a:spLocks noGrp="1"/>
          </p:cNvSpPr>
          <p:nvPr>
            <p:ph type="title"/>
          </p:nvPr>
        </p:nvSpPr>
        <p:spPr/>
        <p:txBody>
          <a:bodyPr/>
          <a:lstStyle/>
          <a:p>
            <a:r>
              <a:rPr lang="en-GB" dirty="0" err="1"/>
              <a:t>SOurces</a:t>
            </a:r>
            <a:endParaRPr lang="en-GB" dirty="0"/>
          </a:p>
        </p:txBody>
      </p:sp>
      <p:sp>
        <p:nvSpPr>
          <p:cNvPr id="3" name="Content Placeholder 2">
            <a:extLst>
              <a:ext uri="{FF2B5EF4-FFF2-40B4-BE49-F238E27FC236}">
                <a16:creationId xmlns:a16="http://schemas.microsoft.com/office/drawing/2014/main" id="{E30EAC8B-9370-A194-1F81-13C513CB513A}"/>
              </a:ext>
            </a:extLst>
          </p:cNvPr>
          <p:cNvSpPr>
            <a:spLocks noGrp="1"/>
          </p:cNvSpPr>
          <p:nvPr>
            <p:ph idx="1"/>
          </p:nvPr>
        </p:nvSpPr>
        <p:spPr>
          <a:xfrm>
            <a:off x="296091" y="2153411"/>
            <a:ext cx="11608526" cy="4543479"/>
          </a:xfrm>
        </p:spPr>
        <p:txBody>
          <a:bodyPr>
            <a:normAutofit fontScale="85000" lnSpcReduction="20000"/>
          </a:bodyPr>
          <a:lstStyle/>
          <a:p>
            <a:pPr marL="0" indent="0">
              <a:buNone/>
            </a:pPr>
            <a:r>
              <a:rPr lang="en-GB" b="1" dirty="0"/>
              <a:t>Euroscepticism, and the Conference for the Future of Europe:</a:t>
            </a:r>
          </a:p>
          <a:p>
            <a:pPr marL="0" indent="0">
              <a:buNone/>
            </a:pPr>
            <a:r>
              <a:rPr lang="en-GB" sz="1200" dirty="0">
                <a:hlinkClick r:id="rId2"/>
              </a:rPr>
              <a:t>https://www.consilium.europa.eu/en/policies/conference-on-the-future-of-europe/</a:t>
            </a:r>
            <a:endParaRPr lang="en-GB" sz="1200" dirty="0"/>
          </a:p>
          <a:p>
            <a:pPr marL="0" indent="0">
              <a:buNone/>
            </a:pPr>
            <a:r>
              <a:rPr lang="en-GB" sz="1200" dirty="0">
                <a:hlinkClick r:id="rId3"/>
              </a:rPr>
              <a:t>https://left.eu/</a:t>
            </a:r>
            <a:endParaRPr lang="en-GB" sz="1200" dirty="0"/>
          </a:p>
          <a:p>
            <a:pPr marL="0" indent="0">
              <a:buNone/>
            </a:pPr>
            <a:r>
              <a:rPr lang="en-GB" sz="1200" dirty="0">
                <a:hlinkClick r:id="rId4"/>
              </a:rPr>
              <a:t>https://www.statista.com/topics/10425/euroscepticism/#topicOverview</a:t>
            </a:r>
            <a:endParaRPr lang="en-GB" sz="1200" dirty="0"/>
          </a:p>
          <a:p>
            <a:pPr marL="0" indent="0">
              <a:buNone/>
            </a:pPr>
            <a:r>
              <a:rPr lang="en-GB" sz="1200" dirty="0">
                <a:hlinkClick r:id="rId5"/>
              </a:rPr>
              <a:t>https://www.populismstudies.org/Vocabulary/euroscepticism/</a:t>
            </a:r>
            <a:endParaRPr lang="en-GB" sz="1200" dirty="0"/>
          </a:p>
          <a:p>
            <a:pPr marL="0" indent="0">
              <a:buNone/>
            </a:pPr>
            <a:r>
              <a:rPr lang="en-GB" sz="1200" dirty="0"/>
              <a:t>Euroscepticism Across Europe: Drivers and Challenges (Monica CONDRUZ-BĂCESCU) Vol. 6, Issue 2, 2014</a:t>
            </a:r>
          </a:p>
          <a:p>
            <a:pPr marL="0" indent="0">
              <a:buNone/>
            </a:pPr>
            <a:r>
              <a:rPr lang="en-GB" b="1" dirty="0"/>
              <a:t>Citizens and The European Citizens initiative</a:t>
            </a:r>
          </a:p>
          <a:p>
            <a:pPr marL="0" indent="0">
              <a:buNone/>
            </a:pPr>
            <a:r>
              <a:rPr lang="en-GB" sz="1200" dirty="0">
                <a:hlinkClick r:id="rId6"/>
              </a:rPr>
              <a:t>https://europa.eu/youreurope/citizens/residence/residence-rights/naturalisation/index_en.htm</a:t>
            </a:r>
            <a:endParaRPr lang="en-GB" sz="1200" dirty="0"/>
          </a:p>
          <a:p>
            <a:pPr marL="0" indent="0">
              <a:buNone/>
            </a:pPr>
            <a:r>
              <a:rPr lang="en-GB" sz="1200" dirty="0">
                <a:hlinkClick r:id="rId7"/>
              </a:rPr>
              <a:t>https://citizens-initiative.europa.eu/_en</a:t>
            </a:r>
            <a:endParaRPr lang="en-GB" sz="1200" dirty="0"/>
          </a:p>
          <a:p>
            <a:pPr marL="0" indent="0">
              <a:buNone/>
            </a:pPr>
            <a:r>
              <a:rPr lang="en-GB" sz="1200" dirty="0">
                <a:hlinkClick r:id="rId8"/>
              </a:rPr>
              <a:t>https://european-union.europa.eu/principles-countries-history/eu-enlargement_en#:~:text=Croatia%20joins%20the%20EU%20in%20the%20most%20recent%20enlargement.&amp;text=Bulgaria%20and%20Romania%20join%20the%20EU.&amp;text=Ten%20new%20countries%20join%20the,Poland%2C%20Slovakia%2C%20and%20Slovenia</a:t>
            </a:r>
            <a:endParaRPr lang="en-GB" sz="1200" dirty="0"/>
          </a:p>
          <a:p>
            <a:pPr marL="0" indent="0">
              <a:buNone/>
            </a:pPr>
            <a:r>
              <a:rPr lang="en-GB" sz="1700" b="1" dirty="0"/>
              <a:t>Freedom of People and Related Slides</a:t>
            </a:r>
          </a:p>
          <a:p>
            <a:pPr marL="0" indent="0">
              <a:buNone/>
            </a:pPr>
            <a:r>
              <a:rPr lang="en-GB" sz="1200" dirty="0">
                <a:hlinkClick r:id="rId9"/>
              </a:rPr>
              <a:t>https://eur-lex.europa.eu/LexUriServ/LexUriServ.do?uri=CELEX:12012E/TXT:en:PDF</a:t>
            </a:r>
            <a:endParaRPr lang="en-GB" sz="1200" dirty="0"/>
          </a:p>
          <a:p>
            <a:pPr marL="0" indent="0">
              <a:buNone/>
            </a:pPr>
            <a:r>
              <a:rPr lang="en-GB" sz="1200" dirty="0">
                <a:hlinkClick r:id="rId10"/>
              </a:rPr>
              <a:t>https://commission.europa.eu/strategy-and-policy/policies/justice-and-fundamental-rights/eu-citizenship-and-democracy/free-movement-and-residence_en#:~:text=All%20EU%20citizens%20and%20their,EU%20Charter%20of%20Fundamental%20Rights</a:t>
            </a:r>
            <a:r>
              <a:rPr lang="en-GB" sz="1200" dirty="0"/>
              <a:t>.</a:t>
            </a:r>
          </a:p>
          <a:p>
            <a:pPr marL="0" indent="0">
              <a:buNone/>
            </a:pPr>
            <a:r>
              <a:rPr lang="en-GB" sz="1200" dirty="0">
                <a:hlinkClick r:id="rId11"/>
              </a:rPr>
              <a:t>https://fra.europa.eu/en/eu-charter/article/46-diplomatic-and-consular-protection</a:t>
            </a:r>
            <a:endParaRPr lang="en-GB" sz="1200" dirty="0"/>
          </a:p>
          <a:p>
            <a:pPr marL="0" indent="0">
              <a:buNone/>
            </a:pPr>
            <a:r>
              <a:rPr lang="en-GB" sz="1200" dirty="0">
                <a:hlinkClick r:id="rId12"/>
              </a:rPr>
              <a:t>https://www.europarl.europa.eu/factsheets/en/sheet/39/free-movement-of-capital#:~:text=The%20Maastricht%20Treaty%20introduced%20the,Member%20States%20and%20third%20countries</a:t>
            </a:r>
            <a:r>
              <a:rPr lang="en-GB" sz="1200" dirty="0"/>
              <a:t>.</a:t>
            </a:r>
          </a:p>
          <a:p>
            <a:pPr marL="0" indent="0">
              <a:buNone/>
            </a:pPr>
            <a:r>
              <a:rPr lang="en-GB" sz="1200" dirty="0">
                <a:hlinkClick r:id="rId13"/>
              </a:rPr>
              <a:t>https://elections.europa.eu/en/how-elections-work/</a:t>
            </a:r>
            <a:endParaRPr lang="en-GB" sz="1200" dirty="0"/>
          </a:p>
          <a:p>
            <a:pPr marL="0" indent="0">
              <a:buNone/>
            </a:pPr>
            <a:endParaRPr lang="en-GB" sz="1200" dirty="0"/>
          </a:p>
          <a:p>
            <a:pPr marL="0"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1449298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C2EF96BF-0949-DB51-3595-C6B81D5F0508}"/>
              </a:ext>
            </a:extLst>
          </p:cNvPr>
          <p:cNvSpPr/>
          <p:nvPr/>
        </p:nvSpPr>
        <p:spPr>
          <a:xfrm>
            <a:off x="4113028" y="1717158"/>
            <a:ext cx="3965944" cy="3423684"/>
          </a:xfrm>
          <a:prstGeom prst="ellipse">
            <a:avLst/>
          </a:prstGeom>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800" dirty="0"/>
              <a:t>WHAT ARE THE RIGHTS AND BENEFITS?</a:t>
            </a:r>
            <a:endParaRPr lang="en-EG" sz="2800" dirty="0"/>
          </a:p>
        </p:txBody>
      </p:sp>
      <p:cxnSp>
        <p:nvCxnSpPr>
          <p:cNvPr id="10" name="Elbow Connector 9">
            <a:extLst>
              <a:ext uri="{FF2B5EF4-FFF2-40B4-BE49-F238E27FC236}">
                <a16:creationId xmlns:a16="http://schemas.microsoft.com/office/drawing/2014/main" id="{6C565BB0-6E19-941C-D364-8126B15A730D}"/>
              </a:ext>
            </a:extLst>
          </p:cNvPr>
          <p:cNvCxnSpPr>
            <a:cxnSpLocks/>
          </p:cNvCxnSpPr>
          <p:nvPr/>
        </p:nvCxnSpPr>
        <p:spPr>
          <a:xfrm flipV="1">
            <a:off x="7474688" y="1233377"/>
            <a:ext cx="1254642" cy="744279"/>
          </a:xfrm>
          <a:prstGeom prst="bentConnector3">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3" name="Elbow Connector 12">
            <a:extLst>
              <a:ext uri="{FF2B5EF4-FFF2-40B4-BE49-F238E27FC236}">
                <a16:creationId xmlns:a16="http://schemas.microsoft.com/office/drawing/2014/main" id="{BD19A0DF-D486-2B9C-C143-5FC42EAA092C}"/>
              </a:ext>
            </a:extLst>
          </p:cNvPr>
          <p:cNvCxnSpPr/>
          <p:nvPr/>
        </p:nvCxnSpPr>
        <p:spPr>
          <a:xfrm>
            <a:off x="7793665" y="4593265"/>
            <a:ext cx="850605" cy="786809"/>
          </a:xfrm>
          <a:prstGeom prst="bentConnector3">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5" name="Elbow Connector 14">
            <a:extLst>
              <a:ext uri="{FF2B5EF4-FFF2-40B4-BE49-F238E27FC236}">
                <a16:creationId xmlns:a16="http://schemas.microsoft.com/office/drawing/2014/main" id="{CB024B76-E7F6-DB12-0F34-7ADDF2429CAB}"/>
              </a:ext>
            </a:extLst>
          </p:cNvPr>
          <p:cNvCxnSpPr>
            <a:cxnSpLocks/>
          </p:cNvCxnSpPr>
          <p:nvPr/>
        </p:nvCxnSpPr>
        <p:spPr>
          <a:xfrm rot="10800000">
            <a:off x="3189769" y="1233377"/>
            <a:ext cx="1072117" cy="866553"/>
          </a:xfrm>
          <a:prstGeom prst="bentConnector3">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8" name="Elbow Connector 17">
            <a:extLst>
              <a:ext uri="{FF2B5EF4-FFF2-40B4-BE49-F238E27FC236}">
                <a16:creationId xmlns:a16="http://schemas.microsoft.com/office/drawing/2014/main" id="{CC34831F-74C2-D1A7-DCB2-B626BD2B33F9}"/>
              </a:ext>
            </a:extLst>
          </p:cNvPr>
          <p:cNvCxnSpPr>
            <a:cxnSpLocks/>
          </p:cNvCxnSpPr>
          <p:nvPr/>
        </p:nvCxnSpPr>
        <p:spPr>
          <a:xfrm rot="10800000" flipV="1">
            <a:off x="3218125" y="4593264"/>
            <a:ext cx="1045535" cy="786809"/>
          </a:xfrm>
          <a:prstGeom prst="bentConnector3">
            <a:avLst/>
          </a:prstGeom>
          <a:ln w="28575">
            <a:solidFill>
              <a:schemeClr val="tx1"/>
            </a:solidFill>
          </a:ln>
        </p:spPr>
        <p:style>
          <a:lnRef idx="1">
            <a:schemeClr val="dk1"/>
          </a:lnRef>
          <a:fillRef idx="0">
            <a:schemeClr val="dk1"/>
          </a:fillRef>
          <a:effectRef idx="0">
            <a:schemeClr val="dk1"/>
          </a:effectRef>
          <a:fontRef idx="minor">
            <a:schemeClr val="tx1"/>
          </a:fontRef>
        </p:style>
      </p:cxnSp>
      <p:sp>
        <p:nvSpPr>
          <p:cNvPr id="20" name="TextBox 19">
            <a:extLst>
              <a:ext uri="{FF2B5EF4-FFF2-40B4-BE49-F238E27FC236}">
                <a16:creationId xmlns:a16="http://schemas.microsoft.com/office/drawing/2014/main" id="{8CEA54B6-E65B-3FB3-C40B-DCECA482FAD1}"/>
              </a:ext>
            </a:extLst>
          </p:cNvPr>
          <p:cNvSpPr txBox="1"/>
          <p:nvPr/>
        </p:nvSpPr>
        <p:spPr>
          <a:xfrm>
            <a:off x="8729330" y="1048711"/>
            <a:ext cx="2519916" cy="369332"/>
          </a:xfrm>
          <a:prstGeom prst="rect">
            <a:avLst/>
          </a:prstGeom>
          <a:noFill/>
        </p:spPr>
        <p:txBody>
          <a:bodyPr wrap="square" rtlCol="0">
            <a:spAutoFit/>
          </a:bodyPr>
          <a:lstStyle/>
          <a:p>
            <a:r>
              <a:rPr lang="en-GB" dirty="0"/>
              <a:t>political</a:t>
            </a:r>
            <a:r>
              <a:rPr lang="en-GB" sz="1800" dirty="0"/>
              <a:t> participation</a:t>
            </a:r>
            <a:endParaRPr lang="en-EG" dirty="0"/>
          </a:p>
        </p:txBody>
      </p:sp>
      <p:sp>
        <p:nvSpPr>
          <p:cNvPr id="21" name="TextBox 20">
            <a:extLst>
              <a:ext uri="{FF2B5EF4-FFF2-40B4-BE49-F238E27FC236}">
                <a16:creationId xmlns:a16="http://schemas.microsoft.com/office/drawing/2014/main" id="{296C0FFB-DDFA-3DD5-385E-F3F97030FE56}"/>
              </a:ext>
            </a:extLst>
          </p:cNvPr>
          <p:cNvSpPr txBox="1"/>
          <p:nvPr/>
        </p:nvSpPr>
        <p:spPr>
          <a:xfrm>
            <a:off x="8729330" y="5195408"/>
            <a:ext cx="2519916" cy="369332"/>
          </a:xfrm>
          <a:prstGeom prst="rect">
            <a:avLst/>
          </a:prstGeom>
          <a:noFill/>
        </p:spPr>
        <p:txBody>
          <a:bodyPr wrap="square" rtlCol="0">
            <a:spAutoFit/>
          </a:bodyPr>
          <a:lstStyle/>
          <a:p>
            <a:r>
              <a:rPr lang="en-GB" dirty="0"/>
              <a:t>social</a:t>
            </a:r>
            <a:r>
              <a:rPr lang="en-GB" sz="1800" dirty="0"/>
              <a:t> assistance</a:t>
            </a:r>
            <a:endParaRPr lang="en-EG" dirty="0"/>
          </a:p>
        </p:txBody>
      </p:sp>
      <p:sp>
        <p:nvSpPr>
          <p:cNvPr id="22" name="TextBox 21">
            <a:extLst>
              <a:ext uri="{FF2B5EF4-FFF2-40B4-BE49-F238E27FC236}">
                <a16:creationId xmlns:a16="http://schemas.microsoft.com/office/drawing/2014/main" id="{862DDEB6-1EC1-4820-145C-732AC9FDA4ED}"/>
              </a:ext>
            </a:extLst>
          </p:cNvPr>
          <p:cNvSpPr txBox="1"/>
          <p:nvPr/>
        </p:nvSpPr>
        <p:spPr>
          <a:xfrm>
            <a:off x="1476157" y="1048711"/>
            <a:ext cx="1713612" cy="369332"/>
          </a:xfrm>
          <a:prstGeom prst="rect">
            <a:avLst/>
          </a:prstGeom>
          <a:noFill/>
        </p:spPr>
        <p:txBody>
          <a:bodyPr wrap="square" rtlCol="0">
            <a:spAutoFit/>
          </a:bodyPr>
          <a:lstStyle/>
          <a:p>
            <a:r>
              <a:rPr lang="en-GB" dirty="0"/>
              <a:t>free</a:t>
            </a:r>
            <a:r>
              <a:rPr lang="en-GB" sz="1800" dirty="0"/>
              <a:t> movement</a:t>
            </a:r>
            <a:endParaRPr lang="en-EG" dirty="0"/>
          </a:p>
        </p:txBody>
      </p:sp>
      <p:sp>
        <p:nvSpPr>
          <p:cNvPr id="23" name="TextBox 22">
            <a:extLst>
              <a:ext uri="{FF2B5EF4-FFF2-40B4-BE49-F238E27FC236}">
                <a16:creationId xmlns:a16="http://schemas.microsoft.com/office/drawing/2014/main" id="{F3E002E1-CB13-1DA9-073C-CF15D63A49A6}"/>
              </a:ext>
            </a:extLst>
          </p:cNvPr>
          <p:cNvSpPr txBox="1"/>
          <p:nvPr/>
        </p:nvSpPr>
        <p:spPr>
          <a:xfrm>
            <a:off x="1158065" y="5195408"/>
            <a:ext cx="2060059" cy="369332"/>
          </a:xfrm>
          <a:prstGeom prst="rect">
            <a:avLst/>
          </a:prstGeom>
          <a:noFill/>
        </p:spPr>
        <p:txBody>
          <a:bodyPr wrap="square" rtlCol="0">
            <a:spAutoFit/>
          </a:bodyPr>
          <a:lstStyle/>
          <a:p>
            <a:r>
              <a:rPr lang="en-GB" dirty="0"/>
              <a:t>consular</a:t>
            </a:r>
            <a:r>
              <a:rPr lang="en-GB" sz="1800" dirty="0"/>
              <a:t> protection</a:t>
            </a:r>
            <a:endParaRPr lang="en-EG" dirty="0"/>
          </a:p>
        </p:txBody>
      </p:sp>
    </p:spTree>
    <p:extLst>
      <p:ext uri="{BB962C8B-B14F-4D97-AF65-F5344CB8AC3E}">
        <p14:creationId xmlns:p14="http://schemas.microsoft.com/office/powerpoint/2010/main" val="4248000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F09F0-2ED9-620E-F99F-0E729F9651E8}"/>
              </a:ext>
            </a:extLst>
          </p:cNvPr>
          <p:cNvSpPr>
            <a:spLocks noGrp="1"/>
          </p:cNvSpPr>
          <p:nvPr>
            <p:ph type="title"/>
          </p:nvPr>
        </p:nvSpPr>
        <p:spPr>
          <a:xfrm>
            <a:off x="189685" y="518124"/>
            <a:ext cx="2915022" cy="460071"/>
          </a:xfrm>
        </p:spPr>
        <p:txBody>
          <a:bodyPr>
            <a:noAutofit/>
          </a:bodyPr>
          <a:lstStyle/>
          <a:p>
            <a:r>
              <a:rPr lang="en-GB" sz="1400" dirty="0"/>
              <a:t>freedom of movement</a:t>
            </a:r>
          </a:p>
        </p:txBody>
      </p:sp>
      <p:sp>
        <p:nvSpPr>
          <p:cNvPr id="3" name="Content Placeholder 2">
            <a:extLst>
              <a:ext uri="{FF2B5EF4-FFF2-40B4-BE49-F238E27FC236}">
                <a16:creationId xmlns:a16="http://schemas.microsoft.com/office/drawing/2014/main" id="{BF653E2A-E5EA-D3C9-1A6C-544ED2F1FD82}"/>
              </a:ext>
            </a:extLst>
          </p:cNvPr>
          <p:cNvSpPr>
            <a:spLocks noGrp="1"/>
          </p:cNvSpPr>
          <p:nvPr>
            <p:ph idx="1"/>
          </p:nvPr>
        </p:nvSpPr>
        <p:spPr>
          <a:xfrm>
            <a:off x="3394922" y="4996133"/>
            <a:ext cx="7729728" cy="955760"/>
          </a:xfrm>
        </p:spPr>
        <p:txBody>
          <a:bodyPr>
            <a:normAutofit/>
          </a:bodyPr>
          <a:lstStyle/>
          <a:p>
            <a:pPr marL="0" indent="0">
              <a:buNone/>
            </a:pPr>
            <a:r>
              <a:rPr lang="en-GB" dirty="0"/>
              <a:t>These rights are part of the broader framework of EU citizenship, which aims to facilitate free movement and residence across the Union, thereby enhancing the social and economic integration of its citizen.</a:t>
            </a:r>
          </a:p>
          <a:p>
            <a:endParaRPr lang="en-GB" dirty="0"/>
          </a:p>
        </p:txBody>
      </p:sp>
      <p:sp>
        <p:nvSpPr>
          <p:cNvPr id="4" name="Content Placeholder 2">
            <a:extLst>
              <a:ext uri="{FF2B5EF4-FFF2-40B4-BE49-F238E27FC236}">
                <a16:creationId xmlns:a16="http://schemas.microsoft.com/office/drawing/2014/main" id="{7A406819-4F07-0E93-B46B-306E8CD22CAC}"/>
              </a:ext>
            </a:extLst>
          </p:cNvPr>
          <p:cNvSpPr txBox="1">
            <a:spLocks/>
          </p:cNvSpPr>
          <p:nvPr/>
        </p:nvSpPr>
        <p:spPr>
          <a:xfrm>
            <a:off x="397870" y="1169793"/>
            <a:ext cx="2498652" cy="4602728"/>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r>
              <a:rPr lang="en-GB" sz="1600" dirty="0"/>
              <a:t>Having an EU citizenship essentially means individuals of different member states are treated as equals within the EU zone. This means the right to move and reside freely within EU territory, as well as work and study and obtain a residence permit.</a:t>
            </a:r>
          </a:p>
          <a:p>
            <a:r>
              <a:rPr lang="en-GB" sz="1600" dirty="0"/>
              <a:t>As of 2024, there will be an influx of individuals gaining the EU freedom of movement right due to a policy under EU Enlargement, the Schengen zone is now inclusive of Bulgaria and Romania. </a:t>
            </a:r>
          </a:p>
          <a:p>
            <a:endParaRPr lang="en-GB" sz="1600" dirty="0"/>
          </a:p>
        </p:txBody>
      </p:sp>
      <p:sp>
        <p:nvSpPr>
          <p:cNvPr id="7" name="TextBox 6">
            <a:extLst>
              <a:ext uri="{FF2B5EF4-FFF2-40B4-BE49-F238E27FC236}">
                <a16:creationId xmlns:a16="http://schemas.microsoft.com/office/drawing/2014/main" id="{E26D46C6-3E15-D9D6-AE1D-3C9774C854AE}"/>
              </a:ext>
            </a:extLst>
          </p:cNvPr>
          <p:cNvSpPr txBox="1"/>
          <p:nvPr/>
        </p:nvSpPr>
        <p:spPr>
          <a:xfrm>
            <a:off x="3633676" y="1087740"/>
            <a:ext cx="2161068" cy="3539430"/>
          </a:xfrm>
          <a:prstGeom prst="rect">
            <a:avLst/>
          </a:prstGeom>
          <a:noFill/>
        </p:spPr>
        <p:txBody>
          <a:bodyPr wrap="square">
            <a:spAutoFit/>
          </a:bodyPr>
          <a:lstStyle/>
          <a:p>
            <a:pPr marL="285750" indent="-285750">
              <a:buFont typeface="Arial" panose="020B0604020202020204" pitchFamily="34" charset="0"/>
              <a:buChar char="•"/>
            </a:pPr>
            <a:r>
              <a:rPr lang="en-GB" sz="1600" dirty="0">
                <a:solidFill>
                  <a:schemeClr val="tx1">
                    <a:lumMod val="85000"/>
                    <a:lumOff val="15000"/>
                  </a:schemeClr>
                </a:solidFill>
              </a:rPr>
              <a:t>Access to consular protection is essentially legal power; EU citizens have the right to seek assistance from diplomatic/ consular authorities of any EU country when they are outside the EU, to ensure the EU citizen receives support and protection.</a:t>
            </a:r>
          </a:p>
        </p:txBody>
      </p:sp>
      <p:sp>
        <p:nvSpPr>
          <p:cNvPr id="8" name="Title 1">
            <a:extLst>
              <a:ext uri="{FF2B5EF4-FFF2-40B4-BE49-F238E27FC236}">
                <a16:creationId xmlns:a16="http://schemas.microsoft.com/office/drawing/2014/main" id="{728955D5-A7BD-FB37-B3F7-2B2E2A4944F0}"/>
              </a:ext>
            </a:extLst>
          </p:cNvPr>
          <p:cNvSpPr txBox="1">
            <a:spLocks/>
          </p:cNvSpPr>
          <p:nvPr/>
        </p:nvSpPr>
        <p:spPr bwMode="black">
          <a:xfrm>
            <a:off x="3394922" y="518124"/>
            <a:ext cx="2915022" cy="460071"/>
          </a:xfrm>
          <a:prstGeom prst="rect">
            <a:avLst/>
          </a:prstGeom>
          <a:solidFill>
            <a:srgbClr val="FFFFFF"/>
          </a:solidFill>
          <a:ln w="31750" cap="sq">
            <a:solidFill>
              <a:srgbClr val="404040"/>
            </a:solidFill>
            <a:miter lim="800000"/>
          </a:ln>
        </p:spPr>
        <p:txBody>
          <a:bodyPr vert="horz" lIns="182880" tIns="182880" rIns="182880" bIns="182880" rtlCol="0" anchor="ctr">
            <a:noAutofit/>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r>
              <a:rPr lang="en-GB" sz="1400" dirty="0"/>
              <a:t>consular protection</a:t>
            </a:r>
          </a:p>
        </p:txBody>
      </p:sp>
      <p:sp>
        <p:nvSpPr>
          <p:cNvPr id="9" name="TextBox 8">
            <a:extLst>
              <a:ext uri="{FF2B5EF4-FFF2-40B4-BE49-F238E27FC236}">
                <a16:creationId xmlns:a16="http://schemas.microsoft.com/office/drawing/2014/main" id="{C172979B-7CB9-6DAB-5180-22560091D5B0}"/>
              </a:ext>
            </a:extLst>
          </p:cNvPr>
          <p:cNvSpPr txBox="1"/>
          <p:nvPr/>
        </p:nvSpPr>
        <p:spPr>
          <a:xfrm>
            <a:off x="6711579" y="1169793"/>
            <a:ext cx="2161068" cy="3293209"/>
          </a:xfrm>
          <a:prstGeom prst="rect">
            <a:avLst/>
          </a:prstGeom>
          <a:noFill/>
        </p:spPr>
        <p:txBody>
          <a:bodyPr wrap="square">
            <a:spAutoFit/>
          </a:bodyPr>
          <a:lstStyle/>
          <a:p>
            <a:pPr marL="285750" indent="-285750">
              <a:buFont typeface="Arial" panose="020B0604020202020204" pitchFamily="34" charset="0"/>
              <a:buChar char="•"/>
            </a:pPr>
            <a:r>
              <a:rPr lang="en-GB" sz="1600" dirty="0">
                <a:solidFill>
                  <a:schemeClr val="tx1">
                    <a:lumMod val="85000"/>
                    <a:lumOff val="15000"/>
                  </a:schemeClr>
                </a:solidFill>
              </a:rPr>
              <a:t>Through an example; a Greek citizen residing in Germany can receive social assistance if they meet the eligibility requirements. This can include benefits such as housing assistance, income support, and health care benefits. </a:t>
            </a:r>
          </a:p>
        </p:txBody>
      </p:sp>
      <p:sp>
        <p:nvSpPr>
          <p:cNvPr id="10" name="Title 1">
            <a:extLst>
              <a:ext uri="{FF2B5EF4-FFF2-40B4-BE49-F238E27FC236}">
                <a16:creationId xmlns:a16="http://schemas.microsoft.com/office/drawing/2014/main" id="{FCC555DC-7EB2-0A26-B2DB-09835DF7E1AB}"/>
              </a:ext>
            </a:extLst>
          </p:cNvPr>
          <p:cNvSpPr txBox="1">
            <a:spLocks/>
          </p:cNvSpPr>
          <p:nvPr/>
        </p:nvSpPr>
        <p:spPr bwMode="black">
          <a:xfrm>
            <a:off x="6600159" y="518124"/>
            <a:ext cx="2424965" cy="460071"/>
          </a:xfrm>
          <a:prstGeom prst="rect">
            <a:avLst/>
          </a:prstGeom>
          <a:solidFill>
            <a:srgbClr val="FFFFFF"/>
          </a:solidFill>
          <a:ln w="31750" cap="sq">
            <a:solidFill>
              <a:srgbClr val="404040"/>
            </a:solidFill>
            <a:miter lim="800000"/>
          </a:ln>
        </p:spPr>
        <p:txBody>
          <a:bodyPr vert="horz" lIns="182880" tIns="182880" rIns="182880" bIns="182880" rtlCol="0" anchor="ctr">
            <a:noAutofit/>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r>
              <a:rPr lang="en-GB" sz="1400" dirty="0"/>
              <a:t>social assistance</a:t>
            </a:r>
          </a:p>
        </p:txBody>
      </p:sp>
      <p:sp>
        <p:nvSpPr>
          <p:cNvPr id="11" name="TextBox 10">
            <a:extLst>
              <a:ext uri="{FF2B5EF4-FFF2-40B4-BE49-F238E27FC236}">
                <a16:creationId xmlns:a16="http://schemas.microsoft.com/office/drawing/2014/main" id="{81B1DF73-CA5E-2760-0C35-EEB8EE4824EC}"/>
              </a:ext>
            </a:extLst>
          </p:cNvPr>
          <p:cNvSpPr txBox="1"/>
          <p:nvPr/>
        </p:nvSpPr>
        <p:spPr>
          <a:xfrm>
            <a:off x="9369165" y="1210850"/>
            <a:ext cx="2424965" cy="3293209"/>
          </a:xfrm>
          <a:prstGeom prst="rect">
            <a:avLst/>
          </a:prstGeom>
          <a:noFill/>
        </p:spPr>
        <p:txBody>
          <a:bodyPr wrap="square">
            <a:spAutoFit/>
          </a:bodyPr>
          <a:lstStyle/>
          <a:p>
            <a:pPr marL="285750" indent="-285750">
              <a:buFont typeface="Arial" panose="020B0604020202020204" pitchFamily="34" charset="0"/>
              <a:buChar char="•"/>
            </a:pPr>
            <a:r>
              <a:rPr lang="en-GB" sz="1600" dirty="0"/>
              <a:t>EU citizens have the right to vote and stand as candidates in European Parliament and municipal elections in their country of residence, as well as in European elections in their home country. Thus, this is electoral and democratic rights to all citizens all across the EU zone.</a:t>
            </a:r>
            <a:endParaRPr lang="en-GB" sz="1400" dirty="0">
              <a:solidFill>
                <a:schemeClr val="tx1">
                  <a:lumMod val="85000"/>
                  <a:lumOff val="15000"/>
                </a:schemeClr>
              </a:solidFill>
            </a:endParaRPr>
          </a:p>
        </p:txBody>
      </p:sp>
      <p:sp>
        <p:nvSpPr>
          <p:cNvPr id="12" name="Title 1">
            <a:extLst>
              <a:ext uri="{FF2B5EF4-FFF2-40B4-BE49-F238E27FC236}">
                <a16:creationId xmlns:a16="http://schemas.microsoft.com/office/drawing/2014/main" id="{03893D4C-F319-BDD4-4D45-8EC1BCD2BB2B}"/>
              </a:ext>
            </a:extLst>
          </p:cNvPr>
          <p:cNvSpPr txBox="1">
            <a:spLocks/>
          </p:cNvSpPr>
          <p:nvPr/>
        </p:nvSpPr>
        <p:spPr bwMode="black">
          <a:xfrm>
            <a:off x="9238159" y="518124"/>
            <a:ext cx="2686976" cy="460071"/>
          </a:xfrm>
          <a:prstGeom prst="rect">
            <a:avLst/>
          </a:prstGeom>
          <a:solidFill>
            <a:srgbClr val="FFFFFF"/>
          </a:solidFill>
          <a:ln w="31750" cap="sq">
            <a:solidFill>
              <a:srgbClr val="404040"/>
            </a:solidFill>
            <a:miter lim="800000"/>
          </a:ln>
        </p:spPr>
        <p:txBody>
          <a:bodyPr vert="horz" lIns="182880" tIns="182880" rIns="182880" bIns="182880" rtlCol="0" anchor="ctr">
            <a:noAutofit/>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r>
              <a:rPr lang="en-GB" sz="1400" dirty="0"/>
              <a:t>political participation</a:t>
            </a:r>
          </a:p>
        </p:txBody>
      </p:sp>
      <p:sp>
        <p:nvSpPr>
          <p:cNvPr id="13" name="Left Brace 12">
            <a:extLst>
              <a:ext uri="{FF2B5EF4-FFF2-40B4-BE49-F238E27FC236}">
                <a16:creationId xmlns:a16="http://schemas.microsoft.com/office/drawing/2014/main" id="{C14AADB8-37C1-99A5-F24C-C96F8F93D398}"/>
              </a:ext>
            </a:extLst>
          </p:cNvPr>
          <p:cNvSpPr/>
          <p:nvPr/>
        </p:nvSpPr>
        <p:spPr>
          <a:xfrm>
            <a:off x="2960503" y="4785509"/>
            <a:ext cx="609192" cy="1377007"/>
          </a:xfrm>
          <a:prstGeom prst="lef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EG"/>
          </a:p>
        </p:txBody>
      </p:sp>
      <p:sp>
        <p:nvSpPr>
          <p:cNvPr id="14" name="Left Brace 13">
            <a:extLst>
              <a:ext uri="{FF2B5EF4-FFF2-40B4-BE49-F238E27FC236}">
                <a16:creationId xmlns:a16="http://schemas.microsoft.com/office/drawing/2014/main" id="{63AB4D25-C67E-13C1-C698-DAA74B45C752}"/>
              </a:ext>
            </a:extLst>
          </p:cNvPr>
          <p:cNvSpPr/>
          <p:nvPr/>
        </p:nvSpPr>
        <p:spPr>
          <a:xfrm rot="10800000">
            <a:off x="10820054" y="4785509"/>
            <a:ext cx="609192" cy="1377007"/>
          </a:xfrm>
          <a:prstGeom prst="lef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EG"/>
          </a:p>
        </p:txBody>
      </p:sp>
    </p:spTree>
    <p:extLst>
      <p:ext uri="{BB962C8B-B14F-4D97-AF65-F5344CB8AC3E}">
        <p14:creationId xmlns:p14="http://schemas.microsoft.com/office/powerpoint/2010/main" val="4147500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0FF5A-154A-4458-64CE-7FEE96808CA1}"/>
              </a:ext>
            </a:extLst>
          </p:cNvPr>
          <p:cNvSpPr>
            <a:spLocks noGrp="1"/>
          </p:cNvSpPr>
          <p:nvPr>
            <p:ph type="ctrTitle"/>
          </p:nvPr>
        </p:nvSpPr>
        <p:spPr>
          <a:xfrm>
            <a:off x="1282109" y="2606040"/>
            <a:ext cx="9627781" cy="1645920"/>
          </a:xfrm>
        </p:spPr>
        <p:txBody>
          <a:bodyPr/>
          <a:lstStyle/>
          <a:p>
            <a:r>
              <a:rPr lang="en-GB" dirty="0"/>
              <a:t>The European Citizens initiative</a:t>
            </a:r>
          </a:p>
        </p:txBody>
      </p:sp>
    </p:spTree>
    <p:extLst>
      <p:ext uri="{BB962C8B-B14F-4D97-AF65-F5344CB8AC3E}">
        <p14:creationId xmlns:p14="http://schemas.microsoft.com/office/powerpoint/2010/main" val="37532046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B410E-DF14-47AA-1213-CF33789466D6}"/>
              </a:ext>
            </a:extLst>
          </p:cNvPr>
          <p:cNvSpPr>
            <a:spLocks noGrp="1"/>
          </p:cNvSpPr>
          <p:nvPr>
            <p:ph type="title"/>
          </p:nvPr>
        </p:nvSpPr>
        <p:spPr>
          <a:xfrm>
            <a:off x="476765" y="311280"/>
            <a:ext cx="4031441" cy="811923"/>
          </a:xfrm>
        </p:spPr>
        <p:txBody>
          <a:bodyPr/>
          <a:lstStyle/>
          <a:p>
            <a:r>
              <a:rPr lang="en-GB" dirty="0"/>
              <a:t>what is the </a:t>
            </a:r>
            <a:r>
              <a:rPr lang="en-GB" dirty="0" err="1"/>
              <a:t>eci</a:t>
            </a:r>
            <a:r>
              <a:rPr lang="en-GB" dirty="0"/>
              <a:t>?</a:t>
            </a:r>
          </a:p>
        </p:txBody>
      </p:sp>
      <p:sp>
        <p:nvSpPr>
          <p:cNvPr id="3" name="Content Placeholder 2">
            <a:extLst>
              <a:ext uri="{FF2B5EF4-FFF2-40B4-BE49-F238E27FC236}">
                <a16:creationId xmlns:a16="http://schemas.microsoft.com/office/drawing/2014/main" id="{BA254599-64EB-1F1C-48BE-D8EAAE373B41}"/>
              </a:ext>
            </a:extLst>
          </p:cNvPr>
          <p:cNvSpPr>
            <a:spLocks noGrp="1"/>
          </p:cNvSpPr>
          <p:nvPr>
            <p:ph sz="half" idx="1"/>
          </p:nvPr>
        </p:nvSpPr>
        <p:spPr>
          <a:xfrm>
            <a:off x="646885" y="1289429"/>
            <a:ext cx="10028203" cy="3945637"/>
          </a:xfrm>
        </p:spPr>
        <p:txBody>
          <a:bodyPr>
            <a:noAutofit/>
          </a:bodyPr>
          <a:lstStyle/>
          <a:p>
            <a:pPr marL="0" indent="0">
              <a:buNone/>
            </a:pPr>
            <a:r>
              <a:rPr lang="en-GB" dirty="0"/>
              <a:t>The European Citizens' Initiative (ECI) is a way for EU citizens to have a direct impact on European legislation. Essentially, it allows people from different EU countries to come together and propose new laws or changes to existing laws.</a:t>
            </a:r>
          </a:p>
          <a:p>
            <a:pPr lvl="5">
              <a:buClr>
                <a:schemeClr val="tx1"/>
              </a:buClr>
              <a:buSzPct val="131000"/>
              <a:buFont typeface="Wingdings" pitchFamily="2" charset="2"/>
              <a:buChar char="Ø"/>
            </a:pPr>
            <a:r>
              <a:rPr lang="en-GB" sz="2000" dirty="0">
                <a:solidFill>
                  <a:srgbClr val="C00000"/>
                </a:solidFill>
              </a:rPr>
              <a:t>  how it works: </a:t>
            </a:r>
          </a:p>
          <a:p>
            <a:pPr marL="400050" indent="-400050">
              <a:buFont typeface="+mj-lt"/>
              <a:buAutoNum type="romanLcPeriod"/>
            </a:pPr>
            <a:r>
              <a:rPr lang="en-GB" dirty="0">
                <a:solidFill>
                  <a:srgbClr val="0070C0"/>
                </a:solidFill>
              </a:rPr>
              <a:t>Start an Initiative</a:t>
            </a:r>
            <a:r>
              <a:rPr lang="en-GB" dirty="0"/>
              <a:t>: To kick off an initiative, you need a group of at least seven people from at least seven different EU countries. This group will form the citizens' committee.</a:t>
            </a:r>
          </a:p>
          <a:p>
            <a:pPr marL="400050" indent="-400050">
              <a:buFont typeface="+mj-lt"/>
              <a:buAutoNum type="romanLcPeriod"/>
            </a:pPr>
            <a:r>
              <a:rPr lang="en-GB" dirty="0">
                <a:solidFill>
                  <a:srgbClr val="0070C0"/>
                </a:solidFill>
              </a:rPr>
              <a:t>Get Registered</a:t>
            </a:r>
            <a:r>
              <a:rPr lang="en-GB" dirty="0"/>
              <a:t>: Your initiative must be registered with the European Commission. They check if your proposal falls within the EU's legislative powers and meets the legal criteria.</a:t>
            </a:r>
          </a:p>
          <a:p>
            <a:pPr marL="400050" indent="-400050">
              <a:buFont typeface="+mj-lt"/>
              <a:buAutoNum type="romanLcPeriod"/>
            </a:pPr>
            <a:r>
              <a:rPr lang="en-GB" dirty="0">
                <a:solidFill>
                  <a:srgbClr val="0070C0"/>
                </a:solidFill>
              </a:rPr>
              <a:t>Collect Signatures</a:t>
            </a:r>
            <a:r>
              <a:rPr lang="en-GB" dirty="0"/>
              <a:t>: Once your initiative is registered, you need to gather at least one million signatures from citizens across at least seven EU countries within a year. Each country has a minimum number of signatures required.</a:t>
            </a:r>
          </a:p>
          <a:p>
            <a:pPr marL="400050" indent="-400050">
              <a:buFont typeface="+mj-lt"/>
              <a:buAutoNum type="romanLcPeriod"/>
            </a:pPr>
            <a:r>
              <a:rPr lang="en-GB" dirty="0">
                <a:solidFill>
                  <a:srgbClr val="0070C0"/>
                </a:solidFill>
              </a:rPr>
              <a:t>Submit Your Proposal</a:t>
            </a:r>
            <a:r>
              <a:rPr lang="en-GB" dirty="0"/>
              <a:t>: After collecting the necessary signatures, submit your proposal to the European Commission.</a:t>
            </a:r>
          </a:p>
          <a:p>
            <a:pPr marL="400050" indent="-400050">
              <a:buFont typeface="+mj-lt"/>
              <a:buAutoNum type="romanLcPeriod"/>
            </a:pPr>
            <a:r>
              <a:rPr lang="en-GB" dirty="0">
                <a:solidFill>
                  <a:srgbClr val="0070C0"/>
                </a:solidFill>
              </a:rPr>
              <a:t>Commission's Decision</a:t>
            </a:r>
            <a:r>
              <a:rPr lang="en-GB" dirty="0"/>
              <a:t>: The Commission reviews your proposal and decides whether to act on it, propose alternative actions, or take no action. They must explain their decision.</a:t>
            </a:r>
          </a:p>
          <a:p>
            <a:endParaRPr lang="en-GB" dirty="0"/>
          </a:p>
        </p:txBody>
      </p:sp>
    </p:spTree>
    <p:extLst>
      <p:ext uri="{BB962C8B-B14F-4D97-AF65-F5344CB8AC3E}">
        <p14:creationId xmlns:p14="http://schemas.microsoft.com/office/powerpoint/2010/main" val="1136132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1F1D80-350D-C4D1-AB86-0389A044448A}"/>
              </a:ext>
            </a:extLst>
          </p:cNvPr>
          <p:cNvSpPr>
            <a:spLocks noGrp="1"/>
          </p:cNvSpPr>
          <p:nvPr>
            <p:ph type="title"/>
          </p:nvPr>
        </p:nvSpPr>
        <p:spPr>
          <a:xfrm>
            <a:off x="274745" y="356311"/>
            <a:ext cx="7444492" cy="693987"/>
          </a:xfrm>
        </p:spPr>
        <p:txBody>
          <a:bodyPr>
            <a:normAutofit fontScale="90000"/>
          </a:bodyPr>
          <a:lstStyle/>
          <a:p>
            <a:r>
              <a:rPr lang="en-EG" dirty="0"/>
              <a:t>what</a:t>
            </a:r>
            <a:r>
              <a:rPr lang="en-GB" dirty="0"/>
              <a:t> is the purpose of the </a:t>
            </a:r>
            <a:r>
              <a:rPr lang="en-GB" dirty="0" err="1"/>
              <a:t>eci</a:t>
            </a:r>
            <a:r>
              <a:rPr lang="en-GB" dirty="0"/>
              <a:t>?</a:t>
            </a:r>
            <a:endParaRPr lang="en-EG" dirty="0"/>
          </a:p>
        </p:txBody>
      </p:sp>
      <p:sp>
        <p:nvSpPr>
          <p:cNvPr id="5" name="Content Placeholder 3">
            <a:extLst>
              <a:ext uri="{FF2B5EF4-FFF2-40B4-BE49-F238E27FC236}">
                <a16:creationId xmlns:a16="http://schemas.microsoft.com/office/drawing/2014/main" id="{FFD18AB4-31EB-F208-7312-97EA417E4A06}"/>
              </a:ext>
            </a:extLst>
          </p:cNvPr>
          <p:cNvSpPr txBox="1">
            <a:spLocks/>
          </p:cNvSpPr>
          <p:nvPr/>
        </p:nvSpPr>
        <p:spPr>
          <a:xfrm>
            <a:off x="519294" y="1254643"/>
            <a:ext cx="10729953" cy="3540642"/>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marL="400050" indent="-400050">
              <a:buFont typeface="+mj-lt"/>
              <a:buAutoNum type="romanLcPeriod"/>
            </a:pPr>
            <a:r>
              <a:rPr lang="en-GB" dirty="0">
                <a:solidFill>
                  <a:srgbClr val="7030A0"/>
                </a:solidFill>
              </a:rPr>
              <a:t>Direct Participation</a:t>
            </a:r>
            <a:r>
              <a:rPr lang="en-GB" dirty="0"/>
              <a:t>: The ECI allows EU citizens to directly influence EU policies, fostering a sense of involvement in the legislative process. By empowering citizens, the EU complements its representative democracy mechanism.</a:t>
            </a:r>
          </a:p>
          <a:p>
            <a:pPr marL="400050" indent="-400050">
              <a:buFont typeface="+mj-lt"/>
              <a:buAutoNum type="romanLcPeriod"/>
            </a:pPr>
            <a:r>
              <a:rPr lang="en-GB" dirty="0">
                <a:solidFill>
                  <a:srgbClr val="7030A0"/>
                </a:solidFill>
              </a:rPr>
              <a:t>Necessary Policy Change</a:t>
            </a:r>
            <a:r>
              <a:rPr lang="en-GB" dirty="0"/>
              <a:t>: Successful initiatives can lead to changes in EU laws. For instance, the "Right2Water" initiative, which advocated for the right to clean and affordable water, gathered almost 1.9 million signatures and led to significant discussions and policy changes.</a:t>
            </a:r>
          </a:p>
          <a:p>
            <a:pPr marL="400050" indent="-400050">
              <a:buFont typeface="+mj-lt"/>
              <a:buAutoNum type="romanLcPeriod"/>
            </a:pPr>
            <a:r>
              <a:rPr lang="en-GB" dirty="0">
                <a:solidFill>
                  <a:srgbClr val="7030A0"/>
                </a:solidFill>
              </a:rPr>
              <a:t>Raising Awareness and mobilizing public opinion</a:t>
            </a:r>
            <a:r>
              <a:rPr lang="en-GB" dirty="0"/>
              <a:t>: ECIs can highlight important issues and spark debates across Europe, increasing public awareness and engagement, as well as increasing civic engagement across the zone. This helps increase transparency and accountability.</a:t>
            </a:r>
          </a:p>
          <a:p>
            <a:pPr marL="400050" indent="-400050">
              <a:buFont typeface="+mj-lt"/>
              <a:buAutoNum type="romanLcPeriod"/>
            </a:pPr>
            <a:r>
              <a:rPr lang="en-GB" dirty="0">
                <a:solidFill>
                  <a:srgbClr val="7030A0"/>
                </a:solidFill>
              </a:rPr>
              <a:t>Fostering transnational cooperation</a:t>
            </a:r>
            <a:r>
              <a:rPr lang="en-GB" dirty="0"/>
              <a:t>: through the cross-border collaboration, the initial requirement of 7 different member states must come together makes it a legal condition to be under one ‘European’ identity. This helps increase cooperation between member states as well as citizens by easing the differences and promoting solidarity with one another.</a:t>
            </a:r>
          </a:p>
          <a:p>
            <a:endParaRPr lang="en-GB" dirty="0"/>
          </a:p>
        </p:txBody>
      </p:sp>
      <p:sp>
        <p:nvSpPr>
          <p:cNvPr id="6" name="Content Placeholder 3">
            <a:extLst>
              <a:ext uri="{FF2B5EF4-FFF2-40B4-BE49-F238E27FC236}">
                <a16:creationId xmlns:a16="http://schemas.microsoft.com/office/drawing/2014/main" id="{4D8406B2-8C11-791E-4C31-9D5A579ECC74}"/>
              </a:ext>
            </a:extLst>
          </p:cNvPr>
          <p:cNvSpPr txBox="1">
            <a:spLocks/>
          </p:cNvSpPr>
          <p:nvPr/>
        </p:nvSpPr>
        <p:spPr>
          <a:xfrm>
            <a:off x="519294" y="5339872"/>
            <a:ext cx="9780644" cy="1902058"/>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marL="400050" indent="-400050">
              <a:buFont typeface="+mj-lt"/>
              <a:buAutoNum type="romanLcPeriod"/>
            </a:pPr>
            <a:r>
              <a:rPr lang="en-GB" sz="1700" dirty="0">
                <a:solidFill>
                  <a:srgbClr val="7030A0"/>
                </a:solidFill>
              </a:rPr>
              <a:t>High Signature Threshold</a:t>
            </a:r>
            <a:r>
              <a:rPr lang="en-GB" sz="1700" dirty="0"/>
              <a:t>: Gathering one million signatures from at least seven countries can be daunting, especially for lesser-known issues or smaller groups.</a:t>
            </a:r>
          </a:p>
          <a:p>
            <a:pPr marL="400050" indent="-400050">
              <a:buFont typeface="+mj-lt"/>
              <a:buAutoNum type="romanLcPeriod"/>
            </a:pPr>
            <a:r>
              <a:rPr lang="en-GB" sz="1700" dirty="0">
                <a:solidFill>
                  <a:srgbClr val="7030A0"/>
                </a:solidFill>
              </a:rPr>
              <a:t>Commission's Discretion</a:t>
            </a:r>
            <a:r>
              <a:rPr lang="en-GB" sz="1700" dirty="0"/>
              <a:t>: Even if an initiative meets all the requirements, the European Commission is not obliged to adopt the proposed legislation, which can be frustrating for organizers.</a:t>
            </a:r>
          </a:p>
          <a:p>
            <a:pPr marL="400050" indent="-400050">
              <a:buFont typeface="+mj-lt"/>
              <a:buAutoNum type="romanLcPeriod"/>
            </a:pPr>
            <a:endParaRPr lang="en-GB" sz="1700" dirty="0"/>
          </a:p>
        </p:txBody>
      </p:sp>
      <p:sp>
        <p:nvSpPr>
          <p:cNvPr id="8" name="Title 1">
            <a:extLst>
              <a:ext uri="{FF2B5EF4-FFF2-40B4-BE49-F238E27FC236}">
                <a16:creationId xmlns:a16="http://schemas.microsoft.com/office/drawing/2014/main" id="{AAB9C658-278E-EF4B-06EE-BA1F7D147B0F}"/>
              </a:ext>
            </a:extLst>
          </p:cNvPr>
          <p:cNvSpPr txBox="1">
            <a:spLocks/>
          </p:cNvSpPr>
          <p:nvPr/>
        </p:nvSpPr>
        <p:spPr bwMode="black">
          <a:xfrm>
            <a:off x="274745" y="4550464"/>
            <a:ext cx="3393488" cy="693987"/>
          </a:xfrm>
          <a:prstGeom prst="rect">
            <a:avLst/>
          </a:prstGeom>
          <a:solidFill>
            <a:srgbClr val="FFFFFF"/>
          </a:solidFill>
          <a:ln w="31750" cap="sq">
            <a:solidFill>
              <a:srgbClr val="404040"/>
            </a:solidFill>
            <a:miter lim="800000"/>
          </a:ln>
        </p:spPr>
        <p:txBody>
          <a:bodyPr vert="horz" lIns="182880" tIns="182880" rIns="182880" bIns="182880" rtlCol="0" anchor="ctr">
            <a:normAutofit fontScale="90000" lnSpcReduction="10000"/>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r>
              <a:rPr lang="en-US" dirty="0"/>
              <a:t>challenges</a:t>
            </a:r>
            <a:endParaRPr lang="en-EG" dirty="0"/>
          </a:p>
        </p:txBody>
      </p:sp>
    </p:spTree>
    <p:extLst>
      <p:ext uri="{BB962C8B-B14F-4D97-AF65-F5344CB8AC3E}">
        <p14:creationId xmlns:p14="http://schemas.microsoft.com/office/powerpoint/2010/main" val="5065803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33CBB-1613-E652-B753-3F48D125CBF5}"/>
              </a:ext>
            </a:extLst>
          </p:cNvPr>
          <p:cNvSpPr>
            <a:spLocks noGrp="1"/>
          </p:cNvSpPr>
          <p:nvPr>
            <p:ph type="title"/>
          </p:nvPr>
        </p:nvSpPr>
        <p:spPr>
          <a:xfrm>
            <a:off x="3533410" y="454329"/>
            <a:ext cx="4637497" cy="832210"/>
          </a:xfrm>
        </p:spPr>
        <p:txBody>
          <a:bodyPr/>
          <a:lstStyle/>
          <a:p>
            <a:r>
              <a:rPr lang="en-GB" dirty="0"/>
              <a:t>some examples</a:t>
            </a:r>
          </a:p>
        </p:txBody>
      </p:sp>
      <p:sp>
        <p:nvSpPr>
          <p:cNvPr id="3" name="Content Placeholder 2">
            <a:extLst>
              <a:ext uri="{FF2B5EF4-FFF2-40B4-BE49-F238E27FC236}">
                <a16:creationId xmlns:a16="http://schemas.microsoft.com/office/drawing/2014/main" id="{4ED56379-27A8-14AF-2860-C44CAF470B0C}"/>
              </a:ext>
            </a:extLst>
          </p:cNvPr>
          <p:cNvSpPr>
            <a:spLocks noGrp="1"/>
          </p:cNvSpPr>
          <p:nvPr>
            <p:ph sz="half" idx="1"/>
          </p:nvPr>
        </p:nvSpPr>
        <p:spPr>
          <a:xfrm>
            <a:off x="1042521" y="2515406"/>
            <a:ext cx="4270247" cy="3797590"/>
          </a:xfrm>
        </p:spPr>
        <p:txBody>
          <a:bodyPr>
            <a:normAutofit/>
          </a:bodyPr>
          <a:lstStyle/>
          <a:p>
            <a:pPr marL="0" indent="0">
              <a:buNone/>
            </a:pPr>
            <a:r>
              <a:rPr lang="en-GB" sz="1600" dirty="0">
                <a:solidFill>
                  <a:srgbClr val="0070C0"/>
                </a:solidFill>
              </a:rPr>
              <a:t>Right2Water</a:t>
            </a:r>
            <a:r>
              <a:rPr lang="en-GB" sz="1600" dirty="0"/>
              <a:t>: </a:t>
            </a:r>
          </a:p>
          <a:p>
            <a:pPr marL="0" indent="0">
              <a:buNone/>
            </a:pPr>
            <a:r>
              <a:rPr lang="en-GB" sz="1600" dirty="0"/>
              <a:t>- This initiative called for guaranteed access to water for all EU citizens. It led to policy discussions and proposals to ensure safe drinking water and improve transparency.</a:t>
            </a:r>
          </a:p>
          <a:p>
            <a:pPr marL="0" indent="0">
              <a:buNone/>
            </a:pPr>
            <a:r>
              <a:rPr lang="en-GB" sz="1600" dirty="0">
                <a:solidFill>
                  <a:srgbClr val="0070C0"/>
                </a:solidFill>
              </a:rPr>
              <a:t>Ban Glyphosate: </a:t>
            </a:r>
          </a:p>
          <a:p>
            <a:pPr marL="0" indent="0">
              <a:buNone/>
            </a:pPr>
            <a:r>
              <a:rPr lang="en-GB" sz="1600" dirty="0"/>
              <a:t>-  This initiative aimed to ban the herbicide glyphosate, gathering over one million signatures. It prompted the Commission to review the authorization process and consider stricter regulations. However, they did not ban it entirely, they only increased and made it stricter to get a license.</a:t>
            </a:r>
          </a:p>
          <a:p>
            <a:endParaRPr lang="en-GB" sz="1600" dirty="0"/>
          </a:p>
          <a:p>
            <a:pPr marL="0" indent="0">
              <a:buNone/>
            </a:pPr>
            <a:endParaRPr lang="en-GB" sz="1600" dirty="0"/>
          </a:p>
          <a:p>
            <a:endParaRPr lang="en-GB" sz="1600" dirty="0"/>
          </a:p>
        </p:txBody>
      </p:sp>
      <p:cxnSp>
        <p:nvCxnSpPr>
          <p:cNvPr id="8" name="Straight Connector 7">
            <a:extLst>
              <a:ext uri="{FF2B5EF4-FFF2-40B4-BE49-F238E27FC236}">
                <a16:creationId xmlns:a16="http://schemas.microsoft.com/office/drawing/2014/main" id="{709B8EB7-DE0D-B503-754F-5E6AB77701DF}"/>
              </a:ext>
            </a:extLst>
          </p:cNvPr>
          <p:cNvCxnSpPr>
            <a:cxnSpLocks/>
          </p:cNvCxnSpPr>
          <p:nvPr/>
        </p:nvCxnSpPr>
        <p:spPr>
          <a:xfrm flipH="1">
            <a:off x="3369032" y="1488259"/>
            <a:ext cx="978196" cy="55961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ECDD5254-1F73-D8FE-84CF-136BFECD70CE}"/>
              </a:ext>
            </a:extLst>
          </p:cNvPr>
          <p:cNvCxnSpPr>
            <a:cxnSpLocks/>
          </p:cNvCxnSpPr>
          <p:nvPr/>
        </p:nvCxnSpPr>
        <p:spPr>
          <a:xfrm>
            <a:off x="7191827" y="1488259"/>
            <a:ext cx="978196" cy="52209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Content Placeholder 2">
            <a:extLst>
              <a:ext uri="{FF2B5EF4-FFF2-40B4-BE49-F238E27FC236}">
                <a16:creationId xmlns:a16="http://schemas.microsoft.com/office/drawing/2014/main" id="{724F8748-86ED-91D4-9C9D-287C0FE97FCF}"/>
              </a:ext>
            </a:extLst>
          </p:cNvPr>
          <p:cNvSpPr txBox="1">
            <a:spLocks/>
          </p:cNvSpPr>
          <p:nvPr/>
        </p:nvSpPr>
        <p:spPr>
          <a:xfrm>
            <a:off x="6879233" y="2606081"/>
            <a:ext cx="4405877" cy="3797590"/>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marL="0" indent="0">
              <a:buNone/>
            </a:pPr>
            <a:r>
              <a:rPr lang="en-GB" sz="1600" dirty="0">
                <a:solidFill>
                  <a:srgbClr val="0070C0"/>
                </a:solidFill>
              </a:rPr>
              <a:t>‘Stop TTIP (Transatlantic trade and investment partnership): </a:t>
            </a:r>
          </a:p>
          <a:p>
            <a:pPr>
              <a:buFontTx/>
              <a:buChar char="-"/>
            </a:pPr>
            <a:r>
              <a:rPr lang="en-GB" sz="1600" dirty="0"/>
              <a:t>the aim was to halt TTIP and CETA between the EU, Canada, and the US, as the trade undermined consumer protection and rights, environmental standards and democratic processes. It collected over 3.2 million signatures from citizens across the EU (one of the highest ever).</a:t>
            </a:r>
          </a:p>
          <a:p>
            <a:pPr>
              <a:buFontTx/>
              <a:buChar char="-"/>
            </a:pPr>
            <a:r>
              <a:rPr lang="en-GB" sz="1600" dirty="0"/>
              <a:t> Yet, despite the strong support, the European Commission refused to register the initiative as they stated it doesn’t fall within the framework of ECI since it aimed to stop negotiations rather than propose a new legislation. </a:t>
            </a:r>
          </a:p>
          <a:p>
            <a:pPr marL="0" indent="0">
              <a:buFont typeface="Arial" panose="020B0604020202020204" pitchFamily="34" charset="0"/>
              <a:buNone/>
            </a:pPr>
            <a:endParaRPr lang="en-GB" sz="1600" dirty="0"/>
          </a:p>
          <a:p>
            <a:endParaRPr lang="en-GB" sz="1600" dirty="0"/>
          </a:p>
        </p:txBody>
      </p:sp>
      <p:sp>
        <p:nvSpPr>
          <p:cNvPr id="13" name="TextBox 12">
            <a:extLst>
              <a:ext uri="{FF2B5EF4-FFF2-40B4-BE49-F238E27FC236}">
                <a16:creationId xmlns:a16="http://schemas.microsoft.com/office/drawing/2014/main" id="{7727BE55-0D5B-E577-9346-70E3720C9D27}"/>
              </a:ext>
            </a:extLst>
          </p:cNvPr>
          <p:cNvSpPr txBox="1"/>
          <p:nvPr/>
        </p:nvSpPr>
        <p:spPr>
          <a:xfrm>
            <a:off x="2185207" y="2078067"/>
            <a:ext cx="1713612" cy="369332"/>
          </a:xfrm>
          <a:prstGeom prst="rect">
            <a:avLst/>
          </a:prstGeom>
          <a:noFill/>
        </p:spPr>
        <p:txBody>
          <a:bodyPr wrap="square" rtlCol="0">
            <a:spAutoFit/>
          </a:bodyPr>
          <a:lstStyle/>
          <a:p>
            <a:r>
              <a:rPr lang="en-GB" dirty="0"/>
              <a:t>successes</a:t>
            </a:r>
            <a:endParaRPr lang="en-EG" dirty="0"/>
          </a:p>
        </p:txBody>
      </p:sp>
      <p:sp>
        <p:nvSpPr>
          <p:cNvPr id="14" name="TextBox 13">
            <a:extLst>
              <a:ext uri="{FF2B5EF4-FFF2-40B4-BE49-F238E27FC236}">
                <a16:creationId xmlns:a16="http://schemas.microsoft.com/office/drawing/2014/main" id="{47FB5269-058D-432A-8108-6FD13361C90A}"/>
              </a:ext>
            </a:extLst>
          </p:cNvPr>
          <p:cNvSpPr txBox="1"/>
          <p:nvPr/>
        </p:nvSpPr>
        <p:spPr>
          <a:xfrm>
            <a:off x="8170023" y="2146074"/>
            <a:ext cx="979964" cy="369332"/>
          </a:xfrm>
          <a:prstGeom prst="rect">
            <a:avLst/>
          </a:prstGeom>
          <a:noFill/>
        </p:spPr>
        <p:txBody>
          <a:bodyPr wrap="square" rtlCol="0">
            <a:spAutoFit/>
          </a:bodyPr>
          <a:lstStyle/>
          <a:p>
            <a:r>
              <a:rPr lang="en-GB" dirty="0"/>
              <a:t>failures</a:t>
            </a:r>
            <a:endParaRPr lang="en-EG" dirty="0"/>
          </a:p>
        </p:txBody>
      </p:sp>
    </p:spTree>
    <p:extLst>
      <p:ext uri="{BB962C8B-B14F-4D97-AF65-F5344CB8AC3E}">
        <p14:creationId xmlns:p14="http://schemas.microsoft.com/office/powerpoint/2010/main" val="42003760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12F3B-9912-0DB1-0A8C-0EB8FB116481}"/>
              </a:ext>
            </a:extLst>
          </p:cNvPr>
          <p:cNvSpPr>
            <a:spLocks noGrp="1"/>
          </p:cNvSpPr>
          <p:nvPr>
            <p:ph type="ctrTitle"/>
          </p:nvPr>
        </p:nvSpPr>
        <p:spPr/>
        <p:txBody>
          <a:bodyPr>
            <a:normAutofit fontScale="90000"/>
          </a:bodyPr>
          <a:lstStyle/>
          <a:p>
            <a:r>
              <a:rPr lang="en-GB" dirty="0"/>
              <a:t>Euroscepticism, </a:t>
            </a:r>
            <a:br>
              <a:rPr lang="en-GB" dirty="0"/>
            </a:br>
            <a:r>
              <a:rPr lang="en-GB" dirty="0"/>
              <a:t>and the Conference for the Future of Europe</a:t>
            </a:r>
          </a:p>
        </p:txBody>
      </p:sp>
    </p:spTree>
    <p:extLst>
      <p:ext uri="{BB962C8B-B14F-4D97-AF65-F5344CB8AC3E}">
        <p14:creationId xmlns:p14="http://schemas.microsoft.com/office/powerpoint/2010/main" val="2185131213"/>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TM10001115[[fn=Parcel]]</Template>
  <TotalTime>99</TotalTime>
  <Words>2886</Words>
  <Application>Microsoft Office PowerPoint</Application>
  <PresentationFormat>Widescreen</PresentationFormat>
  <Paragraphs>182</Paragraphs>
  <Slides>25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Al Nile</vt:lpstr>
      <vt:lpstr>Aptos</vt:lpstr>
      <vt:lpstr>Arial</vt:lpstr>
      <vt:lpstr>Gill Sans MT</vt:lpstr>
      <vt:lpstr>Wingdings</vt:lpstr>
      <vt:lpstr>Parcel</vt:lpstr>
      <vt:lpstr>Citizens and The Eu</vt:lpstr>
      <vt:lpstr>What is EU citizenship?</vt:lpstr>
      <vt:lpstr>PowerPoint Presentation</vt:lpstr>
      <vt:lpstr>freedom of movement</vt:lpstr>
      <vt:lpstr>The European Citizens initiative</vt:lpstr>
      <vt:lpstr>what is the eci?</vt:lpstr>
      <vt:lpstr>what is the purpose of the eci?</vt:lpstr>
      <vt:lpstr>some examples</vt:lpstr>
      <vt:lpstr>Euroscepticism,  and the Conference for the Future of Europe</vt:lpstr>
      <vt:lpstr>What is Euroscepticism? </vt:lpstr>
      <vt:lpstr>Causes of Euroscepticism</vt:lpstr>
      <vt:lpstr>Actors in Euroscepticism  (Who, What, Why) </vt:lpstr>
      <vt:lpstr>Conference on the Future of Europe: </vt:lpstr>
      <vt:lpstr>How did the Conference work? </vt:lpstr>
      <vt:lpstr>What were the Results and how is the EU making good on its promises? </vt:lpstr>
      <vt:lpstr>Freedom of Movement  in the EU</vt:lpstr>
      <vt:lpstr>Freedom of Movement in the EU</vt:lpstr>
      <vt:lpstr>FREEDOM OF GOODS AND SERVICES</vt:lpstr>
      <vt:lpstr>FREEDOM OF GOODS AND SERVICES</vt:lpstr>
      <vt:lpstr>FREEDOM OF CAPITAL</vt:lpstr>
      <vt:lpstr>FREEDOM OF CAPITAL IN THE EU</vt:lpstr>
      <vt:lpstr>FREEDOM OF PEOPLE</vt:lpstr>
      <vt:lpstr>FREEDOM OF PEOPLE</vt:lpstr>
      <vt:lpstr>EUROPEAN PARLIAMENT ELECTIONS</vt:lpstr>
      <vt:lpstr>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the EU Presentation on “Citizens”</dc:title>
  <dc:creator>Tom Roberts</dc:creator>
  <cp:lastModifiedBy>Tom Roberts</cp:lastModifiedBy>
  <cp:revision>3</cp:revision>
  <dcterms:created xsi:type="dcterms:W3CDTF">2024-05-22T15:08:49Z</dcterms:created>
  <dcterms:modified xsi:type="dcterms:W3CDTF">2024-05-23T06:59:35Z</dcterms:modified>
</cp:coreProperties>
</file>