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3" r:id="rId6"/>
    <p:sldId id="260" r:id="rId7"/>
    <p:sldId id="261" r:id="rId8"/>
    <p:sldId id="262" r:id="rId9"/>
    <p:sldId id="264" r:id="rId10"/>
    <p:sldId id="265" r:id="rId11"/>
    <p:sldId id="276" r:id="rId12"/>
    <p:sldId id="277" r:id="rId13"/>
    <p:sldId id="279" r:id="rId14"/>
    <p:sldId id="278" r:id="rId15"/>
    <p:sldId id="281" r:id="rId16"/>
    <p:sldId id="280" r:id="rId17"/>
    <p:sldId id="282" r:id="rId18"/>
    <p:sldId id="283" r:id="rId19"/>
    <p:sldId id="298" r:id="rId20"/>
    <p:sldId id="300" r:id="rId21"/>
    <p:sldId id="301" r:id="rId22"/>
    <p:sldId id="310" r:id="rId23"/>
    <p:sldId id="311" r:id="rId24"/>
    <p:sldId id="312" r:id="rId25"/>
    <p:sldId id="313" r:id="rId26"/>
    <p:sldId id="302" r:id="rId27"/>
    <p:sldId id="303" r:id="rId28"/>
    <p:sldId id="304" r:id="rId29"/>
    <p:sldId id="305" r:id="rId30"/>
    <p:sldId id="294" r:id="rId31"/>
    <p:sldId id="274" r:id="rId32"/>
    <p:sldId id="275" r:id="rId33"/>
    <p:sldId id="293" r:id="rId34"/>
    <p:sldId id="295" r:id="rId35"/>
    <p:sldId id="296" r:id="rId36"/>
    <p:sldId id="290" r:id="rId37"/>
    <p:sldId id="291" r:id="rId38"/>
    <p:sldId id="292" r:id="rId39"/>
    <p:sldId id="267" r:id="rId40"/>
    <p:sldId id="269" r:id="rId41"/>
    <p:sldId id="268" r:id="rId42"/>
    <p:sldId id="297" r:id="rId43"/>
    <p:sldId id="284" r:id="rId44"/>
    <p:sldId id="286" r:id="rId45"/>
    <p:sldId id="287" r:id="rId46"/>
    <p:sldId id="288" r:id="rId47"/>
    <p:sldId id="289" r:id="rId48"/>
    <p:sldId id="285" r:id="rId49"/>
    <p:sldId id="307" r:id="rId50"/>
    <p:sldId id="308" r:id="rId51"/>
    <p:sldId id="309" r:id="rId52"/>
    <p:sldId id="30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D12-5CED-4347-B932-FD60FCCBF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FDA044-C584-4D17-B5DE-5BE57FE9D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273ABD-0EC3-4DB8-844D-1789D6236E72}"/>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5" name="Footer Placeholder 4">
            <a:extLst>
              <a:ext uri="{FF2B5EF4-FFF2-40B4-BE49-F238E27FC236}">
                <a16:creationId xmlns:a16="http://schemas.microsoft.com/office/drawing/2014/main" id="{95FD165B-BF6B-4BDE-8CE2-015E55B9CE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0B9570-E4A8-4058-8D19-0FA6195CADC1}"/>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429328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0521-AED7-4C55-A2FC-9F2B28FE8B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9403C6-1CAE-4B75-A697-CC64AE0C0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C54486-58E6-4E88-A42F-DC75F1CB15BF}"/>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5" name="Footer Placeholder 4">
            <a:extLst>
              <a:ext uri="{FF2B5EF4-FFF2-40B4-BE49-F238E27FC236}">
                <a16:creationId xmlns:a16="http://schemas.microsoft.com/office/drawing/2014/main" id="{4C9BB6ED-EFA2-42A8-8CAB-A3BEA50DEC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F4F04-1EAB-4247-AFEA-5779A6899587}"/>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405127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A65E38-D96B-42E6-90DA-9B1655E79B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6A7390-0645-4427-BE82-B683FF05F3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F7275-540C-4CAA-8D9C-68018F4143A3}"/>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5" name="Footer Placeholder 4">
            <a:extLst>
              <a:ext uri="{FF2B5EF4-FFF2-40B4-BE49-F238E27FC236}">
                <a16:creationId xmlns:a16="http://schemas.microsoft.com/office/drawing/2014/main" id="{41163245-C813-4EBE-ADC2-362DF8DEA4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A6F8E-1236-48DB-B661-FA4433B99F9C}"/>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326457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ADEA-36B3-4493-8AEF-9184EA6D45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1C7AB6-FD3C-4016-966B-8D67616FE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157E6-18B4-4721-83F3-3F5EDBACBBD0}"/>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5" name="Footer Placeholder 4">
            <a:extLst>
              <a:ext uri="{FF2B5EF4-FFF2-40B4-BE49-F238E27FC236}">
                <a16:creationId xmlns:a16="http://schemas.microsoft.com/office/drawing/2014/main" id="{F0D2C736-C8AC-47DE-BFF9-A07467307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F92408-50ED-425A-8629-888686E7A0AF}"/>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39023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3537-008F-4624-80EE-1B0C118A84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3E82B8-8B67-4E51-98D3-E2E550CD7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12F7B-E65B-4343-B39D-9592FF335479}"/>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5" name="Footer Placeholder 4">
            <a:extLst>
              <a:ext uri="{FF2B5EF4-FFF2-40B4-BE49-F238E27FC236}">
                <a16:creationId xmlns:a16="http://schemas.microsoft.com/office/drawing/2014/main" id="{1A99314E-09D6-4AFC-A6C2-C1C3A2F0E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9FD6E6-9BBE-410D-A21E-0D11D2039B20}"/>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180023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7B8B-A83F-4F05-B337-2AB86DF5AC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5B694-C6D6-4747-B15F-4C0DA44941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B1BBF4-9488-4623-87BD-53DEA64FB7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D8A70-A790-449A-9759-595341055BA5}"/>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6" name="Footer Placeholder 5">
            <a:extLst>
              <a:ext uri="{FF2B5EF4-FFF2-40B4-BE49-F238E27FC236}">
                <a16:creationId xmlns:a16="http://schemas.microsoft.com/office/drawing/2014/main" id="{1C0553BD-40C6-4ED8-94FA-D3DD46FAA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43A7F3-5E8A-4846-BC7D-50C87B1E6841}"/>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34792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9EE2-9749-4E58-BABC-2224F9A70B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02FEA-58C8-45F2-B0AB-88DE4FA2F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40187A-55E6-4BDF-B658-89E86F8C1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C98F17-5BC3-41B6-AD98-91EF1F93F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A4BBFD-1369-44B7-9098-D212D367D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B381CB-FCB2-4254-9B46-292ED985C36C}"/>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8" name="Footer Placeholder 7">
            <a:extLst>
              <a:ext uri="{FF2B5EF4-FFF2-40B4-BE49-F238E27FC236}">
                <a16:creationId xmlns:a16="http://schemas.microsoft.com/office/drawing/2014/main" id="{EAA21BC8-06AF-426D-A392-D227459FA5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D1204C-19F7-4B0C-8C0D-679F0EAAECDB}"/>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410436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F427-A579-4487-9C1E-37A72E73D8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28DEA8-3401-41C4-B77E-623CFAED7A73}"/>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4" name="Footer Placeholder 3">
            <a:extLst>
              <a:ext uri="{FF2B5EF4-FFF2-40B4-BE49-F238E27FC236}">
                <a16:creationId xmlns:a16="http://schemas.microsoft.com/office/drawing/2014/main" id="{482859B4-51A6-49D4-81D9-6C0AE1404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736398-7122-4C1A-89E5-F4AF02F41D81}"/>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175932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571FF-2D21-40D7-8782-3559A8744FDB}"/>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3" name="Footer Placeholder 2">
            <a:extLst>
              <a:ext uri="{FF2B5EF4-FFF2-40B4-BE49-F238E27FC236}">
                <a16:creationId xmlns:a16="http://schemas.microsoft.com/office/drawing/2014/main" id="{4866DD8B-8D62-45B2-938F-AAF375B8BD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165C92-8210-48DE-88F8-02DA5331BDD5}"/>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326168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3D84-C645-449C-9856-AEAAC1441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DBAF38-249B-4D89-BB6E-0E8D1DE71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9BDB67-D49C-4D19-A4E0-261030730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9C61E-F662-4934-86DD-6BF1C3EBB8C4}"/>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6" name="Footer Placeholder 5">
            <a:extLst>
              <a:ext uri="{FF2B5EF4-FFF2-40B4-BE49-F238E27FC236}">
                <a16:creationId xmlns:a16="http://schemas.microsoft.com/office/drawing/2014/main" id="{085C8357-735F-4317-822E-9AA97BE24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C40D69-7C28-4F80-B785-BB2FB97D5027}"/>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9863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8F77-31D1-4A1A-916D-E8AF370B2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9E342E-6573-4B94-93A4-B0EF74B5B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6C052A-E31D-41D4-A6C3-7D8D78054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D438C-D14E-4042-98D1-D86BD6EE401F}"/>
              </a:ext>
            </a:extLst>
          </p:cNvPr>
          <p:cNvSpPr>
            <a:spLocks noGrp="1"/>
          </p:cNvSpPr>
          <p:nvPr>
            <p:ph type="dt" sz="half" idx="10"/>
          </p:nvPr>
        </p:nvSpPr>
        <p:spPr/>
        <p:txBody>
          <a:bodyPr/>
          <a:lstStyle/>
          <a:p>
            <a:fld id="{BCA65C77-A29A-4193-BCEC-31CA1AC0CF9E}" type="datetimeFigureOut">
              <a:rPr lang="en-GB" smtClean="0"/>
              <a:t>05/05/2025</a:t>
            </a:fld>
            <a:endParaRPr lang="en-GB"/>
          </a:p>
        </p:txBody>
      </p:sp>
      <p:sp>
        <p:nvSpPr>
          <p:cNvPr id="6" name="Footer Placeholder 5">
            <a:extLst>
              <a:ext uri="{FF2B5EF4-FFF2-40B4-BE49-F238E27FC236}">
                <a16:creationId xmlns:a16="http://schemas.microsoft.com/office/drawing/2014/main" id="{F3CC38BC-5B61-4864-87BA-B50556741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20A6F0-2EE8-43C1-A5AF-F4048CA40759}"/>
              </a:ext>
            </a:extLst>
          </p:cNvPr>
          <p:cNvSpPr>
            <a:spLocks noGrp="1"/>
          </p:cNvSpPr>
          <p:nvPr>
            <p:ph type="sldNum" sz="quarter" idx="12"/>
          </p:nvPr>
        </p:nvSpPr>
        <p:spPr/>
        <p:txBody>
          <a:bodyPr/>
          <a:lstStyle/>
          <a:p>
            <a:fld id="{AB19D817-0816-4058-8392-69A081686BF3}" type="slidenum">
              <a:rPr lang="en-GB" smtClean="0"/>
              <a:t>‹#›</a:t>
            </a:fld>
            <a:endParaRPr lang="en-GB"/>
          </a:p>
        </p:txBody>
      </p:sp>
    </p:spTree>
    <p:extLst>
      <p:ext uri="{BB962C8B-B14F-4D97-AF65-F5344CB8AC3E}">
        <p14:creationId xmlns:p14="http://schemas.microsoft.com/office/powerpoint/2010/main" val="373669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FDA4F-0D2D-406C-8702-9CBBD8F29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0A7D50-0729-4D5B-862D-4A7D9442D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A1D39-77DF-42D3-91EA-021212C91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65C77-A29A-4193-BCEC-31CA1AC0CF9E}" type="datetimeFigureOut">
              <a:rPr lang="en-GB" smtClean="0"/>
              <a:t>05/05/2025</a:t>
            </a:fld>
            <a:endParaRPr lang="en-GB"/>
          </a:p>
        </p:txBody>
      </p:sp>
      <p:sp>
        <p:nvSpPr>
          <p:cNvPr id="5" name="Footer Placeholder 4">
            <a:extLst>
              <a:ext uri="{FF2B5EF4-FFF2-40B4-BE49-F238E27FC236}">
                <a16:creationId xmlns:a16="http://schemas.microsoft.com/office/drawing/2014/main" id="{932014B3-3110-4434-B4E0-2034A52B4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04B888-C3D9-4838-98A6-E876BB7C5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9D817-0816-4058-8392-69A081686BF3}" type="slidenum">
              <a:rPr lang="en-GB" smtClean="0"/>
              <a:t>‹#›</a:t>
            </a:fld>
            <a:endParaRPr lang="en-GB"/>
          </a:p>
        </p:txBody>
      </p:sp>
    </p:spTree>
    <p:extLst>
      <p:ext uri="{BB962C8B-B14F-4D97-AF65-F5344CB8AC3E}">
        <p14:creationId xmlns:p14="http://schemas.microsoft.com/office/powerpoint/2010/main" val="3971357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429C-F019-40F1-B46C-7308E8CBFB6D}"/>
              </a:ext>
            </a:extLst>
          </p:cNvPr>
          <p:cNvSpPr>
            <a:spLocks noGrp="1"/>
          </p:cNvSpPr>
          <p:nvPr>
            <p:ph type="ctrTitle"/>
          </p:nvPr>
        </p:nvSpPr>
        <p:spPr/>
        <p:txBody>
          <a:bodyPr/>
          <a:lstStyle/>
          <a:p>
            <a:r>
              <a:rPr lang="en-GB" dirty="0"/>
              <a:t>Measurement of absorption spectra in ion traps</a:t>
            </a:r>
          </a:p>
        </p:txBody>
      </p:sp>
      <p:sp>
        <p:nvSpPr>
          <p:cNvPr id="3" name="Subtitle 2">
            <a:extLst>
              <a:ext uri="{FF2B5EF4-FFF2-40B4-BE49-F238E27FC236}">
                <a16:creationId xmlns:a16="http://schemas.microsoft.com/office/drawing/2014/main" id="{25D32863-5061-4B3D-829A-BE78E3AA51A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4783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D0DDF-A9EA-4193-BD76-8D3A3F02D8F9}"/>
              </a:ext>
            </a:extLst>
          </p:cNvPr>
          <p:cNvPicPr>
            <a:picLocks noChangeAspect="1"/>
          </p:cNvPicPr>
          <p:nvPr/>
        </p:nvPicPr>
        <p:blipFill>
          <a:blip r:embed="rId2"/>
          <a:stretch>
            <a:fillRect/>
          </a:stretch>
        </p:blipFill>
        <p:spPr>
          <a:xfrm>
            <a:off x="227942" y="1216984"/>
            <a:ext cx="6053070" cy="4050406"/>
          </a:xfrm>
          <a:prstGeom prst="rect">
            <a:avLst/>
          </a:prstGeom>
        </p:spPr>
      </p:pic>
      <p:pic>
        <p:nvPicPr>
          <p:cNvPr id="7" name="Picture 6">
            <a:extLst>
              <a:ext uri="{FF2B5EF4-FFF2-40B4-BE49-F238E27FC236}">
                <a16:creationId xmlns:a16="http://schemas.microsoft.com/office/drawing/2014/main" id="{7CFDDD16-C9DE-47D0-9963-4A05BBE7EEEC}"/>
              </a:ext>
            </a:extLst>
          </p:cNvPr>
          <p:cNvPicPr>
            <a:picLocks noChangeAspect="1"/>
          </p:cNvPicPr>
          <p:nvPr/>
        </p:nvPicPr>
        <p:blipFill>
          <a:blip r:embed="rId3"/>
          <a:stretch>
            <a:fillRect/>
          </a:stretch>
        </p:blipFill>
        <p:spPr>
          <a:xfrm>
            <a:off x="5568521" y="585123"/>
            <a:ext cx="5872766" cy="3760631"/>
          </a:xfrm>
          <a:prstGeom prst="rect">
            <a:avLst/>
          </a:prstGeom>
        </p:spPr>
      </p:pic>
    </p:spTree>
    <p:extLst>
      <p:ext uri="{BB962C8B-B14F-4D97-AF65-F5344CB8AC3E}">
        <p14:creationId xmlns:p14="http://schemas.microsoft.com/office/powerpoint/2010/main" val="340693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EDC0-9FFA-C1AD-4D2F-3D8DD982C14B}"/>
              </a:ext>
            </a:extLst>
          </p:cNvPr>
          <p:cNvSpPr>
            <a:spLocks noGrp="1"/>
          </p:cNvSpPr>
          <p:nvPr>
            <p:ph type="title"/>
          </p:nvPr>
        </p:nvSpPr>
        <p:spPr/>
        <p:txBody>
          <a:bodyPr/>
          <a:lstStyle/>
          <a:p>
            <a:r>
              <a:rPr lang="en-GB" dirty="0"/>
              <a:t>Zero Background LIR</a:t>
            </a:r>
          </a:p>
        </p:txBody>
      </p:sp>
      <p:pic>
        <p:nvPicPr>
          <p:cNvPr id="5" name="Picture 4">
            <a:extLst>
              <a:ext uri="{FF2B5EF4-FFF2-40B4-BE49-F238E27FC236}">
                <a16:creationId xmlns:a16="http://schemas.microsoft.com/office/drawing/2014/main" id="{A8931774-D37C-27A6-57A2-F6CBAB61B09E}"/>
              </a:ext>
            </a:extLst>
          </p:cNvPr>
          <p:cNvPicPr>
            <a:picLocks noChangeAspect="1"/>
          </p:cNvPicPr>
          <p:nvPr/>
        </p:nvPicPr>
        <p:blipFill>
          <a:blip r:embed="rId2"/>
          <a:stretch>
            <a:fillRect/>
          </a:stretch>
        </p:blipFill>
        <p:spPr>
          <a:xfrm>
            <a:off x="685198" y="1528208"/>
            <a:ext cx="9401175" cy="2771775"/>
          </a:xfrm>
          <a:prstGeom prst="rect">
            <a:avLst/>
          </a:prstGeom>
        </p:spPr>
      </p:pic>
    </p:spTree>
    <p:extLst>
      <p:ext uri="{BB962C8B-B14F-4D97-AF65-F5344CB8AC3E}">
        <p14:creationId xmlns:p14="http://schemas.microsoft.com/office/powerpoint/2010/main" val="285212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DDB7-2BAD-47F7-1C70-C45A9B53C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9C388-010B-FFE2-2807-F764E2E1F21E}"/>
              </a:ext>
            </a:extLst>
          </p:cNvPr>
          <p:cNvSpPr>
            <a:spLocks noGrp="1"/>
          </p:cNvSpPr>
          <p:nvPr>
            <p:ph type="title"/>
          </p:nvPr>
        </p:nvSpPr>
        <p:spPr/>
        <p:txBody>
          <a:bodyPr/>
          <a:lstStyle/>
          <a:p>
            <a:r>
              <a:rPr lang="en-GB" dirty="0"/>
              <a:t>Zero Background LIR</a:t>
            </a:r>
          </a:p>
        </p:txBody>
      </p:sp>
      <p:pic>
        <p:nvPicPr>
          <p:cNvPr id="4" name="Picture 3">
            <a:extLst>
              <a:ext uri="{FF2B5EF4-FFF2-40B4-BE49-F238E27FC236}">
                <a16:creationId xmlns:a16="http://schemas.microsoft.com/office/drawing/2014/main" id="{8B47347C-B811-0516-D749-3D6BFC46C29B}"/>
              </a:ext>
            </a:extLst>
          </p:cNvPr>
          <p:cNvPicPr>
            <a:picLocks noChangeAspect="1"/>
          </p:cNvPicPr>
          <p:nvPr/>
        </p:nvPicPr>
        <p:blipFill>
          <a:blip r:embed="rId2"/>
          <a:stretch>
            <a:fillRect/>
          </a:stretch>
        </p:blipFill>
        <p:spPr>
          <a:xfrm>
            <a:off x="2916822" y="1477208"/>
            <a:ext cx="4600575" cy="5238750"/>
          </a:xfrm>
          <a:prstGeom prst="rect">
            <a:avLst/>
          </a:prstGeom>
        </p:spPr>
      </p:pic>
    </p:spTree>
    <p:extLst>
      <p:ext uri="{BB962C8B-B14F-4D97-AF65-F5344CB8AC3E}">
        <p14:creationId xmlns:p14="http://schemas.microsoft.com/office/powerpoint/2010/main" val="16608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0E8A1-E9DD-6C21-DC4F-F4C70B3DA53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5C5E91-425B-74A1-AAE9-5EC0E3A7BCBF}"/>
              </a:ext>
            </a:extLst>
          </p:cNvPr>
          <p:cNvPicPr>
            <a:picLocks noChangeAspect="1"/>
          </p:cNvPicPr>
          <p:nvPr/>
        </p:nvPicPr>
        <p:blipFill>
          <a:blip r:embed="rId2"/>
          <a:stretch>
            <a:fillRect/>
          </a:stretch>
        </p:blipFill>
        <p:spPr>
          <a:xfrm>
            <a:off x="799453" y="1663916"/>
            <a:ext cx="3295650" cy="476250"/>
          </a:xfrm>
          <a:prstGeom prst="rect">
            <a:avLst/>
          </a:prstGeom>
        </p:spPr>
      </p:pic>
      <p:pic>
        <p:nvPicPr>
          <p:cNvPr id="7" name="Picture 6">
            <a:extLst>
              <a:ext uri="{FF2B5EF4-FFF2-40B4-BE49-F238E27FC236}">
                <a16:creationId xmlns:a16="http://schemas.microsoft.com/office/drawing/2014/main" id="{8A723B03-6A05-CC37-4E33-403760BA3F76}"/>
              </a:ext>
            </a:extLst>
          </p:cNvPr>
          <p:cNvPicPr>
            <a:picLocks noChangeAspect="1"/>
          </p:cNvPicPr>
          <p:nvPr/>
        </p:nvPicPr>
        <p:blipFill>
          <a:blip r:embed="rId3"/>
          <a:stretch>
            <a:fillRect/>
          </a:stretch>
        </p:blipFill>
        <p:spPr>
          <a:xfrm>
            <a:off x="799453" y="2283179"/>
            <a:ext cx="3076575" cy="409575"/>
          </a:xfrm>
          <a:prstGeom prst="rect">
            <a:avLst/>
          </a:prstGeom>
        </p:spPr>
      </p:pic>
      <p:pic>
        <p:nvPicPr>
          <p:cNvPr id="3" name="Picture 2">
            <a:extLst>
              <a:ext uri="{FF2B5EF4-FFF2-40B4-BE49-F238E27FC236}">
                <a16:creationId xmlns:a16="http://schemas.microsoft.com/office/drawing/2014/main" id="{F6BBFB7D-B0CF-B1F2-E0E3-093B6E34A592}"/>
              </a:ext>
            </a:extLst>
          </p:cNvPr>
          <p:cNvPicPr>
            <a:picLocks noChangeAspect="1"/>
          </p:cNvPicPr>
          <p:nvPr/>
        </p:nvPicPr>
        <p:blipFill>
          <a:blip r:embed="rId4"/>
          <a:stretch>
            <a:fillRect/>
          </a:stretch>
        </p:blipFill>
        <p:spPr>
          <a:xfrm>
            <a:off x="4648915" y="1032676"/>
            <a:ext cx="5912580" cy="5048528"/>
          </a:xfrm>
          <a:prstGeom prst="rect">
            <a:avLst/>
          </a:prstGeom>
        </p:spPr>
      </p:pic>
    </p:spTree>
    <p:extLst>
      <p:ext uri="{BB962C8B-B14F-4D97-AF65-F5344CB8AC3E}">
        <p14:creationId xmlns:p14="http://schemas.microsoft.com/office/powerpoint/2010/main" val="43317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18E063-F3FB-DA6B-9755-A6D6B6233465}"/>
              </a:ext>
            </a:extLst>
          </p:cNvPr>
          <p:cNvPicPr>
            <a:picLocks noChangeAspect="1"/>
          </p:cNvPicPr>
          <p:nvPr/>
        </p:nvPicPr>
        <p:blipFill>
          <a:blip r:embed="rId2"/>
          <a:stretch>
            <a:fillRect/>
          </a:stretch>
        </p:blipFill>
        <p:spPr>
          <a:xfrm>
            <a:off x="799453" y="1663916"/>
            <a:ext cx="3295650" cy="476250"/>
          </a:xfrm>
          <a:prstGeom prst="rect">
            <a:avLst/>
          </a:prstGeom>
        </p:spPr>
      </p:pic>
      <p:pic>
        <p:nvPicPr>
          <p:cNvPr id="7" name="Picture 6">
            <a:extLst>
              <a:ext uri="{FF2B5EF4-FFF2-40B4-BE49-F238E27FC236}">
                <a16:creationId xmlns:a16="http://schemas.microsoft.com/office/drawing/2014/main" id="{9006A944-D1FE-DB24-469C-6D29F399A5A4}"/>
              </a:ext>
            </a:extLst>
          </p:cNvPr>
          <p:cNvPicPr>
            <a:picLocks noChangeAspect="1"/>
          </p:cNvPicPr>
          <p:nvPr/>
        </p:nvPicPr>
        <p:blipFill>
          <a:blip r:embed="rId3"/>
          <a:stretch>
            <a:fillRect/>
          </a:stretch>
        </p:blipFill>
        <p:spPr>
          <a:xfrm>
            <a:off x="799453" y="2283179"/>
            <a:ext cx="3076575" cy="409575"/>
          </a:xfrm>
          <a:prstGeom prst="rect">
            <a:avLst/>
          </a:prstGeom>
        </p:spPr>
      </p:pic>
      <p:pic>
        <p:nvPicPr>
          <p:cNvPr id="9" name="Picture 8">
            <a:extLst>
              <a:ext uri="{FF2B5EF4-FFF2-40B4-BE49-F238E27FC236}">
                <a16:creationId xmlns:a16="http://schemas.microsoft.com/office/drawing/2014/main" id="{869E4074-A2DE-AC53-6EEF-62B2ECA8C8F7}"/>
              </a:ext>
            </a:extLst>
          </p:cNvPr>
          <p:cNvPicPr>
            <a:picLocks noChangeAspect="1"/>
          </p:cNvPicPr>
          <p:nvPr/>
        </p:nvPicPr>
        <p:blipFill>
          <a:blip r:embed="rId4"/>
          <a:stretch>
            <a:fillRect/>
          </a:stretch>
        </p:blipFill>
        <p:spPr>
          <a:xfrm>
            <a:off x="5129952" y="1120251"/>
            <a:ext cx="4524375" cy="4457700"/>
          </a:xfrm>
          <a:prstGeom prst="rect">
            <a:avLst/>
          </a:prstGeom>
        </p:spPr>
      </p:pic>
    </p:spTree>
    <p:extLst>
      <p:ext uri="{BB962C8B-B14F-4D97-AF65-F5344CB8AC3E}">
        <p14:creationId xmlns:p14="http://schemas.microsoft.com/office/powerpoint/2010/main" val="337922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EF8D-7EAE-5AC5-A86B-873B6D615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02D45-32AA-AE7F-9DF4-D12C2F1C2D67}"/>
              </a:ext>
            </a:extLst>
          </p:cNvPr>
          <p:cNvSpPr>
            <a:spLocks noGrp="1"/>
          </p:cNvSpPr>
          <p:nvPr>
            <p:ph type="title"/>
          </p:nvPr>
        </p:nvSpPr>
        <p:spPr>
          <a:xfrm>
            <a:off x="719091" y="338492"/>
            <a:ext cx="11017189" cy="1325563"/>
          </a:xfrm>
        </p:spPr>
        <p:txBody>
          <a:bodyPr/>
          <a:lstStyle/>
          <a:p>
            <a:r>
              <a:rPr lang="en-GB" dirty="0"/>
              <a:t>Lifetime and quenching of vibrational excitation</a:t>
            </a:r>
          </a:p>
        </p:txBody>
      </p:sp>
    </p:spTree>
    <p:extLst>
      <p:ext uri="{BB962C8B-B14F-4D97-AF65-F5344CB8AC3E}">
        <p14:creationId xmlns:p14="http://schemas.microsoft.com/office/powerpoint/2010/main" val="382481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C2C87-9489-6441-63C9-246EE52DF4B9}"/>
              </a:ext>
            </a:extLst>
          </p:cNvPr>
          <p:cNvPicPr>
            <a:picLocks noChangeAspect="1"/>
          </p:cNvPicPr>
          <p:nvPr/>
        </p:nvPicPr>
        <p:blipFill>
          <a:blip r:embed="rId2"/>
          <a:stretch>
            <a:fillRect/>
          </a:stretch>
        </p:blipFill>
        <p:spPr>
          <a:xfrm>
            <a:off x="560772" y="422151"/>
            <a:ext cx="4572000" cy="6191250"/>
          </a:xfrm>
          <a:prstGeom prst="rect">
            <a:avLst/>
          </a:prstGeom>
        </p:spPr>
      </p:pic>
      <p:pic>
        <p:nvPicPr>
          <p:cNvPr id="9" name="Picture 8">
            <a:extLst>
              <a:ext uri="{FF2B5EF4-FFF2-40B4-BE49-F238E27FC236}">
                <a16:creationId xmlns:a16="http://schemas.microsoft.com/office/drawing/2014/main" id="{3865F711-2FE7-3A5F-73E8-54183F3C8EF7}"/>
              </a:ext>
            </a:extLst>
          </p:cNvPr>
          <p:cNvPicPr>
            <a:picLocks noChangeAspect="1"/>
          </p:cNvPicPr>
          <p:nvPr/>
        </p:nvPicPr>
        <p:blipFill>
          <a:blip r:embed="rId3"/>
          <a:stretch>
            <a:fillRect/>
          </a:stretch>
        </p:blipFill>
        <p:spPr>
          <a:xfrm>
            <a:off x="6699683" y="1637514"/>
            <a:ext cx="4476750" cy="4257675"/>
          </a:xfrm>
          <a:prstGeom prst="rect">
            <a:avLst/>
          </a:prstGeom>
        </p:spPr>
      </p:pic>
      <p:cxnSp>
        <p:nvCxnSpPr>
          <p:cNvPr id="11" name="Straight Arrow Connector 10">
            <a:extLst>
              <a:ext uri="{FF2B5EF4-FFF2-40B4-BE49-F238E27FC236}">
                <a16:creationId xmlns:a16="http://schemas.microsoft.com/office/drawing/2014/main" id="{17D3C078-C327-F5E1-B93A-C6BCFCA544C3}"/>
              </a:ext>
            </a:extLst>
          </p:cNvPr>
          <p:cNvCxnSpPr/>
          <p:nvPr/>
        </p:nvCxnSpPr>
        <p:spPr>
          <a:xfrm>
            <a:off x="5228948" y="2894120"/>
            <a:ext cx="132277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A51E753-FE0E-3716-60E1-2992D974B336}"/>
              </a:ext>
            </a:extLst>
          </p:cNvPr>
          <p:cNvCxnSpPr>
            <a:cxnSpLocks/>
          </p:cNvCxnSpPr>
          <p:nvPr/>
        </p:nvCxnSpPr>
        <p:spPr>
          <a:xfrm>
            <a:off x="5132772" y="1008170"/>
            <a:ext cx="1418948" cy="144928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88A2E3F-230F-64F8-0331-90B82B0A5CE2}"/>
              </a:ext>
            </a:extLst>
          </p:cNvPr>
          <p:cNvCxnSpPr>
            <a:cxnSpLocks/>
          </p:cNvCxnSpPr>
          <p:nvPr/>
        </p:nvCxnSpPr>
        <p:spPr>
          <a:xfrm flipV="1">
            <a:off x="5190848" y="3095625"/>
            <a:ext cx="1360872" cy="1589195"/>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77D090-FC1E-A18E-728B-6F24F7186114}"/>
              </a:ext>
            </a:extLst>
          </p:cNvPr>
          <p:cNvCxnSpPr>
            <a:cxnSpLocks/>
          </p:cNvCxnSpPr>
          <p:nvPr/>
        </p:nvCxnSpPr>
        <p:spPr>
          <a:xfrm flipV="1">
            <a:off x="5228948" y="3190875"/>
            <a:ext cx="1400452" cy="236072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71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A3DC6-8A50-244A-4E66-DBFEA30B693E}"/>
              </a:ext>
            </a:extLst>
          </p:cNvPr>
          <p:cNvPicPr>
            <a:picLocks noChangeAspect="1"/>
          </p:cNvPicPr>
          <p:nvPr/>
        </p:nvPicPr>
        <p:blipFill>
          <a:blip r:embed="rId2"/>
          <a:stretch>
            <a:fillRect/>
          </a:stretch>
        </p:blipFill>
        <p:spPr>
          <a:xfrm>
            <a:off x="538162" y="1081087"/>
            <a:ext cx="4505325" cy="3705225"/>
          </a:xfrm>
          <a:prstGeom prst="rect">
            <a:avLst/>
          </a:prstGeom>
        </p:spPr>
      </p:pic>
      <p:pic>
        <p:nvPicPr>
          <p:cNvPr id="7" name="Picture 6">
            <a:extLst>
              <a:ext uri="{FF2B5EF4-FFF2-40B4-BE49-F238E27FC236}">
                <a16:creationId xmlns:a16="http://schemas.microsoft.com/office/drawing/2014/main" id="{A1587A7B-9FE9-484D-5879-0FAF4041498E}"/>
              </a:ext>
            </a:extLst>
          </p:cNvPr>
          <p:cNvPicPr>
            <a:picLocks noChangeAspect="1"/>
          </p:cNvPicPr>
          <p:nvPr/>
        </p:nvPicPr>
        <p:blipFill>
          <a:blip r:embed="rId3"/>
          <a:stretch>
            <a:fillRect/>
          </a:stretch>
        </p:blipFill>
        <p:spPr>
          <a:xfrm>
            <a:off x="6319837" y="990600"/>
            <a:ext cx="4638675" cy="4533900"/>
          </a:xfrm>
          <a:prstGeom prst="rect">
            <a:avLst/>
          </a:prstGeom>
        </p:spPr>
      </p:pic>
    </p:spTree>
    <p:extLst>
      <p:ext uri="{BB962C8B-B14F-4D97-AF65-F5344CB8AC3E}">
        <p14:creationId xmlns:p14="http://schemas.microsoft.com/office/powerpoint/2010/main" val="234411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2392-5EDD-D624-8ABD-BA8348E2E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99614-4B5C-1E07-ED0E-7FA3D99B2C59}"/>
              </a:ext>
            </a:extLst>
          </p:cNvPr>
          <p:cNvSpPr>
            <a:spLocks noGrp="1"/>
          </p:cNvSpPr>
          <p:nvPr>
            <p:ph type="title"/>
          </p:nvPr>
        </p:nvSpPr>
        <p:spPr>
          <a:xfrm>
            <a:off x="719091" y="338492"/>
            <a:ext cx="11017189" cy="1325563"/>
          </a:xfrm>
        </p:spPr>
        <p:txBody>
          <a:bodyPr/>
          <a:lstStyle/>
          <a:p>
            <a:r>
              <a:rPr lang="en-GB" dirty="0"/>
              <a:t>Lifetime and quenching of vibrational excitation</a:t>
            </a:r>
          </a:p>
        </p:txBody>
      </p:sp>
      <p:pic>
        <p:nvPicPr>
          <p:cNvPr id="4" name="Picture 3">
            <a:extLst>
              <a:ext uri="{FF2B5EF4-FFF2-40B4-BE49-F238E27FC236}">
                <a16:creationId xmlns:a16="http://schemas.microsoft.com/office/drawing/2014/main" id="{E007A3D2-69E6-820F-4299-AD5273A9C522}"/>
              </a:ext>
            </a:extLst>
          </p:cNvPr>
          <p:cNvPicPr>
            <a:picLocks noChangeAspect="1"/>
          </p:cNvPicPr>
          <p:nvPr/>
        </p:nvPicPr>
        <p:blipFill>
          <a:blip r:embed="rId2"/>
          <a:stretch>
            <a:fillRect/>
          </a:stretch>
        </p:blipFill>
        <p:spPr>
          <a:xfrm>
            <a:off x="3195637" y="1664055"/>
            <a:ext cx="4619625" cy="4438650"/>
          </a:xfrm>
          <a:prstGeom prst="rect">
            <a:avLst/>
          </a:prstGeom>
        </p:spPr>
      </p:pic>
    </p:spTree>
    <p:extLst>
      <p:ext uri="{BB962C8B-B14F-4D97-AF65-F5344CB8AC3E}">
        <p14:creationId xmlns:p14="http://schemas.microsoft.com/office/powerpoint/2010/main" val="267447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E58B8-A2C2-6C15-2554-6B8FF111BE59}"/>
              </a:ext>
            </a:extLst>
          </p:cNvPr>
          <p:cNvSpPr>
            <a:spLocks noGrp="1"/>
          </p:cNvSpPr>
          <p:nvPr>
            <p:ph type="title"/>
          </p:nvPr>
        </p:nvSpPr>
        <p:spPr/>
        <p:txBody>
          <a:bodyPr/>
          <a:lstStyle/>
          <a:p>
            <a:r>
              <a:rPr lang="en-GB" dirty="0"/>
              <a:t>Multistep LIR</a:t>
            </a:r>
          </a:p>
        </p:txBody>
      </p:sp>
      <p:pic>
        <p:nvPicPr>
          <p:cNvPr id="5" name="Picture 4">
            <a:extLst>
              <a:ext uri="{FF2B5EF4-FFF2-40B4-BE49-F238E27FC236}">
                <a16:creationId xmlns:a16="http://schemas.microsoft.com/office/drawing/2014/main" id="{D168E797-5C29-3727-3B27-9B95AD8A2D5E}"/>
              </a:ext>
            </a:extLst>
          </p:cNvPr>
          <p:cNvPicPr>
            <a:picLocks noChangeAspect="1"/>
          </p:cNvPicPr>
          <p:nvPr/>
        </p:nvPicPr>
        <p:blipFill>
          <a:blip r:embed="rId2"/>
          <a:stretch>
            <a:fillRect/>
          </a:stretch>
        </p:blipFill>
        <p:spPr>
          <a:xfrm>
            <a:off x="423862" y="1366837"/>
            <a:ext cx="10334625" cy="2219325"/>
          </a:xfrm>
          <a:prstGeom prst="rect">
            <a:avLst/>
          </a:prstGeom>
        </p:spPr>
      </p:pic>
      <p:pic>
        <p:nvPicPr>
          <p:cNvPr id="7" name="Picture 6">
            <a:extLst>
              <a:ext uri="{FF2B5EF4-FFF2-40B4-BE49-F238E27FC236}">
                <a16:creationId xmlns:a16="http://schemas.microsoft.com/office/drawing/2014/main" id="{B61FC90D-79BD-FC8E-9E7A-66F7D7CF41F0}"/>
              </a:ext>
            </a:extLst>
          </p:cNvPr>
          <p:cNvPicPr>
            <a:picLocks noChangeAspect="1"/>
          </p:cNvPicPr>
          <p:nvPr/>
        </p:nvPicPr>
        <p:blipFill>
          <a:blip r:embed="rId3"/>
          <a:stretch>
            <a:fillRect/>
          </a:stretch>
        </p:blipFill>
        <p:spPr>
          <a:xfrm>
            <a:off x="2695575" y="3930650"/>
            <a:ext cx="6800850" cy="2562225"/>
          </a:xfrm>
          <a:prstGeom prst="rect">
            <a:avLst/>
          </a:prstGeom>
        </p:spPr>
      </p:pic>
    </p:spTree>
    <p:extLst>
      <p:ext uri="{BB962C8B-B14F-4D97-AF65-F5344CB8AC3E}">
        <p14:creationId xmlns:p14="http://schemas.microsoft.com/office/powerpoint/2010/main" val="116673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CCB0-838B-486F-8B8B-FB3E64EC5F63}"/>
              </a:ext>
            </a:extLst>
          </p:cNvPr>
          <p:cNvSpPr>
            <a:spLocks noGrp="1"/>
          </p:cNvSpPr>
          <p:nvPr>
            <p:ph type="title"/>
          </p:nvPr>
        </p:nvSpPr>
        <p:spPr/>
        <p:txBody>
          <a:bodyPr/>
          <a:lstStyle/>
          <a:p>
            <a:r>
              <a:rPr lang="cs-CZ" dirty="0"/>
              <a:t>22-pole </a:t>
            </a:r>
            <a:r>
              <a:rPr lang="cs-CZ" dirty="0" err="1"/>
              <a:t>radiofrequency</a:t>
            </a:r>
            <a:r>
              <a:rPr lang="cs-CZ" dirty="0"/>
              <a:t> trap </a:t>
            </a:r>
            <a:endParaRPr lang="en-GB" dirty="0"/>
          </a:p>
        </p:txBody>
      </p:sp>
      <p:pic>
        <p:nvPicPr>
          <p:cNvPr id="5" name="Picture 4">
            <a:extLst>
              <a:ext uri="{FF2B5EF4-FFF2-40B4-BE49-F238E27FC236}">
                <a16:creationId xmlns:a16="http://schemas.microsoft.com/office/drawing/2014/main" id="{2AF16DD2-06D7-4AA4-8F43-269A5256731B}"/>
              </a:ext>
            </a:extLst>
          </p:cNvPr>
          <p:cNvPicPr>
            <a:picLocks noChangeAspect="1"/>
          </p:cNvPicPr>
          <p:nvPr/>
        </p:nvPicPr>
        <p:blipFill>
          <a:blip r:embed="rId2"/>
          <a:stretch>
            <a:fillRect/>
          </a:stretch>
        </p:blipFill>
        <p:spPr>
          <a:xfrm>
            <a:off x="692412" y="1690688"/>
            <a:ext cx="7778839" cy="4752304"/>
          </a:xfrm>
          <a:prstGeom prst="rect">
            <a:avLst/>
          </a:prstGeom>
        </p:spPr>
      </p:pic>
    </p:spTree>
    <p:extLst>
      <p:ext uri="{BB962C8B-B14F-4D97-AF65-F5344CB8AC3E}">
        <p14:creationId xmlns:p14="http://schemas.microsoft.com/office/powerpoint/2010/main" val="325927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C5E31-E040-BA2D-C970-7CBEDCFD0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13FA1-5E97-E29A-6D9C-6F45F41C4270}"/>
              </a:ext>
            </a:extLst>
          </p:cNvPr>
          <p:cNvSpPr>
            <a:spLocks noGrp="1"/>
          </p:cNvSpPr>
          <p:nvPr>
            <p:ph type="title"/>
          </p:nvPr>
        </p:nvSpPr>
        <p:spPr/>
        <p:txBody>
          <a:bodyPr/>
          <a:lstStyle/>
          <a:p>
            <a:r>
              <a:rPr lang="en-GB" dirty="0"/>
              <a:t>Multistep LIR</a:t>
            </a:r>
          </a:p>
        </p:txBody>
      </p:sp>
      <p:pic>
        <p:nvPicPr>
          <p:cNvPr id="4" name="Picture 3">
            <a:extLst>
              <a:ext uri="{FF2B5EF4-FFF2-40B4-BE49-F238E27FC236}">
                <a16:creationId xmlns:a16="http://schemas.microsoft.com/office/drawing/2014/main" id="{E682AC72-2A67-B35A-D68C-42444AF6D508}"/>
              </a:ext>
            </a:extLst>
          </p:cNvPr>
          <p:cNvPicPr>
            <a:picLocks noChangeAspect="1"/>
          </p:cNvPicPr>
          <p:nvPr/>
        </p:nvPicPr>
        <p:blipFill>
          <a:blip r:embed="rId2"/>
          <a:stretch>
            <a:fillRect/>
          </a:stretch>
        </p:blipFill>
        <p:spPr>
          <a:xfrm>
            <a:off x="371475" y="1690688"/>
            <a:ext cx="6343650" cy="1181100"/>
          </a:xfrm>
          <a:prstGeom prst="rect">
            <a:avLst/>
          </a:prstGeom>
        </p:spPr>
      </p:pic>
      <p:pic>
        <p:nvPicPr>
          <p:cNvPr id="8" name="Picture 7">
            <a:extLst>
              <a:ext uri="{FF2B5EF4-FFF2-40B4-BE49-F238E27FC236}">
                <a16:creationId xmlns:a16="http://schemas.microsoft.com/office/drawing/2014/main" id="{5C7CDF68-8883-5266-83F9-156D6687B040}"/>
              </a:ext>
            </a:extLst>
          </p:cNvPr>
          <p:cNvPicPr>
            <a:picLocks noChangeAspect="1"/>
          </p:cNvPicPr>
          <p:nvPr/>
        </p:nvPicPr>
        <p:blipFill>
          <a:blip r:embed="rId3"/>
          <a:stretch>
            <a:fillRect/>
          </a:stretch>
        </p:blipFill>
        <p:spPr>
          <a:xfrm>
            <a:off x="5819775" y="352425"/>
            <a:ext cx="6372225" cy="6505575"/>
          </a:xfrm>
          <a:prstGeom prst="rect">
            <a:avLst/>
          </a:prstGeom>
        </p:spPr>
      </p:pic>
    </p:spTree>
    <p:extLst>
      <p:ext uri="{BB962C8B-B14F-4D97-AF65-F5344CB8AC3E}">
        <p14:creationId xmlns:p14="http://schemas.microsoft.com/office/powerpoint/2010/main" val="371797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B507E-66F0-A9E9-C4EC-DA96BB110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222BFB-3757-3822-5A8F-FDF4D2DD7A39}"/>
              </a:ext>
            </a:extLst>
          </p:cNvPr>
          <p:cNvSpPr>
            <a:spLocks noGrp="1"/>
          </p:cNvSpPr>
          <p:nvPr>
            <p:ph type="title"/>
          </p:nvPr>
        </p:nvSpPr>
        <p:spPr/>
        <p:txBody>
          <a:bodyPr/>
          <a:lstStyle/>
          <a:p>
            <a:r>
              <a:rPr lang="en-GB" dirty="0"/>
              <a:t>Multistep LIR</a:t>
            </a:r>
          </a:p>
        </p:txBody>
      </p:sp>
      <p:pic>
        <p:nvPicPr>
          <p:cNvPr id="5" name="Picture 4">
            <a:extLst>
              <a:ext uri="{FF2B5EF4-FFF2-40B4-BE49-F238E27FC236}">
                <a16:creationId xmlns:a16="http://schemas.microsoft.com/office/drawing/2014/main" id="{AB876FBE-3A89-42B7-52F6-7EBF7FBB1B19}"/>
              </a:ext>
            </a:extLst>
          </p:cNvPr>
          <p:cNvPicPr>
            <a:picLocks noChangeAspect="1"/>
          </p:cNvPicPr>
          <p:nvPr/>
        </p:nvPicPr>
        <p:blipFill>
          <a:blip r:embed="rId2"/>
          <a:stretch>
            <a:fillRect/>
          </a:stretch>
        </p:blipFill>
        <p:spPr>
          <a:xfrm>
            <a:off x="0" y="2275951"/>
            <a:ext cx="12192000" cy="2306098"/>
          </a:xfrm>
          <a:prstGeom prst="rect">
            <a:avLst/>
          </a:prstGeom>
        </p:spPr>
      </p:pic>
    </p:spTree>
    <p:extLst>
      <p:ext uri="{BB962C8B-B14F-4D97-AF65-F5344CB8AC3E}">
        <p14:creationId xmlns:p14="http://schemas.microsoft.com/office/powerpoint/2010/main" val="418385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BF35-74CF-24F6-E1A4-90DAC8167053}"/>
              </a:ext>
            </a:extLst>
          </p:cNvPr>
          <p:cNvSpPr>
            <a:spLocks noGrp="1"/>
          </p:cNvSpPr>
          <p:nvPr>
            <p:ph type="title"/>
          </p:nvPr>
        </p:nvSpPr>
        <p:spPr/>
        <p:txBody>
          <a:bodyPr/>
          <a:lstStyle/>
          <a:p>
            <a:r>
              <a:rPr lang="cs-CZ" dirty="0"/>
              <a:t>Time </a:t>
            </a:r>
            <a:r>
              <a:rPr lang="cs-CZ" dirty="0" err="1"/>
              <a:t>resolved</a:t>
            </a:r>
            <a:r>
              <a:rPr lang="cs-CZ" dirty="0"/>
              <a:t> </a:t>
            </a:r>
            <a:r>
              <a:rPr lang="cs-CZ" dirty="0" err="1"/>
              <a:t>absorption</a:t>
            </a:r>
            <a:r>
              <a:rPr lang="cs-CZ" dirty="0"/>
              <a:t> </a:t>
            </a:r>
            <a:r>
              <a:rPr lang="cs-CZ" dirty="0" err="1"/>
              <a:t>spectroscopy</a:t>
            </a:r>
            <a:endParaRPr lang="en-GB" dirty="0"/>
          </a:p>
        </p:txBody>
      </p:sp>
      <p:pic>
        <p:nvPicPr>
          <p:cNvPr id="5" name="Picture 4">
            <a:extLst>
              <a:ext uri="{FF2B5EF4-FFF2-40B4-BE49-F238E27FC236}">
                <a16:creationId xmlns:a16="http://schemas.microsoft.com/office/drawing/2014/main" id="{1A90F744-4549-FF37-5675-C7D34D88CCB3}"/>
              </a:ext>
            </a:extLst>
          </p:cNvPr>
          <p:cNvPicPr>
            <a:picLocks noChangeAspect="1"/>
          </p:cNvPicPr>
          <p:nvPr/>
        </p:nvPicPr>
        <p:blipFill>
          <a:blip r:embed="rId2"/>
          <a:stretch>
            <a:fillRect/>
          </a:stretch>
        </p:blipFill>
        <p:spPr>
          <a:xfrm>
            <a:off x="838200" y="1395462"/>
            <a:ext cx="10515600" cy="5000526"/>
          </a:xfrm>
          <a:prstGeom prst="rect">
            <a:avLst/>
          </a:prstGeom>
        </p:spPr>
      </p:pic>
    </p:spTree>
    <p:extLst>
      <p:ext uri="{BB962C8B-B14F-4D97-AF65-F5344CB8AC3E}">
        <p14:creationId xmlns:p14="http://schemas.microsoft.com/office/powerpoint/2010/main" val="18725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C7483-B4D1-FD9E-07FE-11157F9D0AF1}"/>
              </a:ext>
            </a:extLst>
          </p:cNvPr>
          <p:cNvPicPr>
            <a:picLocks noChangeAspect="1"/>
          </p:cNvPicPr>
          <p:nvPr/>
        </p:nvPicPr>
        <p:blipFill>
          <a:blip r:embed="rId2"/>
          <a:stretch>
            <a:fillRect/>
          </a:stretch>
        </p:blipFill>
        <p:spPr>
          <a:xfrm>
            <a:off x="0" y="514646"/>
            <a:ext cx="12192000" cy="5828707"/>
          </a:xfrm>
          <a:prstGeom prst="rect">
            <a:avLst/>
          </a:prstGeom>
        </p:spPr>
      </p:pic>
    </p:spTree>
    <p:extLst>
      <p:ext uri="{BB962C8B-B14F-4D97-AF65-F5344CB8AC3E}">
        <p14:creationId xmlns:p14="http://schemas.microsoft.com/office/powerpoint/2010/main" val="132346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4B61B5-78F2-E117-7A67-567FC7CAF1D2}"/>
              </a:ext>
            </a:extLst>
          </p:cNvPr>
          <p:cNvPicPr>
            <a:picLocks noChangeAspect="1"/>
          </p:cNvPicPr>
          <p:nvPr/>
        </p:nvPicPr>
        <p:blipFill>
          <a:blip r:embed="rId2"/>
          <a:stretch>
            <a:fillRect/>
          </a:stretch>
        </p:blipFill>
        <p:spPr>
          <a:xfrm>
            <a:off x="0" y="204211"/>
            <a:ext cx="12192000" cy="6449577"/>
          </a:xfrm>
          <a:prstGeom prst="rect">
            <a:avLst/>
          </a:prstGeom>
        </p:spPr>
      </p:pic>
    </p:spTree>
    <p:extLst>
      <p:ext uri="{BB962C8B-B14F-4D97-AF65-F5344CB8AC3E}">
        <p14:creationId xmlns:p14="http://schemas.microsoft.com/office/powerpoint/2010/main" val="424289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8AE618-7987-73AD-ABF6-D9E12873674B}"/>
              </a:ext>
            </a:extLst>
          </p:cNvPr>
          <p:cNvPicPr>
            <a:picLocks noChangeAspect="1"/>
          </p:cNvPicPr>
          <p:nvPr/>
        </p:nvPicPr>
        <p:blipFill>
          <a:blip r:embed="rId2"/>
          <a:stretch>
            <a:fillRect/>
          </a:stretch>
        </p:blipFill>
        <p:spPr>
          <a:xfrm>
            <a:off x="0" y="176364"/>
            <a:ext cx="12192000" cy="6505272"/>
          </a:xfrm>
          <a:prstGeom prst="rect">
            <a:avLst/>
          </a:prstGeom>
        </p:spPr>
      </p:pic>
    </p:spTree>
    <p:extLst>
      <p:ext uri="{BB962C8B-B14F-4D97-AF65-F5344CB8AC3E}">
        <p14:creationId xmlns:p14="http://schemas.microsoft.com/office/powerpoint/2010/main" val="59922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14FB-3074-9A6F-F964-E125E54A0E3C}"/>
              </a:ext>
            </a:extLst>
          </p:cNvPr>
          <p:cNvSpPr>
            <a:spLocks noGrp="1"/>
          </p:cNvSpPr>
          <p:nvPr>
            <p:ph type="title"/>
          </p:nvPr>
        </p:nvSpPr>
        <p:spPr/>
        <p:txBody>
          <a:bodyPr/>
          <a:lstStyle/>
          <a:p>
            <a:r>
              <a:rPr lang="en-GB" dirty="0" err="1"/>
              <a:t>Photodetachment</a:t>
            </a:r>
            <a:endParaRPr lang="en-GB" dirty="0"/>
          </a:p>
        </p:txBody>
      </p:sp>
      <p:pic>
        <p:nvPicPr>
          <p:cNvPr id="5" name="Picture 4">
            <a:extLst>
              <a:ext uri="{FF2B5EF4-FFF2-40B4-BE49-F238E27FC236}">
                <a16:creationId xmlns:a16="http://schemas.microsoft.com/office/drawing/2014/main" id="{0310A0A5-6281-1222-2855-E1758EFEC9C9}"/>
              </a:ext>
            </a:extLst>
          </p:cNvPr>
          <p:cNvPicPr>
            <a:picLocks noChangeAspect="1"/>
          </p:cNvPicPr>
          <p:nvPr/>
        </p:nvPicPr>
        <p:blipFill>
          <a:blip r:embed="rId2"/>
          <a:stretch>
            <a:fillRect/>
          </a:stretch>
        </p:blipFill>
        <p:spPr>
          <a:xfrm>
            <a:off x="1366837" y="1376362"/>
            <a:ext cx="9458325" cy="5191125"/>
          </a:xfrm>
          <a:prstGeom prst="rect">
            <a:avLst/>
          </a:prstGeom>
        </p:spPr>
      </p:pic>
    </p:spTree>
    <p:extLst>
      <p:ext uri="{BB962C8B-B14F-4D97-AF65-F5344CB8AC3E}">
        <p14:creationId xmlns:p14="http://schemas.microsoft.com/office/powerpoint/2010/main" val="43840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9CFFD5-7EE3-5365-A5D6-246C047E397B}"/>
              </a:ext>
            </a:extLst>
          </p:cNvPr>
          <p:cNvPicPr>
            <a:picLocks noChangeAspect="1"/>
          </p:cNvPicPr>
          <p:nvPr/>
        </p:nvPicPr>
        <p:blipFill>
          <a:blip r:embed="rId2"/>
          <a:stretch>
            <a:fillRect/>
          </a:stretch>
        </p:blipFill>
        <p:spPr>
          <a:xfrm>
            <a:off x="5877454" y="1485900"/>
            <a:ext cx="5809192" cy="4191000"/>
          </a:xfrm>
          <a:prstGeom prst="rect">
            <a:avLst/>
          </a:prstGeom>
        </p:spPr>
      </p:pic>
      <p:sp>
        <p:nvSpPr>
          <p:cNvPr id="6" name="TextBox 5">
            <a:extLst>
              <a:ext uri="{FF2B5EF4-FFF2-40B4-BE49-F238E27FC236}">
                <a16:creationId xmlns:a16="http://schemas.microsoft.com/office/drawing/2014/main" id="{08BBAEFC-078E-0FCA-B703-C381B9CAEFEA}"/>
              </a:ext>
            </a:extLst>
          </p:cNvPr>
          <p:cNvSpPr txBox="1"/>
          <p:nvPr/>
        </p:nvSpPr>
        <p:spPr>
          <a:xfrm>
            <a:off x="828675" y="619125"/>
            <a:ext cx="7677150" cy="461665"/>
          </a:xfrm>
          <a:prstGeom prst="rect">
            <a:avLst/>
          </a:prstGeom>
          <a:noFill/>
        </p:spPr>
        <p:txBody>
          <a:bodyPr wrap="square" rtlCol="0">
            <a:spAutoFit/>
          </a:bodyPr>
          <a:lstStyle/>
          <a:p>
            <a:r>
              <a:rPr lang="en-GB" sz="2400" dirty="0"/>
              <a:t>Near threshold </a:t>
            </a:r>
            <a:r>
              <a:rPr lang="en-GB" sz="2400" dirty="0" err="1"/>
              <a:t>photodetachment</a:t>
            </a:r>
            <a:r>
              <a:rPr lang="en-GB" sz="2400" dirty="0"/>
              <a:t> in 22 pole ion trap</a:t>
            </a:r>
          </a:p>
        </p:txBody>
      </p:sp>
      <p:pic>
        <p:nvPicPr>
          <p:cNvPr id="7" name="Picture 6">
            <a:extLst>
              <a:ext uri="{FF2B5EF4-FFF2-40B4-BE49-F238E27FC236}">
                <a16:creationId xmlns:a16="http://schemas.microsoft.com/office/drawing/2014/main" id="{0CA9321F-9541-1707-1614-8B40F25E0F2C}"/>
              </a:ext>
            </a:extLst>
          </p:cNvPr>
          <p:cNvPicPr>
            <a:picLocks noChangeAspect="1"/>
          </p:cNvPicPr>
          <p:nvPr/>
        </p:nvPicPr>
        <p:blipFill>
          <a:blip r:embed="rId3"/>
          <a:stretch>
            <a:fillRect/>
          </a:stretch>
        </p:blipFill>
        <p:spPr>
          <a:xfrm>
            <a:off x="552450" y="1646387"/>
            <a:ext cx="4596060" cy="5177658"/>
          </a:xfrm>
          <a:prstGeom prst="rect">
            <a:avLst/>
          </a:prstGeom>
        </p:spPr>
      </p:pic>
      <p:sp>
        <p:nvSpPr>
          <p:cNvPr id="8" name="TextBox 7">
            <a:extLst>
              <a:ext uri="{FF2B5EF4-FFF2-40B4-BE49-F238E27FC236}">
                <a16:creationId xmlns:a16="http://schemas.microsoft.com/office/drawing/2014/main" id="{07E01653-5A56-80C4-D523-FFA45FCE0975}"/>
              </a:ext>
            </a:extLst>
          </p:cNvPr>
          <p:cNvSpPr txBox="1"/>
          <p:nvPr/>
        </p:nvSpPr>
        <p:spPr>
          <a:xfrm>
            <a:off x="1704975" y="1142295"/>
            <a:ext cx="2657475" cy="369332"/>
          </a:xfrm>
          <a:prstGeom prst="rect">
            <a:avLst/>
          </a:prstGeom>
          <a:noFill/>
        </p:spPr>
        <p:txBody>
          <a:bodyPr wrap="square" rtlCol="0">
            <a:spAutoFit/>
          </a:bodyPr>
          <a:lstStyle/>
          <a:p>
            <a:r>
              <a:rPr lang="cs-CZ" dirty="0"/>
              <a:t>OH</a:t>
            </a:r>
            <a:r>
              <a:rPr lang="cs-CZ" baseline="30000" dirty="0"/>
              <a:t>-</a:t>
            </a:r>
            <a:r>
              <a:rPr lang="cs-CZ" dirty="0"/>
              <a:t> + </a:t>
            </a:r>
            <a:r>
              <a:rPr lang="cs-CZ" dirty="0" err="1"/>
              <a:t>hv</a:t>
            </a:r>
            <a:r>
              <a:rPr lang="cs-CZ" dirty="0"/>
              <a:t> → OH + e</a:t>
            </a:r>
            <a:r>
              <a:rPr lang="cs-CZ" baseline="30000" dirty="0"/>
              <a:t>-</a:t>
            </a:r>
            <a:endParaRPr lang="en-GB" baseline="30000" dirty="0"/>
          </a:p>
        </p:txBody>
      </p:sp>
      <p:pic>
        <p:nvPicPr>
          <p:cNvPr id="10" name="Picture 9">
            <a:extLst>
              <a:ext uri="{FF2B5EF4-FFF2-40B4-BE49-F238E27FC236}">
                <a16:creationId xmlns:a16="http://schemas.microsoft.com/office/drawing/2014/main" id="{2D6418A2-6CD3-A5D4-8ACB-B0217F08881C}"/>
              </a:ext>
            </a:extLst>
          </p:cNvPr>
          <p:cNvPicPr>
            <a:picLocks noChangeAspect="1"/>
          </p:cNvPicPr>
          <p:nvPr/>
        </p:nvPicPr>
        <p:blipFill>
          <a:blip r:embed="rId4"/>
          <a:stretch>
            <a:fillRect/>
          </a:stretch>
        </p:blipFill>
        <p:spPr>
          <a:xfrm>
            <a:off x="7043492" y="5681960"/>
            <a:ext cx="3630084" cy="800100"/>
          </a:xfrm>
          <a:prstGeom prst="rect">
            <a:avLst/>
          </a:prstGeom>
        </p:spPr>
      </p:pic>
    </p:spTree>
    <p:extLst>
      <p:ext uri="{BB962C8B-B14F-4D97-AF65-F5344CB8AC3E}">
        <p14:creationId xmlns:p14="http://schemas.microsoft.com/office/powerpoint/2010/main" val="206683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E606-3AA0-E105-CE3B-34F1780DF9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3526BC6-F591-4B06-83DB-9D034F0523CC}"/>
              </a:ext>
            </a:extLst>
          </p:cNvPr>
          <p:cNvPicPr>
            <a:picLocks noChangeAspect="1"/>
          </p:cNvPicPr>
          <p:nvPr/>
        </p:nvPicPr>
        <p:blipFill>
          <a:blip r:embed="rId2"/>
          <a:stretch>
            <a:fillRect/>
          </a:stretch>
        </p:blipFill>
        <p:spPr>
          <a:xfrm>
            <a:off x="5877454" y="1485900"/>
            <a:ext cx="5809192" cy="4191000"/>
          </a:xfrm>
          <a:prstGeom prst="rect">
            <a:avLst/>
          </a:prstGeom>
        </p:spPr>
      </p:pic>
      <p:sp>
        <p:nvSpPr>
          <p:cNvPr id="6" name="TextBox 5">
            <a:extLst>
              <a:ext uri="{FF2B5EF4-FFF2-40B4-BE49-F238E27FC236}">
                <a16:creationId xmlns:a16="http://schemas.microsoft.com/office/drawing/2014/main" id="{637B58B6-A383-B402-239D-17BAB2A93DA0}"/>
              </a:ext>
            </a:extLst>
          </p:cNvPr>
          <p:cNvSpPr txBox="1"/>
          <p:nvPr/>
        </p:nvSpPr>
        <p:spPr>
          <a:xfrm>
            <a:off x="828675" y="619125"/>
            <a:ext cx="7677150" cy="461665"/>
          </a:xfrm>
          <a:prstGeom prst="rect">
            <a:avLst/>
          </a:prstGeom>
          <a:noFill/>
        </p:spPr>
        <p:txBody>
          <a:bodyPr wrap="square" rtlCol="0">
            <a:spAutoFit/>
          </a:bodyPr>
          <a:lstStyle/>
          <a:p>
            <a:r>
              <a:rPr lang="en-GB" sz="2400" dirty="0"/>
              <a:t>Near threshold </a:t>
            </a:r>
            <a:r>
              <a:rPr lang="en-GB" sz="2400" dirty="0" err="1"/>
              <a:t>photodetachment</a:t>
            </a:r>
            <a:r>
              <a:rPr lang="en-GB" sz="2400" dirty="0"/>
              <a:t> in 22 pole ion trap</a:t>
            </a:r>
          </a:p>
        </p:txBody>
      </p:sp>
      <p:sp>
        <p:nvSpPr>
          <p:cNvPr id="8" name="TextBox 7">
            <a:extLst>
              <a:ext uri="{FF2B5EF4-FFF2-40B4-BE49-F238E27FC236}">
                <a16:creationId xmlns:a16="http://schemas.microsoft.com/office/drawing/2014/main" id="{5BA4B312-7255-E213-17F8-A8B401CC2293}"/>
              </a:ext>
            </a:extLst>
          </p:cNvPr>
          <p:cNvSpPr txBox="1"/>
          <p:nvPr/>
        </p:nvSpPr>
        <p:spPr>
          <a:xfrm>
            <a:off x="1704975" y="1142295"/>
            <a:ext cx="2657475" cy="369332"/>
          </a:xfrm>
          <a:prstGeom prst="rect">
            <a:avLst/>
          </a:prstGeom>
          <a:noFill/>
        </p:spPr>
        <p:txBody>
          <a:bodyPr wrap="square" rtlCol="0">
            <a:spAutoFit/>
          </a:bodyPr>
          <a:lstStyle/>
          <a:p>
            <a:r>
              <a:rPr lang="cs-CZ" dirty="0"/>
              <a:t>OH</a:t>
            </a:r>
            <a:r>
              <a:rPr lang="cs-CZ" baseline="30000" dirty="0"/>
              <a:t>-</a:t>
            </a:r>
            <a:r>
              <a:rPr lang="cs-CZ" dirty="0"/>
              <a:t> + </a:t>
            </a:r>
            <a:r>
              <a:rPr lang="cs-CZ" dirty="0" err="1"/>
              <a:t>hv</a:t>
            </a:r>
            <a:r>
              <a:rPr lang="cs-CZ" dirty="0"/>
              <a:t> → OH + e</a:t>
            </a:r>
            <a:r>
              <a:rPr lang="cs-CZ" baseline="30000" dirty="0"/>
              <a:t>-</a:t>
            </a:r>
            <a:endParaRPr lang="en-GB" baseline="30000" dirty="0"/>
          </a:p>
        </p:txBody>
      </p:sp>
      <p:pic>
        <p:nvPicPr>
          <p:cNvPr id="3" name="Picture 2">
            <a:extLst>
              <a:ext uri="{FF2B5EF4-FFF2-40B4-BE49-F238E27FC236}">
                <a16:creationId xmlns:a16="http://schemas.microsoft.com/office/drawing/2014/main" id="{3CAFA7ED-310A-2899-AC8E-14F520689E28}"/>
              </a:ext>
            </a:extLst>
          </p:cNvPr>
          <p:cNvPicPr>
            <a:picLocks noChangeAspect="1"/>
          </p:cNvPicPr>
          <p:nvPr/>
        </p:nvPicPr>
        <p:blipFill>
          <a:blip r:embed="rId3"/>
          <a:stretch>
            <a:fillRect/>
          </a:stretch>
        </p:blipFill>
        <p:spPr>
          <a:xfrm>
            <a:off x="688781" y="1714498"/>
            <a:ext cx="5032764" cy="3962402"/>
          </a:xfrm>
          <a:prstGeom prst="rect">
            <a:avLst/>
          </a:prstGeom>
        </p:spPr>
      </p:pic>
    </p:spTree>
    <p:extLst>
      <p:ext uri="{BB962C8B-B14F-4D97-AF65-F5344CB8AC3E}">
        <p14:creationId xmlns:p14="http://schemas.microsoft.com/office/powerpoint/2010/main" val="943765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50A87-94E9-3C38-46EA-720E97353FFB}"/>
              </a:ext>
            </a:extLst>
          </p:cNvPr>
          <p:cNvPicPr>
            <a:picLocks noChangeAspect="1"/>
          </p:cNvPicPr>
          <p:nvPr/>
        </p:nvPicPr>
        <p:blipFill>
          <a:blip r:embed="rId2"/>
          <a:stretch>
            <a:fillRect/>
          </a:stretch>
        </p:blipFill>
        <p:spPr>
          <a:xfrm>
            <a:off x="695325" y="504825"/>
            <a:ext cx="4686300" cy="6096000"/>
          </a:xfrm>
          <a:prstGeom prst="rect">
            <a:avLst/>
          </a:prstGeom>
        </p:spPr>
      </p:pic>
      <p:pic>
        <p:nvPicPr>
          <p:cNvPr id="7" name="Picture 6">
            <a:extLst>
              <a:ext uri="{FF2B5EF4-FFF2-40B4-BE49-F238E27FC236}">
                <a16:creationId xmlns:a16="http://schemas.microsoft.com/office/drawing/2014/main" id="{66214089-B720-819D-6201-AFC50E78EBFC}"/>
              </a:ext>
            </a:extLst>
          </p:cNvPr>
          <p:cNvPicPr>
            <a:picLocks noChangeAspect="1"/>
          </p:cNvPicPr>
          <p:nvPr/>
        </p:nvPicPr>
        <p:blipFill>
          <a:blip r:embed="rId3"/>
          <a:stretch>
            <a:fillRect/>
          </a:stretch>
        </p:blipFill>
        <p:spPr>
          <a:xfrm>
            <a:off x="6510337" y="1138237"/>
            <a:ext cx="4638675" cy="3876675"/>
          </a:xfrm>
          <a:prstGeom prst="rect">
            <a:avLst/>
          </a:prstGeom>
        </p:spPr>
      </p:pic>
    </p:spTree>
    <p:extLst>
      <p:ext uri="{BB962C8B-B14F-4D97-AF65-F5344CB8AC3E}">
        <p14:creationId xmlns:p14="http://schemas.microsoft.com/office/powerpoint/2010/main" val="382856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5BC7-AB58-412F-A759-0BB1261B8ABF}"/>
              </a:ext>
            </a:extLst>
          </p:cNvPr>
          <p:cNvSpPr>
            <a:spLocks noGrp="1"/>
          </p:cNvSpPr>
          <p:nvPr>
            <p:ph type="title"/>
          </p:nvPr>
        </p:nvSpPr>
        <p:spPr/>
        <p:txBody>
          <a:bodyPr/>
          <a:lstStyle/>
          <a:p>
            <a:r>
              <a:rPr lang="cs-CZ" dirty="0"/>
              <a:t>22-pole </a:t>
            </a:r>
            <a:r>
              <a:rPr lang="cs-CZ" dirty="0" err="1"/>
              <a:t>radiofrequency</a:t>
            </a:r>
            <a:r>
              <a:rPr lang="cs-CZ" dirty="0"/>
              <a:t> trap </a:t>
            </a:r>
            <a:endParaRPr lang="en-GB" dirty="0"/>
          </a:p>
        </p:txBody>
      </p:sp>
      <p:sp>
        <p:nvSpPr>
          <p:cNvPr id="6" name="TextBox 5">
            <a:extLst>
              <a:ext uri="{FF2B5EF4-FFF2-40B4-BE49-F238E27FC236}">
                <a16:creationId xmlns:a16="http://schemas.microsoft.com/office/drawing/2014/main" id="{0DE889D4-C69B-4CEC-9DE6-2517E3B33AD2}"/>
              </a:ext>
            </a:extLst>
          </p:cNvPr>
          <p:cNvSpPr txBox="1"/>
          <p:nvPr/>
        </p:nvSpPr>
        <p:spPr>
          <a:xfrm>
            <a:off x="1219200" y="1690688"/>
            <a:ext cx="3952568" cy="369332"/>
          </a:xfrm>
          <a:prstGeom prst="rect">
            <a:avLst/>
          </a:prstGeom>
          <a:noFill/>
        </p:spPr>
        <p:txBody>
          <a:bodyPr wrap="square" rtlCol="0">
            <a:spAutoFit/>
          </a:bodyPr>
          <a:lstStyle/>
          <a:p>
            <a:r>
              <a:rPr lang="cs-CZ" dirty="0" err="1"/>
              <a:t>Beam</a:t>
            </a:r>
            <a:r>
              <a:rPr lang="cs-CZ" dirty="0"/>
              <a:t> </a:t>
            </a:r>
            <a:r>
              <a:rPr lang="cs-CZ" dirty="0" err="1"/>
              <a:t>of</a:t>
            </a:r>
            <a:r>
              <a:rPr lang="cs-CZ" dirty="0"/>
              <a:t> </a:t>
            </a:r>
            <a:r>
              <a:rPr lang="cs-CZ" dirty="0" err="1"/>
              <a:t>atoms</a:t>
            </a:r>
            <a:endParaRPr lang="en-GB" dirty="0"/>
          </a:p>
        </p:txBody>
      </p:sp>
      <p:pic>
        <p:nvPicPr>
          <p:cNvPr id="8" name="Picture 7">
            <a:extLst>
              <a:ext uri="{FF2B5EF4-FFF2-40B4-BE49-F238E27FC236}">
                <a16:creationId xmlns:a16="http://schemas.microsoft.com/office/drawing/2014/main" id="{08F02613-9AB3-434D-B08F-D7D236639F62}"/>
              </a:ext>
            </a:extLst>
          </p:cNvPr>
          <p:cNvPicPr>
            <a:picLocks noChangeAspect="1"/>
          </p:cNvPicPr>
          <p:nvPr/>
        </p:nvPicPr>
        <p:blipFill>
          <a:blip r:embed="rId2"/>
          <a:stretch>
            <a:fillRect/>
          </a:stretch>
        </p:blipFill>
        <p:spPr>
          <a:xfrm>
            <a:off x="6096000" y="3429000"/>
            <a:ext cx="7650051" cy="3245476"/>
          </a:xfrm>
          <a:prstGeom prst="rect">
            <a:avLst/>
          </a:prstGeom>
        </p:spPr>
      </p:pic>
      <p:pic>
        <p:nvPicPr>
          <p:cNvPr id="5" name="Picture 4">
            <a:extLst>
              <a:ext uri="{FF2B5EF4-FFF2-40B4-BE49-F238E27FC236}">
                <a16:creationId xmlns:a16="http://schemas.microsoft.com/office/drawing/2014/main" id="{248B08A0-BAA0-4D16-97D9-C236A88233E4}"/>
              </a:ext>
            </a:extLst>
          </p:cNvPr>
          <p:cNvPicPr>
            <a:picLocks noChangeAspect="1"/>
          </p:cNvPicPr>
          <p:nvPr/>
        </p:nvPicPr>
        <p:blipFill>
          <a:blip r:embed="rId3"/>
          <a:stretch>
            <a:fillRect/>
          </a:stretch>
        </p:blipFill>
        <p:spPr>
          <a:xfrm>
            <a:off x="838200" y="2288561"/>
            <a:ext cx="7804597" cy="3303431"/>
          </a:xfrm>
          <a:prstGeom prst="rect">
            <a:avLst/>
          </a:prstGeom>
        </p:spPr>
      </p:pic>
    </p:spTree>
    <p:extLst>
      <p:ext uri="{BB962C8B-B14F-4D97-AF65-F5344CB8AC3E}">
        <p14:creationId xmlns:p14="http://schemas.microsoft.com/office/powerpoint/2010/main" val="103813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E73A-A566-0D22-D47F-4BFFFB5A7C0A}"/>
              </a:ext>
            </a:extLst>
          </p:cNvPr>
          <p:cNvSpPr>
            <a:spLocks noGrp="1"/>
          </p:cNvSpPr>
          <p:nvPr>
            <p:ph type="title"/>
          </p:nvPr>
        </p:nvSpPr>
        <p:spPr/>
        <p:txBody>
          <a:bodyPr/>
          <a:lstStyle/>
          <a:p>
            <a:r>
              <a:rPr lang="en-GB" dirty="0"/>
              <a:t>Ion tagging with He or other gases</a:t>
            </a:r>
          </a:p>
        </p:txBody>
      </p:sp>
    </p:spTree>
    <p:extLst>
      <p:ext uri="{BB962C8B-B14F-4D97-AF65-F5344CB8AC3E}">
        <p14:creationId xmlns:p14="http://schemas.microsoft.com/office/powerpoint/2010/main" val="3838204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39EF-1777-97E1-D710-1C33B4910359}"/>
              </a:ext>
            </a:extLst>
          </p:cNvPr>
          <p:cNvPicPr>
            <a:picLocks noChangeAspect="1"/>
          </p:cNvPicPr>
          <p:nvPr/>
        </p:nvPicPr>
        <p:blipFill>
          <a:blip r:embed="rId2"/>
          <a:stretch>
            <a:fillRect/>
          </a:stretch>
        </p:blipFill>
        <p:spPr>
          <a:xfrm>
            <a:off x="221088" y="338137"/>
            <a:ext cx="10344150" cy="1743075"/>
          </a:xfrm>
          <a:prstGeom prst="rect">
            <a:avLst/>
          </a:prstGeom>
        </p:spPr>
      </p:pic>
      <p:pic>
        <p:nvPicPr>
          <p:cNvPr id="6" name="Picture 5">
            <a:extLst>
              <a:ext uri="{FF2B5EF4-FFF2-40B4-BE49-F238E27FC236}">
                <a16:creationId xmlns:a16="http://schemas.microsoft.com/office/drawing/2014/main" id="{FCA43D78-6B11-4D33-BB5A-0932DFE9CCFD}"/>
              </a:ext>
            </a:extLst>
          </p:cNvPr>
          <p:cNvPicPr>
            <a:picLocks noChangeAspect="1"/>
          </p:cNvPicPr>
          <p:nvPr/>
        </p:nvPicPr>
        <p:blipFill>
          <a:blip r:embed="rId3"/>
          <a:stretch>
            <a:fillRect/>
          </a:stretch>
        </p:blipFill>
        <p:spPr>
          <a:xfrm>
            <a:off x="1076325" y="2500312"/>
            <a:ext cx="10287000" cy="3724275"/>
          </a:xfrm>
          <a:prstGeom prst="rect">
            <a:avLst/>
          </a:prstGeom>
        </p:spPr>
      </p:pic>
    </p:spTree>
    <p:extLst>
      <p:ext uri="{BB962C8B-B14F-4D97-AF65-F5344CB8AC3E}">
        <p14:creationId xmlns:p14="http://schemas.microsoft.com/office/powerpoint/2010/main" val="2275354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065A6-5A67-EF0D-57EF-BBDB55B3469B}"/>
              </a:ext>
            </a:extLst>
          </p:cNvPr>
          <p:cNvPicPr>
            <a:picLocks noChangeAspect="1"/>
          </p:cNvPicPr>
          <p:nvPr/>
        </p:nvPicPr>
        <p:blipFill>
          <a:blip r:embed="rId2"/>
          <a:stretch>
            <a:fillRect/>
          </a:stretch>
        </p:blipFill>
        <p:spPr>
          <a:xfrm>
            <a:off x="293630" y="523875"/>
            <a:ext cx="4384790" cy="5962650"/>
          </a:xfrm>
          <a:prstGeom prst="rect">
            <a:avLst/>
          </a:prstGeom>
        </p:spPr>
      </p:pic>
      <p:pic>
        <p:nvPicPr>
          <p:cNvPr id="6" name="Picture 5">
            <a:extLst>
              <a:ext uri="{FF2B5EF4-FFF2-40B4-BE49-F238E27FC236}">
                <a16:creationId xmlns:a16="http://schemas.microsoft.com/office/drawing/2014/main" id="{79A3766C-543D-D88A-CC09-216DC2745C48}"/>
              </a:ext>
            </a:extLst>
          </p:cNvPr>
          <p:cNvPicPr>
            <a:picLocks noChangeAspect="1"/>
          </p:cNvPicPr>
          <p:nvPr/>
        </p:nvPicPr>
        <p:blipFill>
          <a:blip r:embed="rId3"/>
          <a:stretch>
            <a:fillRect/>
          </a:stretch>
        </p:blipFill>
        <p:spPr>
          <a:xfrm>
            <a:off x="3939564" y="1152525"/>
            <a:ext cx="8122872" cy="3561008"/>
          </a:xfrm>
          <a:prstGeom prst="rect">
            <a:avLst/>
          </a:prstGeom>
        </p:spPr>
      </p:pic>
    </p:spTree>
    <p:extLst>
      <p:ext uri="{BB962C8B-B14F-4D97-AF65-F5344CB8AC3E}">
        <p14:creationId xmlns:p14="http://schemas.microsoft.com/office/powerpoint/2010/main" val="2765801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341C68-83EC-868E-6133-4CAF42064782}"/>
              </a:ext>
            </a:extLst>
          </p:cNvPr>
          <p:cNvPicPr>
            <a:picLocks noChangeAspect="1"/>
          </p:cNvPicPr>
          <p:nvPr/>
        </p:nvPicPr>
        <p:blipFill>
          <a:blip r:embed="rId2"/>
          <a:stretch>
            <a:fillRect/>
          </a:stretch>
        </p:blipFill>
        <p:spPr>
          <a:xfrm>
            <a:off x="0" y="114300"/>
            <a:ext cx="12192000" cy="3314700"/>
          </a:xfrm>
          <a:prstGeom prst="rect">
            <a:avLst/>
          </a:prstGeom>
        </p:spPr>
      </p:pic>
      <p:pic>
        <p:nvPicPr>
          <p:cNvPr id="7" name="Picture 6">
            <a:extLst>
              <a:ext uri="{FF2B5EF4-FFF2-40B4-BE49-F238E27FC236}">
                <a16:creationId xmlns:a16="http://schemas.microsoft.com/office/drawing/2014/main" id="{33E5B7FC-595B-1241-8D3C-3E6906473DC2}"/>
              </a:ext>
            </a:extLst>
          </p:cNvPr>
          <p:cNvPicPr>
            <a:picLocks noChangeAspect="1"/>
          </p:cNvPicPr>
          <p:nvPr/>
        </p:nvPicPr>
        <p:blipFill>
          <a:blip r:embed="rId3"/>
          <a:stretch>
            <a:fillRect/>
          </a:stretch>
        </p:blipFill>
        <p:spPr>
          <a:xfrm>
            <a:off x="5281612" y="3076575"/>
            <a:ext cx="5953125" cy="3429000"/>
          </a:xfrm>
          <a:prstGeom prst="rect">
            <a:avLst/>
          </a:prstGeom>
        </p:spPr>
      </p:pic>
    </p:spTree>
    <p:extLst>
      <p:ext uri="{BB962C8B-B14F-4D97-AF65-F5344CB8AC3E}">
        <p14:creationId xmlns:p14="http://schemas.microsoft.com/office/powerpoint/2010/main" val="3143659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352AB-D325-0473-E2B2-186518CA70BD}"/>
              </a:ext>
            </a:extLst>
          </p:cNvPr>
          <p:cNvPicPr>
            <a:picLocks noChangeAspect="1"/>
          </p:cNvPicPr>
          <p:nvPr/>
        </p:nvPicPr>
        <p:blipFill>
          <a:blip r:embed="rId2"/>
          <a:stretch>
            <a:fillRect/>
          </a:stretch>
        </p:blipFill>
        <p:spPr>
          <a:xfrm>
            <a:off x="352424" y="1005272"/>
            <a:ext cx="5581652" cy="4847456"/>
          </a:xfrm>
          <a:prstGeom prst="rect">
            <a:avLst/>
          </a:prstGeom>
        </p:spPr>
      </p:pic>
      <p:pic>
        <p:nvPicPr>
          <p:cNvPr id="7" name="Picture 6">
            <a:extLst>
              <a:ext uri="{FF2B5EF4-FFF2-40B4-BE49-F238E27FC236}">
                <a16:creationId xmlns:a16="http://schemas.microsoft.com/office/drawing/2014/main" id="{838C2083-5F94-82F1-A8CB-95FCD8C75EB3}"/>
              </a:ext>
            </a:extLst>
          </p:cNvPr>
          <p:cNvPicPr>
            <a:picLocks noChangeAspect="1"/>
          </p:cNvPicPr>
          <p:nvPr/>
        </p:nvPicPr>
        <p:blipFill>
          <a:blip r:embed="rId3"/>
          <a:stretch>
            <a:fillRect/>
          </a:stretch>
        </p:blipFill>
        <p:spPr>
          <a:xfrm>
            <a:off x="6096000" y="2462212"/>
            <a:ext cx="5934075" cy="2238375"/>
          </a:xfrm>
          <a:prstGeom prst="rect">
            <a:avLst/>
          </a:prstGeom>
        </p:spPr>
      </p:pic>
    </p:spTree>
    <p:extLst>
      <p:ext uri="{BB962C8B-B14F-4D97-AF65-F5344CB8AC3E}">
        <p14:creationId xmlns:p14="http://schemas.microsoft.com/office/powerpoint/2010/main" val="4159394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CBEFA2-2F38-FE18-2A9A-02C77A245D3C}"/>
              </a:ext>
            </a:extLst>
          </p:cNvPr>
          <p:cNvPicPr>
            <a:picLocks noChangeAspect="1"/>
          </p:cNvPicPr>
          <p:nvPr/>
        </p:nvPicPr>
        <p:blipFill>
          <a:blip r:embed="rId2"/>
          <a:stretch>
            <a:fillRect/>
          </a:stretch>
        </p:blipFill>
        <p:spPr>
          <a:xfrm>
            <a:off x="204787" y="214312"/>
            <a:ext cx="6067425" cy="5343525"/>
          </a:xfrm>
          <a:prstGeom prst="rect">
            <a:avLst/>
          </a:prstGeom>
        </p:spPr>
      </p:pic>
      <p:pic>
        <p:nvPicPr>
          <p:cNvPr id="6" name="Picture 5">
            <a:extLst>
              <a:ext uri="{FF2B5EF4-FFF2-40B4-BE49-F238E27FC236}">
                <a16:creationId xmlns:a16="http://schemas.microsoft.com/office/drawing/2014/main" id="{22EC0457-DA09-68C8-8608-0222998B6C8B}"/>
              </a:ext>
            </a:extLst>
          </p:cNvPr>
          <p:cNvPicPr>
            <a:picLocks noChangeAspect="1"/>
          </p:cNvPicPr>
          <p:nvPr/>
        </p:nvPicPr>
        <p:blipFill>
          <a:blip r:embed="rId3"/>
          <a:stretch>
            <a:fillRect/>
          </a:stretch>
        </p:blipFill>
        <p:spPr>
          <a:xfrm>
            <a:off x="6096000" y="1500187"/>
            <a:ext cx="5934075" cy="2238375"/>
          </a:xfrm>
          <a:prstGeom prst="rect">
            <a:avLst/>
          </a:prstGeom>
        </p:spPr>
      </p:pic>
      <p:cxnSp>
        <p:nvCxnSpPr>
          <p:cNvPr id="7" name="Straight Arrow Connector 6">
            <a:extLst>
              <a:ext uri="{FF2B5EF4-FFF2-40B4-BE49-F238E27FC236}">
                <a16:creationId xmlns:a16="http://schemas.microsoft.com/office/drawing/2014/main" id="{DC1A1513-60FA-A2F2-014F-33415D2ACE29}"/>
              </a:ext>
            </a:extLst>
          </p:cNvPr>
          <p:cNvCxnSpPr>
            <a:cxnSpLocks/>
          </p:cNvCxnSpPr>
          <p:nvPr/>
        </p:nvCxnSpPr>
        <p:spPr>
          <a:xfrm flipH="1" flipV="1">
            <a:off x="6096000" y="4124325"/>
            <a:ext cx="1809750" cy="68580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29C5E34-679D-33E7-EB56-4EF54881EF04}"/>
              </a:ext>
            </a:extLst>
          </p:cNvPr>
          <p:cNvSpPr txBox="1"/>
          <p:nvPr/>
        </p:nvSpPr>
        <p:spPr>
          <a:xfrm>
            <a:off x="8105775" y="4743450"/>
            <a:ext cx="3209925" cy="923330"/>
          </a:xfrm>
          <a:prstGeom prst="rect">
            <a:avLst/>
          </a:prstGeom>
          <a:noFill/>
        </p:spPr>
        <p:txBody>
          <a:bodyPr wrap="square" rtlCol="0">
            <a:spAutoFit/>
          </a:bodyPr>
          <a:lstStyle/>
          <a:p>
            <a:r>
              <a:rPr lang="en-GB" dirty="0"/>
              <a:t>Cluster with 2 He atoms, 0.1 A difference with respect to 1 He cluster</a:t>
            </a:r>
          </a:p>
        </p:txBody>
      </p:sp>
    </p:spTree>
    <p:extLst>
      <p:ext uri="{BB962C8B-B14F-4D97-AF65-F5344CB8AC3E}">
        <p14:creationId xmlns:p14="http://schemas.microsoft.com/office/powerpoint/2010/main" val="1447248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196B-24C1-8302-567A-AD2A9989DC9A}"/>
              </a:ext>
            </a:extLst>
          </p:cNvPr>
          <p:cNvSpPr>
            <a:spLocks noGrp="1"/>
          </p:cNvSpPr>
          <p:nvPr>
            <p:ph type="title"/>
          </p:nvPr>
        </p:nvSpPr>
        <p:spPr>
          <a:xfrm>
            <a:off x="247650" y="365125"/>
            <a:ext cx="11506200" cy="1325563"/>
          </a:xfrm>
        </p:spPr>
        <p:txBody>
          <a:bodyPr/>
          <a:lstStyle/>
          <a:p>
            <a:r>
              <a:rPr lang="en-GB" dirty="0"/>
              <a:t>LIICG – Laser Induced Inhibition of Cluster Growth </a:t>
            </a:r>
          </a:p>
        </p:txBody>
      </p:sp>
      <p:pic>
        <p:nvPicPr>
          <p:cNvPr id="5" name="Picture 4">
            <a:extLst>
              <a:ext uri="{FF2B5EF4-FFF2-40B4-BE49-F238E27FC236}">
                <a16:creationId xmlns:a16="http://schemas.microsoft.com/office/drawing/2014/main" id="{64500A70-8BFC-2E83-70C7-56DCCE859B0B}"/>
              </a:ext>
            </a:extLst>
          </p:cNvPr>
          <p:cNvPicPr>
            <a:picLocks noChangeAspect="1"/>
          </p:cNvPicPr>
          <p:nvPr/>
        </p:nvPicPr>
        <p:blipFill>
          <a:blip r:embed="rId2"/>
          <a:stretch>
            <a:fillRect/>
          </a:stretch>
        </p:blipFill>
        <p:spPr>
          <a:xfrm>
            <a:off x="1257300" y="1814512"/>
            <a:ext cx="9677400" cy="3228975"/>
          </a:xfrm>
          <a:prstGeom prst="rect">
            <a:avLst/>
          </a:prstGeom>
        </p:spPr>
      </p:pic>
      <p:sp>
        <p:nvSpPr>
          <p:cNvPr id="6" name="TextBox 5">
            <a:extLst>
              <a:ext uri="{FF2B5EF4-FFF2-40B4-BE49-F238E27FC236}">
                <a16:creationId xmlns:a16="http://schemas.microsoft.com/office/drawing/2014/main" id="{3858E565-DBFD-2ED5-4092-DC1D21C024CB}"/>
              </a:ext>
            </a:extLst>
          </p:cNvPr>
          <p:cNvSpPr txBox="1"/>
          <p:nvPr/>
        </p:nvSpPr>
        <p:spPr>
          <a:xfrm>
            <a:off x="400049" y="5734050"/>
            <a:ext cx="10715625" cy="646331"/>
          </a:xfrm>
          <a:prstGeom prst="rect">
            <a:avLst/>
          </a:prstGeom>
          <a:noFill/>
        </p:spPr>
        <p:txBody>
          <a:bodyPr wrap="square" rtlCol="0">
            <a:spAutoFit/>
          </a:bodyPr>
          <a:lstStyle/>
          <a:p>
            <a:r>
              <a:rPr lang="en-GB" dirty="0"/>
              <a:t>Practically at the same time the same technique (suggested by D. Gerlich) was used by Maier group in Basel for measurement of N</a:t>
            </a:r>
            <a:r>
              <a:rPr lang="en-GB" baseline="-25000" dirty="0"/>
              <a:t>2</a:t>
            </a:r>
            <a:r>
              <a:rPr lang="en-GB" baseline="30000" dirty="0"/>
              <a:t>+</a:t>
            </a:r>
            <a:r>
              <a:rPr lang="en-GB" dirty="0"/>
              <a:t> electronic spectra at 4 K. </a:t>
            </a:r>
          </a:p>
        </p:txBody>
      </p:sp>
    </p:spTree>
    <p:extLst>
      <p:ext uri="{BB962C8B-B14F-4D97-AF65-F5344CB8AC3E}">
        <p14:creationId xmlns:p14="http://schemas.microsoft.com/office/powerpoint/2010/main" val="579159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2479E-8587-462D-11F3-90F6A8610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9F095-D4DF-8D55-EFF6-F8E399F658A3}"/>
              </a:ext>
            </a:extLst>
          </p:cNvPr>
          <p:cNvSpPr>
            <a:spLocks noGrp="1"/>
          </p:cNvSpPr>
          <p:nvPr>
            <p:ph type="title"/>
          </p:nvPr>
        </p:nvSpPr>
        <p:spPr>
          <a:xfrm>
            <a:off x="247650" y="365125"/>
            <a:ext cx="11506200" cy="1325563"/>
          </a:xfrm>
        </p:spPr>
        <p:txBody>
          <a:bodyPr/>
          <a:lstStyle/>
          <a:p>
            <a:r>
              <a:rPr lang="en-GB" dirty="0"/>
              <a:t>LIICG – Laser Induced Inhibition of Cluster Growth </a:t>
            </a:r>
          </a:p>
        </p:txBody>
      </p:sp>
      <p:pic>
        <p:nvPicPr>
          <p:cNvPr id="4" name="Picture 3">
            <a:extLst>
              <a:ext uri="{FF2B5EF4-FFF2-40B4-BE49-F238E27FC236}">
                <a16:creationId xmlns:a16="http://schemas.microsoft.com/office/drawing/2014/main" id="{E2E7CBAA-B71E-8297-3D0B-A00554C1870C}"/>
              </a:ext>
            </a:extLst>
          </p:cNvPr>
          <p:cNvPicPr>
            <a:picLocks noChangeAspect="1"/>
          </p:cNvPicPr>
          <p:nvPr/>
        </p:nvPicPr>
        <p:blipFill>
          <a:blip r:embed="rId2"/>
          <a:stretch>
            <a:fillRect/>
          </a:stretch>
        </p:blipFill>
        <p:spPr>
          <a:xfrm>
            <a:off x="438150" y="1690688"/>
            <a:ext cx="4667250" cy="4086225"/>
          </a:xfrm>
          <a:prstGeom prst="rect">
            <a:avLst/>
          </a:prstGeom>
        </p:spPr>
      </p:pic>
      <p:pic>
        <p:nvPicPr>
          <p:cNvPr id="7" name="Picture 6">
            <a:extLst>
              <a:ext uri="{FF2B5EF4-FFF2-40B4-BE49-F238E27FC236}">
                <a16:creationId xmlns:a16="http://schemas.microsoft.com/office/drawing/2014/main" id="{A20C6301-AC3B-1965-91EE-6B876439137E}"/>
              </a:ext>
            </a:extLst>
          </p:cNvPr>
          <p:cNvPicPr>
            <a:picLocks noChangeAspect="1"/>
          </p:cNvPicPr>
          <p:nvPr/>
        </p:nvPicPr>
        <p:blipFill>
          <a:blip r:embed="rId3"/>
          <a:stretch>
            <a:fillRect/>
          </a:stretch>
        </p:blipFill>
        <p:spPr>
          <a:xfrm>
            <a:off x="5915025" y="1447800"/>
            <a:ext cx="4552950" cy="4876800"/>
          </a:xfrm>
          <a:prstGeom prst="rect">
            <a:avLst/>
          </a:prstGeom>
        </p:spPr>
      </p:pic>
    </p:spTree>
    <p:extLst>
      <p:ext uri="{BB962C8B-B14F-4D97-AF65-F5344CB8AC3E}">
        <p14:creationId xmlns:p14="http://schemas.microsoft.com/office/powerpoint/2010/main" val="3934998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DBF5-DB98-6513-EEF8-6CBCCAAEF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D7B38-07AA-7FD4-7A1A-F4360EA17333}"/>
              </a:ext>
            </a:extLst>
          </p:cNvPr>
          <p:cNvSpPr>
            <a:spLocks noGrp="1"/>
          </p:cNvSpPr>
          <p:nvPr>
            <p:ph type="title"/>
          </p:nvPr>
        </p:nvSpPr>
        <p:spPr>
          <a:xfrm>
            <a:off x="247650" y="365125"/>
            <a:ext cx="11506200" cy="1325563"/>
          </a:xfrm>
        </p:spPr>
        <p:txBody>
          <a:bodyPr/>
          <a:lstStyle/>
          <a:p>
            <a:r>
              <a:rPr lang="en-GB" dirty="0"/>
              <a:t>LIICG – Laser Induced Inhibition of Cluster Growth </a:t>
            </a:r>
          </a:p>
        </p:txBody>
      </p:sp>
      <p:pic>
        <p:nvPicPr>
          <p:cNvPr id="5" name="Picture 4">
            <a:extLst>
              <a:ext uri="{FF2B5EF4-FFF2-40B4-BE49-F238E27FC236}">
                <a16:creationId xmlns:a16="http://schemas.microsoft.com/office/drawing/2014/main" id="{1CF31C0F-436D-09DD-1519-2E215760AC7F}"/>
              </a:ext>
            </a:extLst>
          </p:cNvPr>
          <p:cNvPicPr>
            <a:picLocks noChangeAspect="1"/>
          </p:cNvPicPr>
          <p:nvPr/>
        </p:nvPicPr>
        <p:blipFill>
          <a:blip r:embed="rId2"/>
          <a:stretch>
            <a:fillRect/>
          </a:stretch>
        </p:blipFill>
        <p:spPr>
          <a:xfrm>
            <a:off x="776287" y="1387475"/>
            <a:ext cx="4791075" cy="5105400"/>
          </a:xfrm>
          <a:prstGeom prst="rect">
            <a:avLst/>
          </a:prstGeom>
        </p:spPr>
      </p:pic>
      <p:sp>
        <p:nvSpPr>
          <p:cNvPr id="6" name="TextBox 5">
            <a:extLst>
              <a:ext uri="{FF2B5EF4-FFF2-40B4-BE49-F238E27FC236}">
                <a16:creationId xmlns:a16="http://schemas.microsoft.com/office/drawing/2014/main" id="{193081C3-AAA0-D7F6-B9AF-8103AEDCF399}"/>
              </a:ext>
            </a:extLst>
          </p:cNvPr>
          <p:cNvSpPr txBox="1"/>
          <p:nvPr/>
        </p:nvSpPr>
        <p:spPr>
          <a:xfrm>
            <a:off x="6096000" y="1905000"/>
            <a:ext cx="5238750" cy="1200329"/>
          </a:xfrm>
          <a:prstGeom prst="rect">
            <a:avLst/>
          </a:prstGeom>
          <a:noFill/>
        </p:spPr>
        <p:txBody>
          <a:bodyPr wrap="square" rtlCol="0">
            <a:spAutoFit/>
          </a:bodyPr>
          <a:lstStyle/>
          <a:p>
            <a:r>
              <a:rPr lang="en-GB" dirty="0"/>
              <a:t>Number of produced cluster ions is decreasing when parent ion is vibrationally excited.</a:t>
            </a:r>
          </a:p>
          <a:p>
            <a:endParaRPr lang="en-GB" dirty="0"/>
          </a:p>
          <a:p>
            <a:r>
              <a:rPr lang="en-GB" dirty="0"/>
              <a:t>Note the high power of the used laser source.</a:t>
            </a:r>
          </a:p>
        </p:txBody>
      </p:sp>
    </p:spTree>
    <p:extLst>
      <p:ext uri="{BB962C8B-B14F-4D97-AF65-F5344CB8AC3E}">
        <p14:creationId xmlns:p14="http://schemas.microsoft.com/office/powerpoint/2010/main" val="4253251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3BCF95-1B44-187A-4E90-CC83C069516C}"/>
              </a:ext>
            </a:extLst>
          </p:cNvPr>
          <p:cNvPicPr>
            <a:picLocks noChangeAspect="1"/>
          </p:cNvPicPr>
          <p:nvPr/>
        </p:nvPicPr>
        <p:blipFill>
          <a:blip r:embed="rId2"/>
          <a:stretch>
            <a:fillRect/>
          </a:stretch>
        </p:blipFill>
        <p:spPr>
          <a:xfrm>
            <a:off x="1276349" y="222247"/>
            <a:ext cx="9505952" cy="1974856"/>
          </a:xfrm>
          <a:prstGeom prst="rect">
            <a:avLst/>
          </a:prstGeom>
        </p:spPr>
      </p:pic>
      <p:pic>
        <p:nvPicPr>
          <p:cNvPr id="10" name="Picture 9">
            <a:extLst>
              <a:ext uri="{FF2B5EF4-FFF2-40B4-BE49-F238E27FC236}">
                <a16:creationId xmlns:a16="http://schemas.microsoft.com/office/drawing/2014/main" id="{859BC988-0DBB-34B3-DEC7-4C48F11D2A7C}"/>
              </a:ext>
            </a:extLst>
          </p:cNvPr>
          <p:cNvPicPr>
            <a:picLocks noChangeAspect="1"/>
          </p:cNvPicPr>
          <p:nvPr/>
        </p:nvPicPr>
        <p:blipFill>
          <a:blip r:embed="rId3"/>
          <a:stretch>
            <a:fillRect/>
          </a:stretch>
        </p:blipFill>
        <p:spPr>
          <a:xfrm>
            <a:off x="390525" y="2289080"/>
            <a:ext cx="6762750" cy="2737040"/>
          </a:xfrm>
          <a:prstGeom prst="rect">
            <a:avLst/>
          </a:prstGeom>
        </p:spPr>
      </p:pic>
      <p:pic>
        <p:nvPicPr>
          <p:cNvPr id="12" name="Picture 11">
            <a:extLst>
              <a:ext uri="{FF2B5EF4-FFF2-40B4-BE49-F238E27FC236}">
                <a16:creationId xmlns:a16="http://schemas.microsoft.com/office/drawing/2014/main" id="{6398B0A1-D879-1C2B-013E-D0346BBC6F74}"/>
              </a:ext>
            </a:extLst>
          </p:cNvPr>
          <p:cNvPicPr>
            <a:picLocks noChangeAspect="1"/>
          </p:cNvPicPr>
          <p:nvPr/>
        </p:nvPicPr>
        <p:blipFill>
          <a:blip r:embed="rId4"/>
          <a:stretch>
            <a:fillRect/>
          </a:stretch>
        </p:blipFill>
        <p:spPr>
          <a:xfrm>
            <a:off x="7277100" y="2221873"/>
            <a:ext cx="4743450" cy="2871454"/>
          </a:xfrm>
          <a:prstGeom prst="rect">
            <a:avLst/>
          </a:prstGeom>
        </p:spPr>
      </p:pic>
    </p:spTree>
    <p:extLst>
      <p:ext uri="{BB962C8B-B14F-4D97-AF65-F5344CB8AC3E}">
        <p14:creationId xmlns:p14="http://schemas.microsoft.com/office/powerpoint/2010/main" val="15344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87FF23-C243-4B6F-9ECE-4A4F6BC98CC8}"/>
              </a:ext>
            </a:extLst>
          </p:cNvPr>
          <p:cNvPicPr>
            <a:picLocks noChangeAspect="1"/>
          </p:cNvPicPr>
          <p:nvPr/>
        </p:nvPicPr>
        <p:blipFill>
          <a:blip r:embed="rId2"/>
          <a:stretch>
            <a:fillRect/>
          </a:stretch>
        </p:blipFill>
        <p:spPr>
          <a:xfrm>
            <a:off x="468902" y="555210"/>
            <a:ext cx="5512158" cy="1519707"/>
          </a:xfrm>
          <a:prstGeom prst="rect">
            <a:avLst/>
          </a:prstGeom>
        </p:spPr>
      </p:pic>
      <p:pic>
        <p:nvPicPr>
          <p:cNvPr id="7" name="Picture 6">
            <a:extLst>
              <a:ext uri="{FF2B5EF4-FFF2-40B4-BE49-F238E27FC236}">
                <a16:creationId xmlns:a16="http://schemas.microsoft.com/office/drawing/2014/main" id="{5BB8D153-385C-4AB9-A97B-7D000158EB3B}"/>
              </a:ext>
            </a:extLst>
          </p:cNvPr>
          <p:cNvPicPr>
            <a:picLocks noChangeAspect="1"/>
          </p:cNvPicPr>
          <p:nvPr/>
        </p:nvPicPr>
        <p:blipFill>
          <a:blip r:embed="rId3"/>
          <a:stretch>
            <a:fillRect/>
          </a:stretch>
        </p:blipFill>
        <p:spPr>
          <a:xfrm>
            <a:off x="5981060" y="126987"/>
            <a:ext cx="7547020" cy="2376152"/>
          </a:xfrm>
          <a:prstGeom prst="rect">
            <a:avLst/>
          </a:prstGeom>
        </p:spPr>
      </p:pic>
      <p:pic>
        <p:nvPicPr>
          <p:cNvPr id="9" name="Picture 8">
            <a:extLst>
              <a:ext uri="{FF2B5EF4-FFF2-40B4-BE49-F238E27FC236}">
                <a16:creationId xmlns:a16="http://schemas.microsoft.com/office/drawing/2014/main" id="{69CE57AF-544A-4F9A-A589-218B2C00D283}"/>
              </a:ext>
            </a:extLst>
          </p:cNvPr>
          <p:cNvPicPr>
            <a:picLocks noChangeAspect="1"/>
          </p:cNvPicPr>
          <p:nvPr/>
        </p:nvPicPr>
        <p:blipFill>
          <a:blip r:embed="rId4"/>
          <a:stretch>
            <a:fillRect/>
          </a:stretch>
        </p:blipFill>
        <p:spPr>
          <a:xfrm>
            <a:off x="805831" y="2230519"/>
            <a:ext cx="3697344" cy="4489632"/>
          </a:xfrm>
          <a:prstGeom prst="rect">
            <a:avLst/>
          </a:prstGeom>
        </p:spPr>
      </p:pic>
      <p:pic>
        <p:nvPicPr>
          <p:cNvPr id="11" name="Picture 10">
            <a:extLst>
              <a:ext uri="{FF2B5EF4-FFF2-40B4-BE49-F238E27FC236}">
                <a16:creationId xmlns:a16="http://schemas.microsoft.com/office/drawing/2014/main" id="{5DF107C6-AECB-43B1-BA71-5CAC5B5786CE}"/>
              </a:ext>
            </a:extLst>
          </p:cNvPr>
          <p:cNvPicPr>
            <a:picLocks noChangeAspect="1"/>
          </p:cNvPicPr>
          <p:nvPr/>
        </p:nvPicPr>
        <p:blipFill>
          <a:blip r:embed="rId5"/>
          <a:stretch>
            <a:fillRect/>
          </a:stretch>
        </p:blipFill>
        <p:spPr>
          <a:xfrm>
            <a:off x="4503175" y="2660974"/>
            <a:ext cx="5482324" cy="378542"/>
          </a:xfrm>
          <a:prstGeom prst="rect">
            <a:avLst/>
          </a:prstGeom>
        </p:spPr>
      </p:pic>
      <p:sp>
        <p:nvSpPr>
          <p:cNvPr id="12" name="TextBox 11">
            <a:extLst>
              <a:ext uri="{FF2B5EF4-FFF2-40B4-BE49-F238E27FC236}">
                <a16:creationId xmlns:a16="http://schemas.microsoft.com/office/drawing/2014/main" id="{0F4163BC-6984-4B77-97F2-AEEE0E377831}"/>
              </a:ext>
            </a:extLst>
          </p:cNvPr>
          <p:cNvSpPr txBox="1"/>
          <p:nvPr/>
        </p:nvSpPr>
        <p:spPr>
          <a:xfrm>
            <a:off x="4699819" y="3264310"/>
            <a:ext cx="4581833" cy="369332"/>
          </a:xfrm>
          <a:prstGeom prst="rect">
            <a:avLst/>
          </a:prstGeom>
          <a:noFill/>
        </p:spPr>
        <p:txBody>
          <a:bodyPr wrap="square" rtlCol="0">
            <a:spAutoFit/>
          </a:bodyPr>
          <a:lstStyle/>
          <a:p>
            <a:r>
              <a:rPr lang="cs-CZ" dirty="0" err="1"/>
              <a:t>Meinel</a:t>
            </a:r>
            <a:r>
              <a:rPr lang="cs-CZ" dirty="0"/>
              <a:t> Band</a:t>
            </a:r>
            <a:endParaRPr lang="en-GB" dirty="0"/>
          </a:p>
        </p:txBody>
      </p:sp>
      <p:pic>
        <p:nvPicPr>
          <p:cNvPr id="14" name="Picture 13">
            <a:extLst>
              <a:ext uri="{FF2B5EF4-FFF2-40B4-BE49-F238E27FC236}">
                <a16:creationId xmlns:a16="http://schemas.microsoft.com/office/drawing/2014/main" id="{92BF09DA-C665-4CD0-BFB6-CFF4FD4E7654}"/>
              </a:ext>
            </a:extLst>
          </p:cNvPr>
          <p:cNvPicPr>
            <a:picLocks noChangeAspect="1"/>
          </p:cNvPicPr>
          <p:nvPr/>
        </p:nvPicPr>
        <p:blipFill>
          <a:blip r:embed="rId6"/>
          <a:stretch>
            <a:fillRect/>
          </a:stretch>
        </p:blipFill>
        <p:spPr>
          <a:xfrm>
            <a:off x="4955458" y="3828392"/>
            <a:ext cx="3736258" cy="444794"/>
          </a:xfrm>
          <a:prstGeom prst="rect">
            <a:avLst/>
          </a:prstGeom>
        </p:spPr>
      </p:pic>
      <p:pic>
        <p:nvPicPr>
          <p:cNvPr id="16" name="Picture 15">
            <a:extLst>
              <a:ext uri="{FF2B5EF4-FFF2-40B4-BE49-F238E27FC236}">
                <a16:creationId xmlns:a16="http://schemas.microsoft.com/office/drawing/2014/main" id="{881650D2-2A84-411A-A469-D78C5D5EFA5B}"/>
              </a:ext>
            </a:extLst>
          </p:cNvPr>
          <p:cNvPicPr>
            <a:picLocks noChangeAspect="1"/>
          </p:cNvPicPr>
          <p:nvPr/>
        </p:nvPicPr>
        <p:blipFill>
          <a:blip r:embed="rId7"/>
          <a:stretch>
            <a:fillRect/>
          </a:stretch>
        </p:blipFill>
        <p:spPr>
          <a:xfrm>
            <a:off x="4850282" y="4823343"/>
            <a:ext cx="4103926" cy="337970"/>
          </a:xfrm>
          <a:prstGeom prst="rect">
            <a:avLst/>
          </a:prstGeom>
        </p:spPr>
      </p:pic>
      <p:sp>
        <p:nvSpPr>
          <p:cNvPr id="17" name="TextBox 16">
            <a:extLst>
              <a:ext uri="{FF2B5EF4-FFF2-40B4-BE49-F238E27FC236}">
                <a16:creationId xmlns:a16="http://schemas.microsoft.com/office/drawing/2014/main" id="{EAC612F9-1B9D-47F8-B066-EFE482DA6C16}"/>
              </a:ext>
            </a:extLst>
          </p:cNvPr>
          <p:cNvSpPr txBox="1"/>
          <p:nvPr/>
        </p:nvSpPr>
        <p:spPr>
          <a:xfrm>
            <a:off x="9114503" y="3942735"/>
            <a:ext cx="2271666" cy="369332"/>
          </a:xfrm>
          <a:prstGeom prst="rect">
            <a:avLst/>
          </a:prstGeom>
          <a:noFill/>
        </p:spPr>
        <p:txBody>
          <a:bodyPr wrap="square" rtlCol="0">
            <a:spAutoFit/>
          </a:bodyPr>
          <a:lstStyle/>
          <a:p>
            <a:r>
              <a:rPr lang="cs-CZ" dirty="0"/>
              <a:t>reaguje</a:t>
            </a:r>
            <a:endParaRPr lang="en-GB" dirty="0"/>
          </a:p>
        </p:txBody>
      </p:sp>
      <p:sp>
        <p:nvSpPr>
          <p:cNvPr id="18" name="TextBox 17">
            <a:extLst>
              <a:ext uri="{FF2B5EF4-FFF2-40B4-BE49-F238E27FC236}">
                <a16:creationId xmlns:a16="http://schemas.microsoft.com/office/drawing/2014/main" id="{C52FAE11-6333-4B3D-8F8E-984DF3923A12}"/>
              </a:ext>
            </a:extLst>
          </p:cNvPr>
          <p:cNvSpPr txBox="1"/>
          <p:nvPr/>
        </p:nvSpPr>
        <p:spPr>
          <a:xfrm>
            <a:off x="9045677" y="4823343"/>
            <a:ext cx="2182762" cy="369332"/>
          </a:xfrm>
          <a:prstGeom prst="rect">
            <a:avLst/>
          </a:prstGeom>
          <a:noFill/>
        </p:spPr>
        <p:txBody>
          <a:bodyPr wrap="square" rtlCol="0">
            <a:spAutoFit/>
          </a:bodyPr>
          <a:lstStyle/>
          <a:p>
            <a:r>
              <a:rPr lang="cs-CZ" dirty="0"/>
              <a:t>Velmi pomalá reakce</a:t>
            </a:r>
            <a:endParaRPr lang="en-GB" dirty="0"/>
          </a:p>
        </p:txBody>
      </p:sp>
    </p:spTree>
    <p:extLst>
      <p:ext uri="{BB962C8B-B14F-4D97-AF65-F5344CB8AC3E}">
        <p14:creationId xmlns:p14="http://schemas.microsoft.com/office/powerpoint/2010/main" val="2066217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4CAFA-9E08-4CED-8ABB-9388993D175A}"/>
              </a:ext>
            </a:extLst>
          </p:cNvPr>
          <p:cNvPicPr>
            <a:picLocks noChangeAspect="1"/>
          </p:cNvPicPr>
          <p:nvPr/>
        </p:nvPicPr>
        <p:blipFill>
          <a:blip r:embed="rId2"/>
          <a:stretch>
            <a:fillRect/>
          </a:stretch>
        </p:blipFill>
        <p:spPr>
          <a:xfrm>
            <a:off x="5797925" y="838199"/>
            <a:ext cx="3796550" cy="419102"/>
          </a:xfrm>
          <a:prstGeom prst="rect">
            <a:avLst/>
          </a:prstGeom>
        </p:spPr>
      </p:pic>
      <p:pic>
        <p:nvPicPr>
          <p:cNvPr id="9" name="Picture 8">
            <a:extLst>
              <a:ext uri="{FF2B5EF4-FFF2-40B4-BE49-F238E27FC236}">
                <a16:creationId xmlns:a16="http://schemas.microsoft.com/office/drawing/2014/main" id="{71E4E488-59BC-4A52-BB7E-6FFC3B11BB48}"/>
              </a:ext>
            </a:extLst>
          </p:cNvPr>
          <p:cNvPicPr>
            <a:picLocks noChangeAspect="1"/>
          </p:cNvPicPr>
          <p:nvPr/>
        </p:nvPicPr>
        <p:blipFill>
          <a:blip r:embed="rId3"/>
          <a:stretch>
            <a:fillRect/>
          </a:stretch>
        </p:blipFill>
        <p:spPr>
          <a:xfrm>
            <a:off x="5797925" y="1228724"/>
            <a:ext cx="3502738" cy="361952"/>
          </a:xfrm>
          <a:prstGeom prst="rect">
            <a:avLst/>
          </a:prstGeom>
        </p:spPr>
      </p:pic>
      <p:pic>
        <p:nvPicPr>
          <p:cNvPr id="3" name="Picture 2">
            <a:extLst>
              <a:ext uri="{FF2B5EF4-FFF2-40B4-BE49-F238E27FC236}">
                <a16:creationId xmlns:a16="http://schemas.microsoft.com/office/drawing/2014/main" id="{7D164492-87AE-11B8-EC7D-A8411DFDF210}"/>
              </a:ext>
            </a:extLst>
          </p:cNvPr>
          <p:cNvPicPr>
            <a:picLocks noChangeAspect="1"/>
          </p:cNvPicPr>
          <p:nvPr/>
        </p:nvPicPr>
        <p:blipFill>
          <a:blip r:embed="rId4"/>
          <a:stretch>
            <a:fillRect/>
          </a:stretch>
        </p:blipFill>
        <p:spPr>
          <a:xfrm>
            <a:off x="130550" y="524144"/>
            <a:ext cx="5667375" cy="6076950"/>
          </a:xfrm>
          <a:prstGeom prst="rect">
            <a:avLst/>
          </a:prstGeom>
        </p:spPr>
      </p:pic>
      <p:pic>
        <p:nvPicPr>
          <p:cNvPr id="6" name="Picture 5">
            <a:extLst>
              <a:ext uri="{FF2B5EF4-FFF2-40B4-BE49-F238E27FC236}">
                <a16:creationId xmlns:a16="http://schemas.microsoft.com/office/drawing/2014/main" id="{2EAA7EFC-E705-2C36-30C5-BEDC3F9503B4}"/>
              </a:ext>
            </a:extLst>
          </p:cNvPr>
          <p:cNvPicPr>
            <a:picLocks noChangeAspect="1"/>
          </p:cNvPicPr>
          <p:nvPr/>
        </p:nvPicPr>
        <p:blipFill>
          <a:blip r:embed="rId5"/>
          <a:stretch>
            <a:fillRect/>
          </a:stretch>
        </p:blipFill>
        <p:spPr>
          <a:xfrm>
            <a:off x="6701492" y="1724160"/>
            <a:ext cx="3932516" cy="4819650"/>
          </a:xfrm>
          <a:prstGeom prst="rect">
            <a:avLst/>
          </a:prstGeom>
        </p:spPr>
      </p:pic>
    </p:spTree>
    <p:extLst>
      <p:ext uri="{BB962C8B-B14F-4D97-AF65-F5344CB8AC3E}">
        <p14:creationId xmlns:p14="http://schemas.microsoft.com/office/powerpoint/2010/main" val="1107213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2A143-F93E-0C21-8047-B6DA1A0A33E6}"/>
              </a:ext>
            </a:extLst>
          </p:cNvPr>
          <p:cNvPicPr>
            <a:picLocks noChangeAspect="1"/>
          </p:cNvPicPr>
          <p:nvPr/>
        </p:nvPicPr>
        <p:blipFill>
          <a:blip r:embed="rId2"/>
          <a:stretch>
            <a:fillRect/>
          </a:stretch>
        </p:blipFill>
        <p:spPr>
          <a:xfrm>
            <a:off x="104775" y="242887"/>
            <a:ext cx="5810250" cy="6505575"/>
          </a:xfrm>
          <a:prstGeom prst="rect">
            <a:avLst/>
          </a:prstGeom>
        </p:spPr>
      </p:pic>
      <p:pic>
        <p:nvPicPr>
          <p:cNvPr id="6" name="Picture 5">
            <a:extLst>
              <a:ext uri="{FF2B5EF4-FFF2-40B4-BE49-F238E27FC236}">
                <a16:creationId xmlns:a16="http://schemas.microsoft.com/office/drawing/2014/main" id="{778E8306-A689-8FDF-1385-A9243DB62607}"/>
              </a:ext>
            </a:extLst>
          </p:cNvPr>
          <p:cNvPicPr>
            <a:picLocks noChangeAspect="1"/>
          </p:cNvPicPr>
          <p:nvPr/>
        </p:nvPicPr>
        <p:blipFill>
          <a:blip r:embed="rId3"/>
          <a:stretch>
            <a:fillRect/>
          </a:stretch>
        </p:blipFill>
        <p:spPr>
          <a:xfrm>
            <a:off x="6096000" y="323850"/>
            <a:ext cx="5562600" cy="6210300"/>
          </a:xfrm>
          <a:prstGeom prst="rect">
            <a:avLst/>
          </a:prstGeom>
        </p:spPr>
      </p:pic>
    </p:spTree>
    <p:extLst>
      <p:ext uri="{BB962C8B-B14F-4D97-AF65-F5344CB8AC3E}">
        <p14:creationId xmlns:p14="http://schemas.microsoft.com/office/powerpoint/2010/main" val="1455679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46180F-A74E-566B-ABD0-0EC046E7DDA9}"/>
              </a:ext>
            </a:extLst>
          </p:cNvPr>
          <p:cNvPicPr>
            <a:picLocks noChangeAspect="1"/>
          </p:cNvPicPr>
          <p:nvPr/>
        </p:nvPicPr>
        <p:blipFill>
          <a:blip r:embed="rId2"/>
          <a:stretch>
            <a:fillRect/>
          </a:stretch>
        </p:blipFill>
        <p:spPr>
          <a:xfrm>
            <a:off x="314325" y="657225"/>
            <a:ext cx="11563350" cy="5638800"/>
          </a:xfrm>
          <a:prstGeom prst="rect">
            <a:avLst/>
          </a:prstGeom>
        </p:spPr>
      </p:pic>
    </p:spTree>
    <p:extLst>
      <p:ext uri="{BB962C8B-B14F-4D97-AF65-F5344CB8AC3E}">
        <p14:creationId xmlns:p14="http://schemas.microsoft.com/office/powerpoint/2010/main" val="3146268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AFAC-813E-8D3F-2BEF-9E653E3C63D4}"/>
              </a:ext>
            </a:extLst>
          </p:cNvPr>
          <p:cNvSpPr>
            <a:spLocks noGrp="1"/>
          </p:cNvSpPr>
          <p:nvPr>
            <p:ph type="title"/>
          </p:nvPr>
        </p:nvSpPr>
        <p:spPr/>
        <p:txBody>
          <a:bodyPr/>
          <a:lstStyle/>
          <a:p>
            <a:r>
              <a:rPr lang="en-GB" dirty="0"/>
              <a:t>Leak out spectroscopy</a:t>
            </a:r>
          </a:p>
        </p:txBody>
      </p:sp>
      <p:pic>
        <p:nvPicPr>
          <p:cNvPr id="5" name="Picture 4">
            <a:extLst>
              <a:ext uri="{FF2B5EF4-FFF2-40B4-BE49-F238E27FC236}">
                <a16:creationId xmlns:a16="http://schemas.microsoft.com/office/drawing/2014/main" id="{705B0A1A-2EE5-D226-DB2F-5061A994EF17}"/>
              </a:ext>
            </a:extLst>
          </p:cNvPr>
          <p:cNvPicPr>
            <a:picLocks noChangeAspect="1"/>
          </p:cNvPicPr>
          <p:nvPr/>
        </p:nvPicPr>
        <p:blipFill>
          <a:blip r:embed="rId2"/>
          <a:stretch>
            <a:fillRect/>
          </a:stretch>
        </p:blipFill>
        <p:spPr>
          <a:xfrm>
            <a:off x="781050" y="1609725"/>
            <a:ext cx="10629900" cy="3638550"/>
          </a:xfrm>
          <a:prstGeom prst="rect">
            <a:avLst/>
          </a:prstGeom>
        </p:spPr>
      </p:pic>
    </p:spTree>
    <p:extLst>
      <p:ext uri="{BB962C8B-B14F-4D97-AF65-F5344CB8AC3E}">
        <p14:creationId xmlns:p14="http://schemas.microsoft.com/office/powerpoint/2010/main" val="3001750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C502-163F-8BFB-4719-B083AF1D6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954FF-A16A-DDC6-876E-2CF28B4AACAD}"/>
              </a:ext>
            </a:extLst>
          </p:cNvPr>
          <p:cNvSpPr>
            <a:spLocks noGrp="1"/>
          </p:cNvSpPr>
          <p:nvPr>
            <p:ph type="title"/>
          </p:nvPr>
        </p:nvSpPr>
        <p:spPr/>
        <p:txBody>
          <a:bodyPr/>
          <a:lstStyle/>
          <a:p>
            <a:r>
              <a:rPr lang="en-GB" dirty="0"/>
              <a:t>Leak out spectroscopy</a:t>
            </a:r>
          </a:p>
        </p:txBody>
      </p:sp>
      <p:pic>
        <p:nvPicPr>
          <p:cNvPr id="4" name="Picture 3">
            <a:extLst>
              <a:ext uri="{FF2B5EF4-FFF2-40B4-BE49-F238E27FC236}">
                <a16:creationId xmlns:a16="http://schemas.microsoft.com/office/drawing/2014/main" id="{E615BC89-7E67-2E32-14F9-D35F90487C24}"/>
              </a:ext>
            </a:extLst>
          </p:cNvPr>
          <p:cNvPicPr>
            <a:picLocks noChangeAspect="1"/>
          </p:cNvPicPr>
          <p:nvPr/>
        </p:nvPicPr>
        <p:blipFill>
          <a:blip r:embed="rId2"/>
          <a:stretch>
            <a:fillRect/>
          </a:stretch>
        </p:blipFill>
        <p:spPr>
          <a:xfrm>
            <a:off x="933450" y="2205037"/>
            <a:ext cx="3067050" cy="2733675"/>
          </a:xfrm>
          <a:prstGeom prst="rect">
            <a:avLst/>
          </a:prstGeom>
        </p:spPr>
      </p:pic>
      <p:sp>
        <p:nvSpPr>
          <p:cNvPr id="6" name="TextBox 5">
            <a:extLst>
              <a:ext uri="{FF2B5EF4-FFF2-40B4-BE49-F238E27FC236}">
                <a16:creationId xmlns:a16="http://schemas.microsoft.com/office/drawing/2014/main" id="{F97292DD-0C2E-B687-F512-D772F51E35B7}"/>
              </a:ext>
            </a:extLst>
          </p:cNvPr>
          <p:cNvSpPr txBox="1"/>
          <p:nvPr/>
        </p:nvSpPr>
        <p:spPr>
          <a:xfrm>
            <a:off x="5067300" y="1914525"/>
            <a:ext cx="5953125" cy="1477328"/>
          </a:xfrm>
          <a:prstGeom prst="rect">
            <a:avLst/>
          </a:prstGeom>
          <a:noFill/>
        </p:spPr>
        <p:txBody>
          <a:bodyPr wrap="square" rtlCol="0">
            <a:spAutoFit/>
          </a:bodyPr>
          <a:lstStyle/>
          <a:p>
            <a:r>
              <a:rPr lang="en-GB" dirty="0"/>
              <a:t>Molecular ion is vibrationally excited by photon and </a:t>
            </a:r>
            <a:r>
              <a:rPr lang="en-GB" dirty="0" err="1"/>
              <a:t>collidies</a:t>
            </a:r>
            <a:r>
              <a:rPr lang="en-GB" dirty="0"/>
              <a:t> with other atom or molecule. The vibrational excitation is then transferred to kinetic energy of colliding particles. If the potential on the trap axis is low enough, this energy is sufficient for the ion to leave the trap.  </a:t>
            </a:r>
          </a:p>
        </p:txBody>
      </p:sp>
    </p:spTree>
    <p:extLst>
      <p:ext uri="{BB962C8B-B14F-4D97-AF65-F5344CB8AC3E}">
        <p14:creationId xmlns:p14="http://schemas.microsoft.com/office/powerpoint/2010/main" val="1220201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6A29-8AB5-9772-6177-51CC97A40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0FC73-58AB-5BE3-785C-0FB8EBC3157A}"/>
              </a:ext>
            </a:extLst>
          </p:cNvPr>
          <p:cNvSpPr>
            <a:spLocks noGrp="1"/>
          </p:cNvSpPr>
          <p:nvPr>
            <p:ph type="title"/>
          </p:nvPr>
        </p:nvSpPr>
        <p:spPr/>
        <p:txBody>
          <a:bodyPr/>
          <a:lstStyle/>
          <a:p>
            <a:r>
              <a:rPr lang="en-GB" dirty="0"/>
              <a:t>Leak out spectroscopy</a:t>
            </a:r>
          </a:p>
        </p:txBody>
      </p:sp>
      <p:pic>
        <p:nvPicPr>
          <p:cNvPr id="8" name="Picture 7">
            <a:extLst>
              <a:ext uri="{FF2B5EF4-FFF2-40B4-BE49-F238E27FC236}">
                <a16:creationId xmlns:a16="http://schemas.microsoft.com/office/drawing/2014/main" id="{82942F3F-86C7-7084-C35C-C691067DEF6A}"/>
              </a:ext>
            </a:extLst>
          </p:cNvPr>
          <p:cNvPicPr>
            <a:picLocks noChangeAspect="1"/>
          </p:cNvPicPr>
          <p:nvPr/>
        </p:nvPicPr>
        <p:blipFill>
          <a:blip r:embed="rId2"/>
          <a:stretch>
            <a:fillRect/>
          </a:stretch>
        </p:blipFill>
        <p:spPr>
          <a:xfrm>
            <a:off x="2457450" y="1812810"/>
            <a:ext cx="9563100" cy="4489678"/>
          </a:xfrm>
          <a:prstGeom prst="rect">
            <a:avLst/>
          </a:prstGeom>
        </p:spPr>
      </p:pic>
      <p:pic>
        <p:nvPicPr>
          <p:cNvPr id="5" name="Picture 4">
            <a:extLst>
              <a:ext uri="{FF2B5EF4-FFF2-40B4-BE49-F238E27FC236}">
                <a16:creationId xmlns:a16="http://schemas.microsoft.com/office/drawing/2014/main" id="{A424B956-F1A6-7609-C850-3E1C2F241788}"/>
              </a:ext>
            </a:extLst>
          </p:cNvPr>
          <p:cNvPicPr>
            <a:picLocks noChangeAspect="1"/>
          </p:cNvPicPr>
          <p:nvPr/>
        </p:nvPicPr>
        <p:blipFill>
          <a:blip r:embed="rId3"/>
          <a:stretch>
            <a:fillRect/>
          </a:stretch>
        </p:blipFill>
        <p:spPr>
          <a:xfrm>
            <a:off x="104775" y="1501192"/>
            <a:ext cx="4305300" cy="3703216"/>
          </a:xfrm>
          <a:prstGeom prst="rect">
            <a:avLst/>
          </a:prstGeom>
        </p:spPr>
      </p:pic>
    </p:spTree>
    <p:extLst>
      <p:ext uri="{BB962C8B-B14F-4D97-AF65-F5344CB8AC3E}">
        <p14:creationId xmlns:p14="http://schemas.microsoft.com/office/powerpoint/2010/main" val="1379393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98A02-C41C-25B3-D3F0-57991DEB5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41640-7D6A-0DAA-D479-2B025EEDDCC6}"/>
              </a:ext>
            </a:extLst>
          </p:cNvPr>
          <p:cNvSpPr>
            <a:spLocks noGrp="1"/>
          </p:cNvSpPr>
          <p:nvPr>
            <p:ph type="title"/>
          </p:nvPr>
        </p:nvSpPr>
        <p:spPr/>
        <p:txBody>
          <a:bodyPr/>
          <a:lstStyle/>
          <a:p>
            <a:r>
              <a:rPr lang="en-GB" dirty="0"/>
              <a:t>Leak out spectroscopy</a:t>
            </a:r>
          </a:p>
        </p:txBody>
      </p:sp>
      <p:pic>
        <p:nvPicPr>
          <p:cNvPr id="3" name="Picture 2">
            <a:extLst>
              <a:ext uri="{FF2B5EF4-FFF2-40B4-BE49-F238E27FC236}">
                <a16:creationId xmlns:a16="http://schemas.microsoft.com/office/drawing/2014/main" id="{FAE91E93-4CC5-EE72-BFFD-3CD7859E98D7}"/>
              </a:ext>
            </a:extLst>
          </p:cNvPr>
          <p:cNvPicPr>
            <a:picLocks noChangeAspect="1"/>
          </p:cNvPicPr>
          <p:nvPr/>
        </p:nvPicPr>
        <p:blipFill>
          <a:blip r:embed="rId2"/>
          <a:stretch>
            <a:fillRect/>
          </a:stretch>
        </p:blipFill>
        <p:spPr>
          <a:xfrm>
            <a:off x="1028700" y="1539875"/>
            <a:ext cx="5067300" cy="4953000"/>
          </a:xfrm>
          <a:prstGeom prst="rect">
            <a:avLst/>
          </a:prstGeom>
        </p:spPr>
      </p:pic>
      <p:cxnSp>
        <p:nvCxnSpPr>
          <p:cNvPr id="4" name="Straight Arrow Connector 3">
            <a:extLst>
              <a:ext uri="{FF2B5EF4-FFF2-40B4-BE49-F238E27FC236}">
                <a16:creationId xmlns:a16="http://schemas.microsoft.com/office/drawing/2014/main" id="{9415D623-0F10-F919-4F9C-8975E922BF20}"/>
              </a:ext>
            </a:extLst>
          </p:cNvPr>
          <p:cNvCxnSpPr>
            <a:cxnSpLocks/>
          </p:cNvCxnSpPr>
          <p:nvPr/>
        </p:nvCxnSpPr>
        <p:spPr>
          <a:xfrm flipH="1">
            <a:off x="6096000" y="1981200"/>
            <a:ext cx="1123950" cy="714375"/>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6AA102-FF4D-6CCB-EB5A-4EBAA8612633}"/>
              </a:ext>
            </a:extLst>
          </p:cNvPr>
          <p:cNvSpPr txBox="1"/>
          <p:nvPr/>
        </p:nvSpPr>
        <p:spPr>
          <a:xfrm>
            <a:off x="7334250" y="1539875"/>
            <a:ext cx="4019550" cy="646331"/>
          </a:xfrm>
          <a:prstGeom prst="rect">
            <a:avLst/>
          </a:prstGeom>
          <a:noFill/>
        </p:spPr>
        <p:txBody>
          <a:bodyPr wrap="square" rtlCol="0">
            <a:spAutoFit/>
          </a:bodyPr>
          <a:lstStyle/>
          <a:p>
            <a:r>
              <a:rPr lang="en-GB" dirty="0"/>
              <a:t>It is possible to remove specific state(s) of the ion from the trap</a:t>
            </a:r>
          </a:p>
        </p:txBody>
      </p:sp>
      <p:sp>
        <p:nvSpPr>
          <p:cNvPr id="11" name="TextBox 10">
            <a:extLst>
              <a:ext uri="{FF2B5EF4-FFF2-40B4-BE49-F238E27FC236}">
                <a16:creationId xmlns:a16="http://schemas.microsoft.com/office/drawing/2014/main" id="{434CB879-23C7-A7BD-302D-55B8738F243D}"/>
              </a:ext>
            </a:extLst>
          </p:cNvPr>
          <p:cNvSpPr txBox="1"/>
          <p:nvPr/>
        </p:nvSpPr>
        <p:spPr>
          <a:xfrm>
            <a:off x="7334250" y="2865438"/>
            <a:ext cx="4019550" cy="3416320"/>
          </a:xfrm>
          <a:prstGeom prst="rect">
            <a:avLst/>
          </a:prstGeom>
          <a:noFill/>
        </p:spPr>
        <p:txBody>
          <a:bodyPr wrap="square" rtlCol="0">
            <a:spAutoFit/>
          </a:bodyPr>
          <a:lstStyle/>
          <a:p>
            <a:r>
              <a:rPr lang="en-GB" dirty="0"/>
              <a:t>Or to probe internal state of ions, isomer composition</a:t>
            </a:r>
          </a:p>
          <a:p>
            <a:endParaRPr lang="en-GB" dirty="0"/>
          </a:p>
          <a:p>
            <a:endParaRPr lang="en-GB" dirty="0"/>
          </a:p>
          <a:p>
            <a:endParaRPr lang="en-GB" dirty="0"/>
          </a:p>
          <a:p>
            <a:r>
              <a:rPr lang="en-GB" dirty="0"/>
              <a:t>Applicable to almost any ionic system, no need for complicated LIR scheme.</a:t>
            </a:r>
          </a:p>
          <a:p>
            <a:endParaRPr lang="en-GB" dirty="0"/>
          </a:p>
          <a:p>
            <a:endParaRPr lang="en-GB" dirty="0"/>
          </a:p>
          <a:p>
            <a:r>
              <a:rPr lang="en-GB" dirty="0"/>
              <a:t>Sensitivity probably lower than LIR</a:t>
            </a:r>
          </a:p>
          <a:p>
            <a:endParaRPr lang="en-GB" dirty="0"/>
          </a:p>
          <a:p>
            <a:endParaRPr lang="en-GB" dirty="0"/>
          </a:p>
        </p:txBody>
      </p:sp>
    </p:spTree>
    <p:extLst>
      <p:ext uri="{BB962C8B-B14F-4D97-AF65-F5344CB8AC3E}">
        <p14:creationId xmlns:p14="http://schemas.microsoft.com/office/powerpoint/2010/main" val="1335126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944E-2572-C5B6-56D7-7C826FE35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73195-8C9E-72CB-910E-73D0735BE67D}"/>
              </a:ext>
            </a:extLst>
          </p:cNvPr>
          <p:cNvSpPr>
            <a:spLocks noGrp="1"/>
          </p:cNvSpPr>
          <p:nvPr>
            <p:ph type="title"/>
          </p:nvPr>
        </p:nvSpPr>
        <p:spPr/>
        <p:txBody>
          <a:bodyPr/>
          <a:lstStyle/>
          <a:p>
            <a:r>
              <a:rPr lang="en-GB" dirty="0"/>
              <a:t>Leak out spectroscopy</a:t>
            </a:r>
          </a:p>
        </p:txBody>
      </p:sp>
      <p:pic>
        <p:nvPicPr>
          <p:cNvPr id="5" name="Picture 4">
            <a:extLst>
              <a:ext uri="{FF2B5EF4-FFF2-40B4-BE49-F238E27FC236}">
                <a16:creationId xmlns:a16="http://schemas.microsoft.com/office/drawing/2014/main" id="{495856C3-DB17-0FFB-EACE-1E5D4A1BDBD2}"/>
              </a:ext>
            </a:extLst>
          </p:cNvPr>
          <p:cNvPicPr>
            <a:picLocks noChangeAspect="1"/>
          </p:cNvPicPr>
          <p:nvPr/>
        </p:nvPicPr>
        <p:blipFill>
          <a:blip r:embed="rId2"/>
          <a:stretch>
            <a:fillRect/>
          </a:stretch>
        </p:blipFill>
        <p:spPr>
          <a:xfrm>
            <a:off x="838200" y="1690688"/>
            <a:ext cx="10334625" cy="4371975"/>
          </a:xfrm>
          <a:prstGeom prst="rect">
            <a:avLst/>
          </a:prstGeom>
        </p:spPr>
      </p:pic>
    </p:spTree>
    <p:extLst>
      <p:ext uri="{BB962C8B-B14F-4D97-AF65-F5344CB8AC3E}">
        <p14:creationId xmlns:p14="http://schemas.microsoft.com/office/powerpoint/2010/main" val="701277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0484-1A6D-EEF5-602A-5B173E8BB2F8}"/>
              </a:ext>
            </a:extLst>
          </p:cNvPr>
          <p:cNvSpPr>
            <a:spLocks noGrp="1"/>
          </p:cNvSpPr>
          <p:nvPr>
            <p:ph type="title"/>
          </p:nvPr>
        </p:nvSpPr>
        <p:spPr/>
        <p:txBody>
          <a:bodyPr/>
          <a:lstStyle/>
          <a:p>
            <a:r>
              <a:rPr lang="en-GB" dirty="0"/>
              <a:t>Measurement of ion energy in 22 pole trap</a:t>
            </a:r>
          </a:p>
        </p:txBody>
      </p:sp>
      <p:pic>
        <p:nvPicPr>
          <p:cNvPr id="7" name="Picture 6">
            <a:extLst>
              <a:ext uri="{FF2B5EF4-FFF2-40B4-BE49-F238E27FC236}">
                <a16:creationId xmlns:a16="http://schemas.microsoft.com/office/drawing/2014/main" id="{21E7FD26-14BD-634E-935B-87D32A9AD0CA}"/>
              </a:ext>
            </a:extLst>
          </p:cNvPr>
          <p:cNvPicPr>
            <a:picLocks noChangeAspect="1"/>
          </p:cNvPicPr>
          <p:nvPr/>
        </p:nvPicPr>
        <p:blipFill>
          <a:blip r:embed="rId2"/>
          <a:stretch>
            <a:fillRect/>
          </a:stretch>
        </p:blipFill>
        <p:spPr>
          <a:xfrm>
            <a:off x="1028700" y="1357312"/>
            <a:ext cx="10134600" cy="4143375"/>
          </a:xfrm>
          <a:prstGeom prst="rect">
            <a:avLst/>
          </a:prstGeom>
        </p:spPr>
      </p:pic>
    </p:spTree>
    <p:extLst>
      <p:ext uri="{BB962C8B-B14F-4D97-AF65-F5344CB8AC3E}">
        <p14:creationId xmlns:p14="http://schemas.microsoft.com/office/powerpoint/2010/main" val="2059167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3D2FF4-20E1-9315-8464-7FC1E82F1CEB}"/>
              </a:ext>
            </a:extLst>
          </p:cNvPr>
          <p:cNvPicPr>
            <a:picLocks noChangeAspect="1"/>
          </p:cNvPicPr>
          <p:nvPr/>
        </p:nvPicPr>
        <p:blipFill>
          <a:blip r:embed="rId2"/>
          <a:stretch>
            <a:fillRect/>
          </a:stretch>
        </p:blipFill>
        <p:spPr>
          <a:xfrm>
            <a:off x="333375" y="223837"/>
            <a:ext cx="4648200" cy="6410325"/>
          </a:xfrm>
          <a:prstGeom prst="rect">
            <a:avLst/>
          </a:prstGeom>
        </p:spPr>
      </p:pic>
      <p:pic>
        <p:nvPicPr>
          <p:cNvPr id="7" name="Picture 6">
            <a:extLst>
              <a:ext uri="{FF2B5EF4-FFF2-40B4-BE49-F238E27FC236}">
                <a16:creationId xmlns:a16="http://schemas.microsoft.com/office/drawing/2014/main" id="{A470C57C-B6CC-C860-4C03-2F9FB3CAF1E2}"/>
              </a:ext>
            </a:extLst>
          </p:cNvPr>
          <p:cNvPicPr>
            <a:picLocks noChangeAspect="1"/>
          </p:cNvPicPr>
          <p:nvPr/>
        </p:nvPicPr>
        <p:blipFill>
          <a:blip r:embed="rId3"/>
          <a:stretch>
            <a:fillRect/>
          </a:stretch>
        </p:blipFill>
        <p:spPr>
          <a:xfrm>
            <a:off x="5999148" y="800099"/>
            <a:ext cx="4832380" cy="4514852"/>
          </a:xfrm>
          <a:prstGeom prst="rect">
            <a:avLst/>
          </a:prstGeom>
        </p:spPr>
      </p:pic>
    </p:spTree>
    <p:extLst>
      <p:ext uri="{BB962C8B-B14F-4D97-AF65-F5344CB8AC3E}">
        <p14:creationId xmlns:p14="http://schemas.microsoft.com/office/powerpoint/2010/main" val="259309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9B2C9F-51CA-4F4E-BC3B-BF8C8A5C4BFC}"/>
              </a:ext>
            </a:extLst>
          </p:cNvPr>
          <p:cNvPicPr>
            <a:picLocks noChangeAspect="1"/>
          </p:cNvPicPr>
          <p:nvPr/>
        </p:nvPicPr>
        <p:blipFill>
          <a:blip r:embed="rId2"/>
          <a:stretch>
            <a:fillRect/>
          </a:stretch>
        </p:blipFill>
        <p:spPr>
          <a:xfrm>
            <a:off x="1820728" y="840658"/>
            <a:ext cx="8550544" cy="5176684"/>
          </a:xfrm>
          <a:prstGeom prst="rect">
            <a:avLst/>
          </a:prstGeom>
        </p:spPr>
      </p:pic>
    </p:spTree>
    <p:extLst>
      <p:ext uri="{BB962C8B-B14F-4D97-AF65-F5344CB8AC3E}">
        <p14:creationId xmlns:p14="http://schemas.microsoft.com/office/powerpoint/2010/main" val="3840761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DC23DB-9B57-F329-EED2-AB3D7ED10284}"/>
              </a:ext>
            </a:extLst>
          </p:cNvPr>
          <p:cNvPicPr>
            <a:picLocks noChangeAspect="1"/>
          </p:cNvPicPr>
          <p:nvPr/>
        </p:nvPicPr>
        <p:blipFill>
          <a:blip r:embed="rId2"/>
          <a:stretch>
            <a:fillRect/>
          </a:stretch>
        </p:blipFill>
        <p:spPr>
          <a:xfrm>
            <a:off x="455942" y="295274"/>
            <a:ext cx="4898366" cy="5848352"/>
          </a:xfrm>
          <a:prstGeom prst="rect">
            <a:avLst/>
          </a:prstGeom>
        </p:spPr>
      </p:pic>
      <p:pic>
        <p:nvPicPr>
          <p:cNvPr id="7" name="Picture 6">
            <a:extLst>
              <a:ext uri="{FF2B5EF4-FFF2-40B4-BE49-F238E27FC236}">
                <a16:creationId xmlns:a16="http://schemas.microsoft.com/office/drawing/2014/main" id="{C289FF91-17A1-610E-2482-3B831EF615D1}"/>
              </a:ext>
            </a:extLst>
          </p:cNvPr>
          <p:cNvPicPr>
            <a:picLocks noChangeAspect="1"/>
          </p:cNvPicPr>
          <p:nvPr/>
        </p:nvPicPr>
        <p:blipFill>
          <a:blip r:embed="rId3"/>
          <a:stretch>
            <a:fillRect/>
          </a:stretch>
        </p:blipFill>
        <p:spPr>
          <a:xfrm>
            <a:off x="5934075" y="295274"/>
            <a:ext cx="4648200" cy="6134100"/>
          </a:xfrm>
          <a:prstGeom prst="rect">
            <a:avLst/>
          </a:prstGeom>
        </p:spPr>
      </p:pic>
    </p:spTree>
    <p:extLst>
      <p:ext uri="{BB962C8B-B14F-4D97-AF65-F5344CB8AC3E}">
        <p14:creationId xmlns:p14="http://schemas.microsoft.com/office/powerpoint/2010/main" val="1023957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9E38F5-748E-8FC6-8FBB-3DF927118C10}"/>
              </a:ext>
            </a:extLst>
          </p:cNvPr>
          <p:cNvPicPr>
            <a:picLocks noChangeAspect="1"/>
          </p:cNvPicPr>
          <p:nvPr/>
        </p:nvPicPr>
        <p:blipFill>
          <a:blip r:embed="rId2"/>
          <a:stretch>
            <a:fillRect/>
          </a:stretch>
        </p:blipFill>
        <p:spPr>
          <a:xfrm>
            <a:off x="445270" y="519111"/>
            <a:ext cx="5472160" cy="5819778"/>
          </a:xfrm>
          <a:prstGeom prst="rect">
            <a:avLst/>
          </a:prstGeom>
        </p:spPr>
      </p:pic>
      <p:cxnSp>
        <p:nvCxnSpPr>
          <p:cNvPr id="6" name="Straight Arrow Connector 5">
            <a:extLst>
              <a:ext uri="{FF2B5EF4-FFF2-40B4-BE49-F238E27FC236}">
                <a16:creationId xmlns:a16="http://schemas.microsoft.com/office/drawing/2014/main" id="{9DB68216-3C33-3E17-0C53-2990A49ECDE4}"/>
              </a:ext>
            </a:extLst>
          </p:cNvPr>
          <p:cNvCxnSpPr>
            <a:cxnSpLocks/>
          </p:cNvCxnSpPr>
          <p:nvPr/>
        </p:nvCxnSpPr>
        <p:spPr>
          <a:xfrm flipH="1">
            <a:off x="5038726" y="1895475"/>
            <a:ext cx="2025264" cy="752475"/>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4B94A6-F1F1-B9B9-BB26-40EC46F403F2}"/>
              </a:ext>
            </a:extLst>
          </p:cNvPr>
          <p:cNvSpPr txBox="1"/>
          <p:nvPr/>
        </p:nvSpPr>
        <p:spPr>
          <a:xfrm>
            <a:off x="7153275" y="1485900"/>
            <a:ext cx="4733925" cy="646331"/>
          </a:xfrm>
          <a:prstGeom prst="rect">
            <a:avLst/>
          </a:prstGeom>
          <a:noFill/>
        </p:spPr>
        <p:txBody>
          <a:bodyPr wrap="square" rtlCol="0">
            <a:spAutoFit/>
          </a:bodyPr>
          <a:lstStyle/>
          <a:p>
            <a:r>
              <a:rPr lang="en-GB" dirty="0"/>
              <a:t>Energy distribution of ions produced in reaction of H</a:t>
            </a:r>
            <a:r>
              <a:rPr lang="en-GB" baseline="-25000" dirty="0"/>
              <a:t>2</a:t>
            </a:r>
            <a:r>
              <a:rPr lang="en-GB" baseline="30000" dirty="0"/>
              <a:t>+</a:t>
            </a:r>
            <a:r>
              <a:rPr lang="en-GB" dirty="0"/>
              <a:t> with H</a:t>
            </a:r>
            <a:r>
              <a:rPr lang="en-GB" baseline="-25000" dirty="0"/>
              <a:t>2</a:t>
            </a:r>
          </a:p>
        </p:txBody>
      </p:sp>
      <p:cxnSp>
        <p:nvCxnSpPr>
          <p:cNvPr id="10" name="Straight Arrow Connector 9">
            <a:extLst>
              <a:ext uri="{FF2B5EF4-FFF2-40B4-BE49-F238E27FC236}">
                <a16:creationId xmlns:a16="http://schemas.microsoft.com/office/drawing/2014/main" id="{01D69BC0-1A69-7166-2B31-7D2C790CE569}"/>
              </a:ext>
            </a:extLst>
          </p:cNvPr>
          <p:cNvCxnSpPr>
            <a:cxnSpLocks/>
          </p:cNvCxnSpPr>
          <p:nvPr/>
        </p:nvCxnSpPr>
        <p:spPr>
          <a:xfrm flipH="1" flipV="1">
            <a:off x="3013462" y="3400425"/>
            <a:ext cx="4587488" cy="55245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909018-39C5-EBC1-7A6D-1E9CC82F8088}"/>
              </a:ext>
            </a:extLst>
          </p:cNvPr>
          <p:cNvSpPr txBox="1"/>
          <p:nvPr/>
        </p:nvSpPr>
        <p:spPr>
          <a:xfrm>
            <a:off x="7772400" y="3876675"/>
            <a:ext cx="3974330" cy="923330"/>
          </a:xfrm>
          <a:prstGeom prst="rect">
            <a:avLst/>
          </a:prstGeom>
          <a:noFill/>
        </p:spPr>
        <p:txBody>
          <a:bodyPr wrap="square" rtlCol="0">
            <a:spAutoFit/>
          </a:bodyPr>
          <a:lstStyle/>
          <a:p>
            <a:r>
              <a:rPr lang="en-GB" dirty="0"/>
              <a:t>Ions produced in SIS and thermalized by helium pulse at the beginning of the trapping period</a:t>
            </a:r>
          </a:p>
        </p:txBody>
      </p:sp>
    </p:spTree>
    <p:extLst>
      <p:ext uri="{BB962C8B-B14F-4D97-AF65-F5344CB8AC3E}">
        <p14:creationId xmlns:p14="http://schemas.microsoft.com/office/powerpoint/2010/main" val="784638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5EC5-918C-4122-FA44-8717EE6EF7DC}"/>
              </a:ext>
            </a:extLst>
          </p:cNvPr>
          <p:cNvSpPr>
            <a:spLocks noGrp="1"/>
          </p:cNvSpPr>
          <p:nvPr>
            <p:ph type="title"/>
          </p:nvPr>
        </p:nvSpPr>
        <p:spPr>
          <a:xfrm>
            <a:off x="838200" y="2003425"/>
            <a:ext cx="10515600" cy="1325563"/>
          </a:xfrm>
        </p:spPr>
        <p:txBody>
          <a:bodyPr/>
          <a:lstStyle/>
          <a:p>
            <a:pPr algn="ctr"/>
            <a:r>
              <a:rPr lang="en-GB" dirty="0"/>
              <a:t>Thank you for your attention</a:t>
            </a:r>
          </a:p>
        </p:txBody>
      </p:sp>
    </p:spTree>
    <p:extLst>
      <p:ext uri="{BB962C8B-B14F-4D97-AF65-F5344CB8AC3E}">
        <p14:creationId xmlns:p14="http://schemas.microsoft.com/office/powerpoint/2010/main" val="412652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1AD14-CED2-4113-8169-B5DA69C31586}"/>
              </a:ext>
            </a:extLst>
          </p:cNvPr>
          <p:cNvPicPr>
            <a:picLocks noChangeAspect="1"/>
          </p:cNvPicPr>
          <p:nvPr/>
        </p:nvPicPr>
        <p:blipFill>
          <a:blip r:embed="rId2"/>
          <a:stretch>
            <a:fillRect/>
          </a:stretch>
        </p:blipFill>
        <p:spPr>
          <a:xfrm>
            <a:off x="856514" y="759646"/>
            <a:ext cx="7804597" cy="4217831"/>
          </a:xfrm>
          <a:prstGeom prst="rect">
            <a:avLst/>
          </a:prstGeom>
        </p:spPr>
      </p:pic>
    </p:spTree>
    <p:extLst>
      <p:ext uri="{BB962C8B-B14F-4D97-AF65-F5344CB8AC3E}">
        <p14:creationId xmlns:p14="http://schemas.microsoft.com/office/powerpoint/2010/main" val="230303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07ED70-CA8C-45A4-B465-4C9006C6595C}"/>
              </a:ext>
            </a:extLst>
          </p:cNvPr>
          <p:cNvPicPr>
            <a:picLocks noChangeAspect="1"/>
          </p:cNvPicPr>
          <p:nvPr/>
        </p:nvPicPr>
        <p:blipFill>
          <a:blip r:embed="rId2"/>
          <a:stretch>
            <a:fillRect/>
          </a:stretch>
        </p:blipFill>
        <p:spPr>
          <a:xfrm>
            <a:off x="304802" y="888495"/>
            <a:ext cx="3893574" cy="4392752"/>
          </a:xfrm>
          <a:prstGeom prst="rect">
            <a:avLst/>
          </a:prstGeom>
        </p:spPr>
      </p:pic>
      <p:pic>
        <p:nvPicPr>
          <p:cNvPr id="7" name="Picture 6">
            <a:extLst>
              <a:ext uri="{FF2B5EF4-FFF2-40B4-BE49-F238E27FC236}">
                <a16:creationId xmlns:a16="http://schemas.microsoft.com/office/drawing/2014/main" id="{3E48E457-47CE-4A13-A67C-57A2864D93E3}"/>
              </a:ext>
            </a:extLst>
          </p:cNvPr>
          <p:cNvPicPr>
            <a:picLocks noChangeAspect="1"/>
          </p:cNvPicPr>
          <p:nvPr/>
        </p:nvPicPr>
        <p:blipFill>
          <a:blip r:embed="rId3"/>
          <a:stretch>
            <a:fillRect/>
          </a:stretch>
        </p:blipFill>
        <p:spPr>
          <a:xfrm>
            <a:off x="4405856" y="1047136"/>
            <a:ext cx="3380288" cy="3859162"/>
          </a:xfrm>
          <a:prstGeom prst="rect">
            <a:avLst/>
          </a:prstGeom>
        </p:spPr>
      </p:pic>
      <p:pic>
        <p:nvPicPr>
          <p:cNvPr id="9" name="Picture 8">
            <a:extLst>
              <a:ext uri="{FF2B5EF4-FFF2-40B4-BE49-F238E27FC236}">
                <a16:creationId xmlns:a16="http://schemas.microsoft.com/office/drawing/2014/main" id="{16FAE99A-5FC7-4826-B9AC-787D11966B8E}"/>
              </a:ext>
            </a:extLst>
          </p:cNvPr>
          <p:cNvPicPr>
            <a:picLocks noChangeAspect="1"/>
          </p:cNvPicPr>
          <p:nvPr/>
        </p:nvPicPr>
        <p:blipFill>
          <a:blip r:embed="rId4"/>
          <a:stretch>
            <a:fillRect/>
          </a:stretch>
        </p:blipFill>
        <p:spPr>
          <a:xfrm>
            <a:off x="8023124" y="874416"/>
            <a:ext cx="3696928" cy="4420910"/>
          </a:xfrm>
          <a:prstGeom prst="rect">
            <a:avLst/>
          </a:prstGeom>
        </p:spPr>
      </p:pic>
    </p:spTree>
    <p:extLst>
      <p:ext uri="{BB962C8B-B14F-4D97-AF65-F5344CB8AC3E}">
        <p14:creationId xmlns:p14="http://schemas.microsoft.com/office/powerpoint/2010/main" val="425866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410F9B-0D5D-4487-BEB5-3CA579C57388}"/>
              </a:ext>
            </a:extLst>
          </p:cNvPr>
          <p:cNvPicPr>
            <a:picLocks noChangeAspect="1"/>
          </p:cNvPicPr>
          <p:nvPr/>
        </p:nvPicPr>
        <p:blipFill>
          <a:blip r:embed="rId2"/>
          <a:stretch>
            <a:fillRect/>
          </a:stretch>
        </p:blipFill>
        <p:spPr>
          <a:xfrm>
            <a:off x="771347" y="425314"/>
            <a:ext cx="5615189" cy="3116687"/>
          </a:xfrm>
          <a:prstGeom prst="rect">
            <a:avLst/>
          </a:prstGeom>
        </p:spPr>
      </p:pic>
      <p:pic>
        <p:nvPicPr>
          <p:cNvPr id="7" name="Picture 6">
            <a:extLst>
              <a:ext uri="{FF2B5EF4-FFF2-40B4-BE49-F238E27FC236}">
                <a16:creationId xmlns:a16="http://schemas.microsoft.com/office/drawing/2014/main" id="{903BEEFB-7FFA-4F78-946F-CB69A7826E75}"/>
              </a:ext>
            </a:extLst>
          </p:cNvPr>
          <p:cNvPicPr>
            <a:picLocks noChangeAspect="1"/>
          </p:cNvPicPr>
          <p:nvPr/>
        </p:nvPicPr>
        <p:blipFill>
          <a:blip r:embed="rId3"/>
          <a:stretch>
            <a:fillRect/>
          </a:stretch>
        </p:blipFill>
        <p:spPr>
          <a:xfrm>
            <a:off x="6010141" y="3049108"/>
            <a:ext cx="6181859" cy="3689797"/>
          </a:xfrm>
          <a:prstGeom prst="rect">
            <a:avLst/>
          </a:prstGeom>
        </p:spPr>
      </p:pic>
      <p:sp>
        <p:nvSpPr>
          <p:cNvPr id="8" name="TextBox 7">
            <a:extLst>
              <a:ext uri="{FF2B5EF4-FFF2-40B4-BE49-F238E27FC236}">
                <a16:creationId xmlns:a16="http://schemas.microsoft.com/office/drawing/2014/main" id="{FC580C72-1E61-4D52-9FA5-E4D19C2B5330}"/>
              </a:ext>
            </a:extLst>
          </p:cNvPr>
          <p:cNvSpPr txBox="1"/>
          <p:nvPr/>
        </p:nvSpPr>
        <p:spPr>
          <a:xfrm>
            <a:off x="1130710" y="4306529"/>
            <a:ext cx="4149213" cy="369332"/>
          </a:xfrm>
          <a:prstGeom prst="rect">
            <a:avLst/>
          </a:prstGeom>
          <a:noFill/>
        </p:spPr>
        <p:txBody>
          <a:bodyPr wrap="square" rtlCol="0">
            <a:spAutoFit/>
          </a:bodyPr>
          <a:lstStyle/>
          <a:p>
            <a:r>
              <a:rPr lang="cs-CZ" dirty="0" err="1"/>
              <a:t>Again</a:t>
            </a:r>
            <a:r>
              <a:rPr lang="cs-CZ" dirty="0"/>
              <a:t> </a:t>
            </a:r>
            <a:r>
              <a:rPr lang="cs-CZ" dirty="0" err="1"/>
              <a:t>reaction</a:t>
            </a:r>
            <a:r>
              <a:rPr lang="cs-CZ" dirty="0"/>
              <a:t> </a:t>
            </a:r>
            <a:r>
              <a:rPr lang="cs-CZ" dirty="0" err="1"/>
              <a:t>with</a:t>
            </a:r>
            <a:r>
              <a:rPr lang="cs-CZ" dirty="0"/>
              <a:t> argon</a:t>
            </a:r>
            <a:endParaRPr lang="en-GB"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DEDB7D-9EC9-4CAA-90A4-E83F3DC9629C}"/>
                  </a:ext>
                </a:extLst>
              </p:cNvPr>
              <p:cNvSpPr txBox="1"/>
              <p:nvPr/>
            </p:nvSpPr>
            <p:spPr>
              <a:xfrm>
                <a:off x="1374166" y="4894006"/>
                <a:ext cx="232140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cs-CZ" b="0" i="1" smtClean="0">
                              <a:latin typeface="Cambria Math" panose="02040503050406030204" pitchFamily="18" charset="0"/>
                            </a:rPr>
                          </m:ctrlPr>
                        </m:sSubSupPr>
                        <m:e>
                          <m:r>
                            <m:rPr>
                              <m:sty m:val="p"/>
                            </m:rPr>
                            <a:rPr lang="cs-CZ" b="0" i="0" smtClean="0">
                              <a:latin typeface="Cambria Math" panose="02040503050406030204" pitchFamily="18" charset="0"/>
                            </a:rPr>
                            <m:t>H</m:t>
                          </m:r>
                        </m:e>
                        <m:sub>
                          <m:r>
                            <a:rPr lang="cs-CZ" b="0" i="0" smtClean="0">
                              <a:latin typeface="Cambria Math" panose="02040503050406030204" pitchFamily="18" charset="0"/>
                            </a:rPr>
                            <m:t>3</m:t>
                          </m:r>
                        </m:sub>
                        <m:sup>
                          <m:r>
                            <a:rPr lang="cs-CZ" b="0" i="0" smtClean="0">
                              <a:latin typeface="Cambria Math" panose="02040503050406030204" pitchFamily="18" charset="0"/>
                            </a:rPr>
                            <m:t>+</m:t>
                          </m:r>
                        </m:sup>
                      </m:sSubSup>
                      <m:r>
                        <a:rPr lang="cs-CZ" b="0" i="0" smtClean="0">
                          <a:latin typeface="Cambria Math" panose="02040503050406030204" pitchFamily="18" charset="0"/>
                        </a:rPr>
                        <m:t>+</m:t>
                      </m:r>
                      <m:r>
                        <m:rPr>
                          <m:sty m:val="p"/>
                        </m:rPr>
                        <a:rPr lang="cs-CZ" b="0" i="0" smtClean="0">
                          <a:latin typeface="Cambria Math" panose="02040503050406030204" pitchFamily="18" charset="0"/>
                        </a:rPr>
                        <m:t>Ar</m:t>
                      </m:r>
                      <m:r>
                        <a:rPr lang="cs-CZ" b="0" i="0"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Ar</m:t>
                      </m:r>
                      <m:sSup>
                        <m:sSupPr>
                          <m:ctrlPr>
                            <a:rPr lang="cs-CZ" b="0" i="1" smtClean="0">
                              <a:latin typeface="Cambria Math" panose="02040503050406030204" pitchFamily="18" charset="0"/>
                              <a:ea typeface="Cambria Math" panose="02040503050406030204" pitchFamily="18" charset="0"/>
                            </a:rPr>
                          </m:ctrlPr>
                        </m:sSupPr>
                        <m:e>
                          <m:r>
                            <m:rPr>
                              <m:sty m:val="p"/>
                            </m:rPr>
                            <a:rPr lang="cs-CZ" b="0" i="0" smtClean="0">
                              <a:latin typeface="Cambria Math" panose="02040503050406030204" pitchFamily="18" charset="0"/>
                              <a:ea typeface="Cambria Math" panose="02040503050406030204" pitchFamily="18" charset="0"/>
                            </a:rPr>
                            <m:t>H</m:t>
                          </m:r>
                        </m:e>
                        <m:sup>
                          <m:r>
                            <a:rPr lang="cs-CZ" b="0" i="0" smtClean="0">
                              <a:latin typeface="Cambria Math" panose="02040503050406030204" pitchFamily="18" charset="0"/>
                              <a:ea typeface="Cambria Math" panose="02040503050406030204" pitchFamily="18" charset="0"/>
                            </a:rPr>
                            <m:t>+</m:t>
                          </m:r>
                        </m:sup>
                      </m:sSup>
                      <m:r>
                        <a:rPr lang="cs-CZ" b="0" i="0" smtClean="0">
                          <a:latin typeface="Cambria Math" panose="02040503050406030204" pitchFamily="18" charset="0"/>
                          <a:ea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m:rPr>
                              <m:sty m:val="p"/>
                            </m:rPr>
                            <a:rPr lang="cs-CZ" b="0" i="0" smtClean="0">
                              <a:latin typeface="Cambria Math" panose="02040503050406030204" pitchFamily="18" charset="0"/>
                              <a:ea typeface="Cambria Math" panose="02040503050406030204" pitchFamily="18" charset="0"/>
                            </a:rPr>
                            <m:t>H</m:t>
                          </m:r>
                        </m:e>
                        <m:sub>
                          <m:r>
                            <a:rPr lang="cs-CZ" b="0" i="0" smtClean="0">
                              <a:latin typeface="Cambria Math" panose="02040503050406030204" pitchFamily="18" charset="0"/>
                              <a:ea typeface="Cambria Math" panose="02040503050406030204" pitchFamily="18" charset="0"/>
                            </a:rPr>
                            <m:t>2</m:t>
                          </m:r>
                        </m:sub>
                      </m:sSub>
                    </m:oMath>
                  </m:oMathPara>
                </a14:m>
                <a:endParaRPr lang="en-GB" dirty="0"/>
              </a:p>
            </p:txBody>
          </p:sp>
        </mc:Choice>
        <mc:Fallback xmlns="">
          <p:sp>
            <p:nvSpPr>
              <p:cNvPr id="9" name="TextBox 8">
                <a:extLst>
                  <a:ext uri="{FF2B5EF4-FFF2-40B4-BE49-F238E27FC236}">
                    <a16:creationId xmlns:a16="http://schemas.microsoft.com/office/drawing/2014/main" id="{4CDEDB7D-9EC9-4CAA-90A4-E83F3DC9629C}"/>
                  </a:ext>
                </a:extLst>
              </p:cNvPr>
              <p:cNvSpPr txBox="1">
                <a:spLocks noRot="1" noChangeAspect="1" noMove="1" noResize="1" noEditPoints="1" noAdjustHandles="1" noChangeArrowheads="1" noChangeShapeType="1" noTextEdit="1"/>
              </p:cNvSpPr>
              <p:nvPr/>
            </p:nvSpPr>
            <p:spPr>
              <a:xfrm>
                <a:off x="1374166" y="4894006"/>
                <a:ext cx="2321405" cy="276999"/>
              </a:xfrm>
              <a:prstGeom prst="rect">
                <a:avLst/>
              </a:prstGeom>
              <a:blipFill>
                <a:blip r:embed="rId4"/>
                <a:stretch>
                  <a:fillRect l="-787"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F5A685-4F7D-47A5-BE7D-0FF77F65F25E}"/>
                  </a:ext>
                </a:extLst>
              </p:cNvPr>
              <p:cNvSpPr txBox="1"/>
              <p:nvPr/>
            </p:nvSpPr>
            <p:spPr>
              <a:xfrm>
                <a:off x="1374166" y="5250650"/>
                <a:ext cx="240681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cs-CZ" b="0" i="1" smtClean="0">
                              <a:latin typeface="Cambria Math" panose="02040503050406030204" pitchFamily="18" charset="0"/>
                            </a:rPr>
                          </m:ctrlPr>
                        </m:sSubSupPr>
                        <m:e>
                          <m:r>
                            <m:rPr>
                              <m:sty m:val="p"/>
                            </m:rPr>
                            <a:rPr lang="cs-CZ" b="0" i="0" smtClean="0">
                              <a:latin typeface="Cambria Math" panose="02040503050406030204" pitchFamily="18" charset="0"/>
                            </a:rPr>
                            <m:t>HD</m:t>
                          </m:r>
                        </m:e>
                        <m:sub>
                          <m:r>
                            <a:rPr lang="cs-CZ" b="0" i="0" smtClean="0">
                              <a:latin typeface="Cambria Math" panose="02040503050406030204" pitchFamily="18" charset="0"/>
                            </a:rPr>
                            <m:t>2</m:t>
                          </m:r>
                        </m:sub>
                        <m:sup>
                          <m:r>
                            <a:rPr lang="cs-CZ" b="0" i="0" smtClean="0">
                              <a:latin typeface="Cambria Math" panose="02040503050406030204" pitchFamily="18" charset="0"/>
                            </a:rPr>
                            <m:t>+</m:t>
                          </m:r>
                        </m:sup>
                      </m:sSubSup>
                      <m:r>
                        <a:rPr lang="cs-CZ" b="0" i="0" smtClean="0">
                          <a:latin typeface="Cambria Math" panose="02040503050406030204" pitchFamily="18" charset="0"/>
                        </a:rPr>
                        <m:t>+</m:t>
                      </m:r>
                      <m:r>
                        <m:rPr>
                          <m:sty m:val="p"/>
                        </m:rPr>
                        <a:rPr lang="cs-CZ" b="0" i="0" smtClean="0">
                          <a:latin typeface="Cambria Math" panose="02040503050406030204" pitchFamily="18" charset="0"/>
                        </a:rPr>
                        <m:t>Ar</m:t>
                      </m:r>
                      <m:r>
                        <a:rPr lang="cs-CZ" b="0" i="0"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Ar</m:t>
                      </m:r>
                      <m:sSup>
                        <m:sSupPr>
                          <m:ctrlPr>
                            <a:rPr lang="cs-CZ" b="0" i="1" smtClean="0">
                              <a:latin typeface="Cambria Math" panose="02040503050406030204" pitchFamily="18" charset="0"/>
                              <a:ea typeface="Cambria Math" panose="02040503050406030204" pitchFamily="18" charset="0"/>
                            </a:rPr>
                          </m:ctrlPr>
                        </m:sSupPr>
                        <m:e>
                          <m:r>
                            <m:rPr>
                              <m:sty m:val="p"/>
                            </m:rPr>
                            <a:rPr lang="cs-CZ" b="0" i="0" smtClean="0">
                              <a:latin typeface="Cambria Math" panose="02040503050406030204" pitchFamily="18" charset="0"/>
                              <a:ea typeface="Cambria Math" panose="02040503050406030204" pitchFamily="18" charset="0"/>
                            </a:rPr>
                            <m:t>H</m:t>
                          </m:r>
                        </m:e>
                        <m:sup>
                          <m:r>
                            <a:rPr lang="cs-CZ" b="0" i="0" smtClean="0">
                              <a:latin typeface="Cambria Math" panose="02040503050406030204" pitchFamily="18" charset="0"/>
                              <a:ea typeface="Cambria Math" panose="02040503050406030204" pitchFamily="18" charset="0"/>
                            </a:rPr>
                            <m:t>+</m:t>
                          </m:r>
                        </m:sup>
                      </m:sSup>
                      <m:r>
                        <a:rPr lang="cs-CZ" b="0" i="0" smtClean="0">
                          <a:latin typeface="Cambria Math" panose="02040503050406030204" pitchFamily="18" charset="0"/>
                          <a:ea typeface="Cambria Math" panose="02040503050406030204" pitchFamily="18" charset="0"/>
                        </a:rPr>
                        <m:t>+</m:t>
                      </m:r>
                      <m:sSub>
                        <m:sSubPr>
                          <m:ctrlPr>
                            <a:rPr lang="cs-CZ" b="0" i="1" smtClean="0">
                              <a:latin typeface="Cambria Math" panose="02040503050406030204" pitchFamily="18" charset="0"/>
                              <a:ea typeface="Cambria Math" panose="02040503050406030204" pitchFamily="18" charset="0"/>
                            </a:rPr>
                          </m:ctrlPr>
                        </m:sSubPr>
                        <m:e>
                          <m:r>
                            <m:rPr>
                              <m:sty m:val="p"/>
                            </m:rPr>
                            <a:rPr lang="cs-CZ" b="0" i="0" smtClean="0">
                              <a:latin typeface="Cambria Math" panose="02040503050406030204" pitchFamily="18" charset="0"/>
                              <a:ea typeface="Cambria Math" panose="02040503050406030204" pitchFamily="18" charset="0"/>
                            </a:rPr>
                            <m:t>D</m:t>
                          </m:r>
                        </m:e>
                        <m:sub>
                          <m:r>
                            <a:rPr lang="cs-CZ" b="0" i="0" smtClean="0">
                              <a:latin typeface="Cambria Math" panose="02040503050406030204" pitchFamily="18" charset="0"/>
                              <a:ea typeface="Cambria Math" panose="02040503050406030204" pitchFamily="18" charset="0"/>
                            </a:rPr>
                            <m:t>2</m:t>
                          </m:r>
                        </m:sub>
                      </m:sSub>
                    </m:oMath>
                  </m:oMathPara>
                </a14:m>
                <a:endParaRPr lang="cs-CZ"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cs-CZ" b="0" i="0"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Ar</m:t>
                      </m:r>
                      <m:sSup>
                        <m:sSupPr>
                          <m:ctrlPr>
                            <a:rPr lang="cs-CZ" b="0" i="1" smtClean="0">
                              <a:latin typeface="Cambria Math" panose="02040503050406030204" pitchFamily="18" charset="0"/>
                              <a:ea typeface="Cambria Math" panose="02040503050406030204" pitchFamily="18" charset="0"/>
                            </a:rPr>
                          </m:ctrlPr>
                        </m:sSupPr>
                        <m:e>
                          <m:r>
                            <m:rPr>
                              <m:sty m:val="p"/>
                            </m:rPr>
                            <a:rPr lang="cs-CZ" b="0" i="0" smtClean="0">
                              <a:latin typeface="Cambria Math" panose="02040503050406030204" pitchFamily="18" charset="0"/>
                              <a:ea typeface="Cambria Math" panose="02040503050406030204" pitchFamily="18" charset="0"/>
                            </a:rPr>
                            <m:t>D</m:t>
                          </m:r>
                        </m:e>
                        <m:sup>
                          <m:r>
                            <a:rPr lang="cs-CZ" b="0" i="0" smtClean="0">
                              <a:latin typeface="Cambria Math" panose="02040503050406030204" pitchFamily="18" charset="0"/>
                              <a:ea typeface="Cambria Math" panose="02040503050406030204" pitchFamily="18" charset="0"/>
                            </a:rPr>
                            <m:t>+</m:t>
                          </m:r>
                        </m:sup>
                      </m:sSup>
                      <m:r>
                        <a:rPr lang="cs-CZ" b="0" i="0" smtClean="0">
                          <a:latin typeface="Cambria Math" panose="02040503050406030204" pitchFamily="18" charset="0"/>
                          <a:ea typeface="Cambria Math" panose="02040503050406030204" pitchFamily="18" charset="0"/>
                        </a:rPr>
                        <m:t>+</m:t>
                      </m:r>
                      <m:r>
                        <m:rPr>
                          <m:sty m:val="p"/>
                        </m:rPr>
                        <a:rPr lang="cs-CZ" b="0" i="0" smtClean="0">
                          <a:latin typeface="Cambria Math" panose="02040503050406030204" pitchFamily="18" charset="0"/>
                          <a:ea typeface="Cambria Math" panose="02040503050406030204" pitchFamily="18" charset="0"/>
                        </a:rPr>
                        <m:t>HD</m:t>
                      </m:r>
                    </m:oMath>
                  </m:oMathPara>
                </a14:m>
                <a:endParaRPr lang="en-GB" dirty="0"/>
              </a:p>
            </p:txBody>
          </p:sp>
        </mc:Choice>
        <mc:Fallback xmlns="">
          <p:sp>
            <p:nvSpPr>
              <p:cNvPr id="10" name="TextBox 9">
                <a:extLst>
                  <a:ext uri="{FF2B5EF4-FFF2-40B4-BE49-F238E27FC236}">
                    <a16:creationId xmlns:a16="http://schemas.microsoft.com/office/drawing/2014/main" id="{05F5A685-4F7D-47A5-BE7D-0FF77F65F25E}"/>
                  </a:ext>
                </a:extLst>
              </p:cNvPr>
              <p:cNvSpPr txBox="1">
                <a:spLocks noRot="1" noChangeAspect="1" noMove="1" noResize="1" noEditPoints="1" noAdjustHandles="1" noChangeArrowheads="1" noChangeShapeType="1" noTextEdit="1"/>
              </p:cNvSpPr>
              <p:nvPr/>
            </p:nvSpPr>
            <p:spPr>
              <a:xfrm>
                <a:off x="1374166" y="5250650"/>
                <a:ext cx="2406813" cy="553998"/>
              </a:xfrm>
              <a:prstGeom prst="rect">
                <a:avLst/>
              </a:prstGeom>
              <a:blipFill>
                <a:blip r:embed="rId5"/>
                <a:stretch>
                  <a:fillRect l="-1772" r="-506" b="-3297"/>
                </a:stretch>
              </a:blipFill>
            </p:spPr>
            <p:txBody>
              <a:bodyPr/>
              <a:lstStyle/>
              <a:p>
                <a:r>
                  <a:rPr lang="en-GB">
                    <a:noFill/>
                  </a:rPr>
                  <a:t> </a:t>
                </a:r>
              </a:p>
            </p:txBody>
          </p:sp>
        </mc:Fallback>
      </mc:AlternateContent>
    </p:spTree>
    <p:extLst>
      <p:ext uri="{BB962C8B-B14F-4D97-AF65-F5344CB8AC3E}">
        <p14:creationId xmlns:p14="http://schemas.microsoft.com/office/powerpoint/2010/main" val="156421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738AE-5776-41D1-876E-4B8E001547B7}"/>
              </a:ext>
            </a:extLst>
          </p:cNvPr>
          <p:cNvPicPr>
            <a:picLocks noChangeAspect="1"/>
          </p:cNvPicPr>
          <p:nvPr/>
        </p:nvPicPr>
        <p:blipFill>
          <a:blip r:embed="rId2"/>
          <a:stretch>
            <a:fillRect/>
          </a:stretch>
        </p:blipFill>
        <p:spPr>
          <a:xfrm>
            <a:off x="210355" y="1236787"/>
            <a:ext cx="6284890" cy="4797380"/>
          </a:xfrm>
          <a:prstGeom prst="rect">
            <a:avLst/>
          </a:prstGeom>
        </p:spPr>
      </p:pic>
      <p:pic>
        <p:nvPicPr>
          <p:cNvPr id="7" name="Picture 6">
            <a:extLst>
              <a:ext uri="{FF2B5EF4-FFF2-40B4-BE49-F238E27FC236}">
                <a16:creationId xmlns:a16="http://schemas.microsoft.com/office/drawing/2014/main" id="{D2E179E4-8BC9-425F-B3B0-D12C60D2C33E}"/>
              </a:ext>
            </a:extLst>
          </p:cNvPr>
          <p:cNvPicPr>
            <a:picLocks noChangeAspect="1"/>
          </p:cNvPicPr>
          <p:nvPr/>
        </p:nvPicPr>
        <p:blipFill>
          <a:blip r:embed="rId3"/>
          <a:stretch>
            <a:fillRect/>
          </a:stretch>
        </p:blipFill>
        <p:spPr>
          <a:xfrm>
            <a:off x="5494293" y="1932108"/>
            <a:ext cx="6001555" cy="2659487"/>
          </a:xfrm>
          <a:prstGeom prst="rect">
            <a:avLst/>
          </a:prstGeom>
        </p:spPr>
      </p:pic>
    </p:spTree>
    <p:extLst>
      <p:ext uri="{BB962C8B-B14F-4D97-AF65-F5344CB8AC3E}">
        <p14:creationId xmlns:p14="http://schemas.microsoft.com/office/powerpoint/2010/main" val="813150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361</Words>
  <Application>Microsoft Office PowerPoint</Application>
  <PresentationFormat>Widescreen</PresentationFormat>
  <Paragraphs>52</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Cambria Math</vt:lpstr>
      <vt:lpstr>Office Theme</vt:lpstr>
      <vt:lpstr>Measurement of absorption spectra in ion traps</vt:lpstr>
      <vt:lpstr>22-pole radiofrequency trap </vt:lpstr>
      <vt:lpstr>22-pole radiofrequency trap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Zero Background LIR</vt:lpstr>
      <vt:lpstr>Zero Background LIR</vt:lpstr>
      <vt:lpstr>PowerPoint Presentation</vt:lpstr>
      <vt:lpstr>PowerPoint Presentation</vt:lpstr>
      <vt:lpstr>Lifetime and quenching of vibrational excitation</vt:lpstr>
      <vt:lpstr>PowerPoint Presentation</vt:lpstr>
      <vt:lpstr>PowerPoint Presentation</vt:lpstr>
      <vt:lpstr>Lifetime and quenching of vibrational excitation</vt:lpstr>
      <vt:lpstr>Multistep LIR</vt:lpstr>
      <vt:lpstr>Multistep LIR</vt:lpstr>
      <vt:lpstr>Multistep LIR</vt:lpstr>
      <vt:lpstr>Time resolved absorption spectroscopy</vt:lpstr>
      <vt:lpstr>PowerPoint Presentation</vt:lpstr>
      <vt:lpstr>PowerPoint Presentation</vt:lpstr>
      <vt:lpstr>PowerPoint Presentation</vt:lpstr>
      <vt:lpstr>Photodetachment</vt:lpstr>
      <vt:lpstr>PowerPoint Presentation</vt:lpstr>
      <vt:lpstr>PowerPoint Presentation</vt:lpstr>
      <vt:lpstr>PowerPoint Presentation</vt:lpstr>
      <vt:lpstr>Ion tagging with He or other gases</vt:lpstr>
      <vt:lpstr>PowerPoint Presentation</vt:lpstr>
      <vt:lpstr>PowerPoint Presentation</vt:lpstr>
      <vt:lpstr>PowerPoint Presentation</vt:lpstr>
      <vt:lpstr>PowerPoint Presentation</vt:lpstr>
      <vt:lpstr>PowerPoint Presentation</vt:lpstr>
      <vt:lpstr>LIICG – Laser Induced Inhibition of Cluster Growth </vt:lpstr>
      <vt:lpstr>LIICG – Laser Induced Inhibition of Cluster Growth </vt:lpstr>
      <vt:lpstr>LIICG – Laser Induced Inhibition of Cluster Growth </vt:lpstr>
      <vt:lpstr>PowerPoint Presentation</vt:lpstr>
      <vt:lpstr>PowerPoint Presentation</vt:lpstr>
      <vt:lpstr>PowerPoint Presentation</vt:lpstr>
      <vt:lpstr>PowerPoint Presentation</vt:lpstr>
      <vt:lpstr>Leak out spectroscopy</vt:lpstr>
      <vt:lpstr>Leak out spectroscopy</vt:lpstr>
      <vt:lpstr>Leak out spectroscopy</vt:lpstr>
      <vt:lpstr>Leak out spectroscopy</vt:lpstr>
      <vt:lpstr>Leak out spectroscopy</vt:lpstr>
      <vt:lpstr>Measurement of ion energy in 22 pole trap</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Klustery</dc:title>
  <dc:creator>Petr Dohnal</dc:creator>
  <cp:lastModifiedBy>Petr Dohnal</cp:lastModifiedBy>
  <cp:revision>63</cp:revision>
  <dcterms:created xsi:type="dcterms:W3CDTF">2021-04-12T21:00:35Z</dcterms:created>
  <dcterms:modified xsi:type="dcterms:W3CDTF">2025-05-06T08:23:36Z</dcterms:modified>
</cp:coreProperties>
</file>