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1" r:id="rId4"/>
    <p:sldId id="272" r:id="rId5"/>
    <p:sldId id="273" r:id="rId6"/>
    <p:sldId id="274" r:id="rId7"/>
    <p:sldId id="259" r:id="rId8"/>
    <p:sldId id="266" r:id="rId9"/>
    <p:sldId id="270" r:id="rId10"/>
    <p:sldId id="261" r:id="rId11"/>
    <p:sldId id="262" r:id="rId12"/>
    <p:sldId id="263" r:id="rId13"/>
    <p:sldId id="264" r:id="rId14"/>
    <p:sldId id="265" r:id="rId15"/>
    <p:sldId id="268" r:id="rId16"/>
    <p:sldId id="267" r:id="rId17"/>
    <p:sldId id="269" r:id="rId18"/>
    <p:sldId id="277" r:id="rId19"/>
    <p:sldId id="260" r:id="rId20"/>
    <p:sldId id="257" r:id="rId21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1A97-414A-5CF2-0C74-FA439D848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C8ACB-07FE-0B12-137F-2751E9AF6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1F1A0-B8B8-46E0-22F4-2F728337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E9AF7-746A-B38E-E585-3C352B2D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363EF-3A33-41E0-0BD9-C5E253B8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8138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71B4-6B90-41FA-9C8D-FF187FAC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8A85A-E082-F9D1-70F2-F17319C75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CF31F-B7A1-092D-506F-74F3E059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8F56A-F3A5-AE81-5DC7-94A4ADB6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ED22D-9C1E-0982-3751-44335D8E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2526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E434A-3E84-27BC-DDEC-D030C4E99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5F758-AA43-4C71-8EA9-16104AC52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87BC-9700-0D8E-C378-817DB7E4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B2928-F456-EFF8-6DB8-B7A362AC5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279F2-FCBB-3B8D-6731-7CF0ABD6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725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F550-3A75-A9BE-CEEC-BF0C87B9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D1A0-CA3F-559A-B449-EBEE5C35C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1E381-6B72-DFF4-DBD7-D000B237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EF3A0-70A0-754D-242D-A931EADDE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201C-9F02-7339-730F-9C3C1F21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7657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A78D-BC54-D670-0BBD-B8BDE396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551B0-2B5E-56E9-DF9B-6BF0F1351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F149-C5A5-1A31-72CF-85A2C360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0BFD-7824-2D0B-4702-9366C733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B744D-3F3D-99F4-8904-CC2D5366D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689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4E65-13AB-8206-D388-2216E0B5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80A83-1712-BEDA-154A-3D8E97B3E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034E0-AC8E-7B2F-4B9A-8C63555CF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13C98-0769-7680-102A-1EEF6549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BABFD-941D-DE09-93FF-7E66B9C2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F91CD-87C2-351E-2B41-1A18DB01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555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51D1-A77A-D9D4-3BFC-3D9B0AC1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77786-8261-C3D0-346C-3D2D06970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87BCE-A8DF-1733-EFD0-DBB9FAA69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2FE1A-1CBD-207A-9C41-184216FC4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3B07C-9358-F8A1-2AE5-33F987924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A58135-E741-DCC1-E6B4-992D6018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595E6D-0825-2560-69C7-06F2D2BE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A00FF-C8A6-FE8E-C0A5-510C0B8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915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60B8-017C-817E-D2CF-2CF03E7FF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00B02-C87A-85A2-6DFE-8297050F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A373F-9A0A-A3AD-B5D3-1A918302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97F7A-C7B7-7A75-48EC-1A79B7B2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015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DCE00-5A3F-DD57-CDE4-D6D571EB1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621583-ECE6-122F-298F-F6C17759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F7A6-A636-6CD3-9ED9-9E14CE83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76945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5358-5521-0669-B1C2-E5D9CBDA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13F02-F8F0-0802-E389-BF66DF338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9DC79-6A04-9BD0-2D6C-1CCD218FF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F5BCA-9402-6B9F-1D8F-7CA28211D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1924D-6EB9-AB19-F8F1-D32C6C52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880A6-82C6-1D79-2478-71FCCABE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549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12F9-0FEF-30D3-D29F-758BB1DF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CBD652-BE53-CD52-65F2-C723AEE72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2A2E55-E527-00CA-B378-35BB5EA8B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A3BEB-9830-499D-42AA-E4A9D196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03A14-1F46-505B-E1DB-7973567A4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E6DCE-031A-EF11-8C9A-32FB6E20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5860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D6F28-0637-1224-A64B-BE01B428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A6E46-BC28-5170-78FA-ADE9EC901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8759-CE84-8460-D65D-FBEECAEDF6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1438-743A-BB46-90A8-985ECF6E2F22}" type="datetimeFigureOut">
              <a:rPr lang="en-CZ" smtClean="0"/>
              <a:t>18.05.2024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D5016-DBE5-51E8-C351-45B859D3A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B81B3-83EB-82BF-59BA-D504D8D07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EBE3-D1F1-EC46-BDEA-61473CC1269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1918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1884403144.rsc.cdn77.org/foto/vysoke-skoly-ucitele-protest-demonstrace/Njg4eDM4Ny9zbWFydC9pbWc/8276110.jpg?v=0&amp;st=V5DD0akqjDuBsPA2ViUgqYVOfIxdWEZJfSHh41cPfgc&amp;ts=1600812000&amp;e=0" TargetMode="External"/><Relationship Id="rId3" Type="http://schemas.openxmlformats.org/officeDocument/2006/relationships/hyperlink" Target="https://fm.cnbc.com/applications/cnbc.com/resources/img/editorial/2015/09/11/102990190-GettyImages-200502103-002r.1910x1000.jpg" TargetMode="External"/><Relationship Id="rId7" Type="http://schemas.openxmlformats.org/officeDocument/2006/relationships/hyperlink" Target="https://cdn.xsd.cz/resize/11ed8c0da5c5358382814653a81884f2_resize=1848,1386_.jpg?hash=16ef020bed2fd7570d0b19aeefdf41af" TargetMode="External"/><Relationship Id="rId2" Type="http://schemas.openxmlformats.org/officeDocument/2006/relationships/hyperlink" Target="https://media.istockphoto.com/id/1215706280/photo/tired-mature-truck-driver-waiting-in-traffic-and-contemplating-about-job-problems.jpg?s=612x612&amp;w=0&amp;k=20&amp;c=cqtk-SU12dvJiGzA7LzPz-cYz8tZf-j5ADJW6hY6-Os=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pulismstudies.org/wp-content/uploads/2020/04/Bias-1024x1024.png" TargetMode="External"/><Relationship Id="rId5" Type="http://schemas.openxmlformats.org/officeDocument/2006/relationships/hyperlink" Target="https://carriewilliamshowe.com/wp-content/uploads/2021/03/Learning-Theories-Cover.jpg" TargetMode="External"/><Relationship Id="rId4" Type="http://schemas.openxmlformats.org/officeDocument/2006/relationships/hyperlink" Target="https://thumbs.dreamstime.com/b/social-inequality-rich-poor-concept-hierarchy-society-pyramid-people-upper-middle-lower-class-different-wealth-levels-23465970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7EF27-E822-E8A7-3CDD-AD06BA15E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" y="4394479"/>
            <a:ext cx="10908792" cy="1203960"/>
          </a:xfrm>
        </p:spPr>
        <p:txBody>
          <a:bodyPr anchor="ctr">
            <a:normAutofit/>
          </a:bodyPr>
          <a:lstStyle/>
          <a:p>
            <a:r>
              <a:rPr lang="en-CZ" sz="6600" dirty="0"/>
              <a:t>MANAŽEŘI VS. ŘIDIČI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75AB8-4FBB-23FD-523C-3F43ACD67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669280"/>
            <a:ext cx="10908792" cy="548640"/>
          </a:xfrm>
        </p:spPr>
        <p:txBody>
          <a:bodyPr anchor="ctr">
            <a:normAutofit/>
          </a:bodyPr>
          <a:lstStyle/>
          <a:p>
            <a:r>
              <a:rPr lang="en-CZ" dirty="0"/>
              <a:t>Koukalová, Krechler, Neradilová, Polanský, Štrajtová, Zemanová</a:t>
            </a:r>
          </a:p>
        </p:txBody>
      </p:sp>
      <p:pic>
        <p:nvPicPr>
          <p:cNvPr id="7" name="Picture 6" descr="A person in a suit holding money&#10;&#10;Description automatically generated">
            <a:extLst>
              <a:ext uri="{FF2B5EF4-FFF2-40B4-BE49-F238E27FC236}">
                <a16:creationId xmlns:a16="http://schemas.microsoft.com/office/drawing/2014/main" id="{40A398FF-3248-2B9E-391C-299EA76B7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9" r="12160" b="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4" descr="A person in a red plaid shirt holding his head&#10;&#10;Description automatically generated">
            <a:extLst>
              <a:ext uri="{FF2B5EF4-FFF2-40B4-BE49-F238E27FC236}">
                <a16:creationId xmlns:a16="http://schemas.microsoft.com/office/drawing/2014/main" id="{7090E7B2-AB5D-484D-2635-6B4DA9FDA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5" b="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F981A-797A-BD5B-7437-B5DBD918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58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Manažeři vs. řidiči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B8AC7C-9F07-7BC3-E31D-99561B247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6146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dvě velké formální sociální skupiny (konkrétně se jedná o kohorty = mají určitý společný znak)</a:t>
            </a:r>
          </a:p>
          <a:p>
            <a:pPr lvl="1"/>
            <a:r>
              <a:rPr lang="cs-CZ" sz="2000" dirty="0"/>
              <a:t>hierarchická pozice</a:t>
            </a:r>
          </a:p>
          <a:p>
            <a:pPr lvl="1"/>
            <a:r>
              <a:rPr lang="cs-CZ" sz="2000" dirty="0"/>
              <a:t>platový rozdíl</a:t>
            </a:r>
          </a:p>
          <a:p>
            <a:r>
              <a:rPr lang="cs-CZ" sz="2000" dirty="0"/>
              <a:t>členové kohort se neznají osobně </a:t>
            </a:r>
          </a:p>
          <a:p>
            <a:r>
              <a:rPr lang="cs-CZ" sz="2000" dirty="0"/>
              <a:t>lze rozdělit na nadřízené a podřízené</a:t>
            </a:r>
          </a:p>
          <a:p>
            <a:r>
              <a:rPr lang="cs-CZ" sz="2000" dirty="0"/>
              <a:t>nadřízení jsou manažeři</a:t>
            </a:r>
          </a:p>
          <a:p>
            <a:pPr lvl="1"/>
            <a:r>
              <a:rPr lang="cs-CZ" sz="2000" dirty="0"/>
              <a:t>mají dominantní pozici (jsou to vůdci)</a:t>
            </a:r>
          </a:p>
          <a:p>
            <a:pPr lvl="1"/>
            <a:r>
              <a:rPr lang="cs-CZ" sz="2000" dirty="0"/>
              <a:t>prostřednictvím jiných lidí dávají příkazy a rozkazy (zprostředkovaná komunikace)</a:t>
            </a:r>
          </a:p>
          <a:p>
            <a:r>
              <a:rPr lang="cs-CZ" sz="2000" dirty="0"/>
              <a:t>podřízení jsou hierarchicky na nižších pozicích (nemusí se jednat pouze o řidiče autobusu, ale i o jiná povolání)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20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7C447-7BDE-1F83-372B-B22A7EC5E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819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Manažeři vs. řidiči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01454-221D-2F88-FFCE-6C9560F48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9712"/>
            <a:ext cx="10515600" cy="2934265"/>
          </a:xfrm>
        </p:spPr>
        <p:txBody>
          <a:bodyPr/>
          <a:lstStyle/>
          <a:p>
            <a:r>
              <a:rPr lang="cs-CZ" dirty="0"/>
              <a:t>podřízení často nevědí jaká je náplň práce nadřízených (manažerů)</a:t>
            </a:r>
          </a:p>
          <a:p>
            <a:r>
              <a:rPr lang="cs-CZ" dirty="0"/>
              <a:t>podřízení mohou převzít názor na manažera od jejich přímého vedoucího</a:t>
            </a:r>
          </a:p>
          <a:p>
            <a:pPr lvl="1"/>
            <a:r>
              <a:rPr lang="cs-CZ" dirty="0"/>
              <a:t>např. model </a:t>
            </a:r>
            <a:r>
              <a:rPr lang="cs-CZ" dirty="0" err="1"/>
              <a:t>hyperprotektivního</a:t>
            </a:r>
            <a:r>
              <a:rPr lang="cs-CZ" dirty="0"/>
              <a:t> rodiče</a:t>
            </a:r>
          </a:p>
        </p:txBody>
      </p:sp>
    </p:spTree>
    <p:extLst>
      <p:ext uri="{BB962C8B-B14F-4D97-AF65-F5344CB8AC3E}">
        <p14:creationId xmlns:p14="http://schemas.microsoft.com/office/powerpoint/2010/main" val="1656823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CB29C2-9A04-EF61-78D6-B6BE9EF5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200"/>
              <a:t>Stereotypy a předsudky podřízených vůči nadřízeným (manažerům)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9969F7-79A9-52CC-FC15-BE5FF28D3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522"/>
            <a:ext cx="10515600" cy="3763821"/>
          </a:xfrm>
        </p:spPr>
        <p:txBody>
          <a:bodyPr>
            <a:normAutofit/>
          </a:bodyPr>
          <a:lstStyle/>
          <a:p>
            <a:r>
              <a:rPr lang="cs-CZ" sz="2200" dirty="0"/>
              <a:t>nadřízení nic nedělají</a:t>
            </a:r>
          </a:p>
          <a:p>
            <a:r>
              <a:rPr lang="cs-CZ" sz="2200" dirty="0"/>
              <a:t>nadřízení berou jen výplatu</a:t>
            </a:r>
          </a:p>
          <a:p>
            <a:r>
              <a:rPr lang="cs-CZ" sz="2200" dirty="0"/>
              <a:t>nadřízení jsou nespravedliví</a:t>
            </a:r>
          </a:p>
          <a:p>
            <a:r>
              <a:rPr lang="cs-CZ" sz="2200" dirty="0"/>
              <a:t>nadřízení jsou namyšlení a pohrdají podřízenými</a:t>
            </a:r>
          </a:p>
          <a:p>
            <a:r>
              <a:rPr lang="cs-CZ" sz="2200" dirty="0"/>
              <a:t>nadřízení jsou nekompetentní (kdokoliv by jejich práci zvládl)</a:t>
            </a:r>
          </a:p>
        </p:txBody>
      </p:sp>
    </p:spTree>
    <p:extLst>
      <p:ext uri="{BB962C8B-B14F-4D97-AF65-F5344CB8AC3E}">
        <p14:creationId xmlns:p14="http://schemas.microsoft.com/office/powerpoint/2010/main" val="3254655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6C398-A313-EB43-E7B4-EBED35FB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/>
              <a:t>Stereotype </a:t>
            </a:r>
            <a:r>
              <a:rPr lang="cs-CZ" sz="4000" b="1" dirty="0" err="1"/>
              <a:t>content</a:t>
            </a:r>
            <a:r>
              <a:rPr lang="cs-CZ" sz="4000" b="1" dirty="0"/>
              <a:t> model </a:t>
            </a:r>
            <a:br>
              <a:rPr lang="cs-CZ" b="1" dirty="0"/>
            </a:br>
            <a:r>
              <a:rPr lang="cs-CZ" sz="1200" dirty="0"/>
              <a:t>Susanne Fiske, Peter </a:t>
            </a:r>
            <a:r>
              <a:rPr lang="cs-CZ" sz="1200" dirty="0" err="1"/>
              <a:t>Glick</a:t>
            </a:r>
            <a:r>
              <a:rPr lang="cs-CZ" sz="1200" dirty="0"/>
              <a:t> &amp; Amy </a:t>
            </a:r>
            <a:r>
              <a:rPr lang="cs-CZ" sz="1200" dirty="0" err="1"/>
              <a:t>Cuddy</a:t>
            </a:r>
            <a:r>
              <a:rPr lang="cs-CZ" sz="1200" dirty="0"/>
              <a:t> (2002, 2007, 2008)</a:t>
            </a:r>
            <a:endParaRPr lang="cs-CZ" sz="1200" b="1" dirty="0"/>
          </a:p>
        </p:txBody>
      </p:sp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5CA21CC5-E176-E784-2460-CC26085D5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9281"/>
            <a:ext cx="10515600" cy="4124025"/>
          </a:xfrm>
        </p:spPr>
      </p:pic>
    </p:spTree>
    <p:extLst>
      <p:ext uri="{BB962C8B-B14F-4D97-AF65-F5344CB8AC3E}">
        <p14:creationId xmlns:p14="http://schemas.microsoft.com/office/powerpoint/2010/main" val="4146771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986B0A-AB6B-A0AB-0F1D-248F896C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5999746" cy="1481328"/>
          </a:xfrm>
        </p:spPr>
        <p:txBody>
          <a:bodyPr anchor="b">
            <a:noAutofit/>
          </a:bodyPr>
          <a:lstStyle/>
          <a:p>
            <a:r>
              <a:rPr lang="cs-CZ" sz="4000" dirty="0"/>
              <a:t>Sociální stratifikace                a </a:t>
            </a:r>
            <a:r>
              <a:rPr lang="cs-CZ" sz="4000" dirty="0" err="1"/>
              <a:t>meziskupinové</a:t>
            </a:r>
            <a:r>
              <a:rPr lang="cs-CZ" sz="4000" dirty="0"/>
              <a:t> zkreslení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8E158-5D38-B1D6-B958-4240933E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7660185" cy="3547872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Sociální stratifikace</a:t>
            </a:r>
            <a:endParaRPr lang="en-C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Tajfelova podmínka aktivující meziskupinové chování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identifikace nejméně dvou odlišných sociálních skupin 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procesu kategorizace 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vybírány, zdůrazňovány a interpretovány informace ze sociálního prostředí</a:t>
            </a:r>
          </a:p>
          <a:p>
            <a:pPr marL="342900" lvl="0" indent="-342900">
              <a:buFont typeface="Symbol" pitchFamily="2" charset="2"/>
              <a:buChar char=""/>
            </a:pP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Tajfel (1979)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zpracovávání informací 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omezené kognitivní kapacitou – při kódování a dekódování informací 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kategorie a schémata 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zjednodušuje naše chápání světa, strukturuje naše očekávání a následné sociální interakce</a:t>
            </a:r>
            <a:endParaRPr lang="en-CZ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  <p:pic>
        <p:nvPicPr>
          <p:cNvPr id="2050" name="Picture 2" descr="Social Stratification: Definition, Types &amp; Examples">
            <a:extLst>
              <a:ext uri="{FF2B5EF4-FFF2-40B4-BE49-F238E27FC236}">
                <a16:creationId xmlns:a16="http://schemas.microsoft.com/office/drawing/2014/main" id="{371E1FC5-C4AD-7F9F-7A8B-DD9E8F29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7372" y="3563033"/>
            <a:ext cx="2801191" cy="28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E12F2-B439-E065-3237-62012665236A}"/>
              </a:ext>
            </a:extLst>
          </p:cNvPr>
          <p:cNvSpPr txBox="1"/>
          <p:nvPr/>
        </p:nvSpPr>
        <p:spPr>
          <a:xfrm>
            <a:off x="6851261" y="914954"/>
            <a:ext cx="5120159" cy="830997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Z" sz="2400" dirty="0"/>
              <a:t>Otázka: Vnímají se dané sociální skupiny (kohorty) navzájem přesně?</a:t>
            </a:r>
          </a:p>
        </p:txBody>
      </p:sp>
    </p:spTree>
    <p:extLst>
      <p:ext uri="{BB962C8B-B14F-4D97-AF65-F5344CB8AC3E}">
        <p14:creationId xmlns:p14="http://schemas.microsoft.com/office/powerpoint/2010/main" val="98867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986B0A-AB6B-A0AB-0F1D-248F896C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6321010" cy="1481328"/>
          </a:xfrm>
        </p:spPr>
        <p:txBody>
          <a:bodyPr anchor="b">
            <a:noAutofit/>
          </a:bodyPr>
          <a:lstStyle/>
          <a:p>
            <a:r>
              <a:rPr lang="cs-CZ" sz="4000" dirty="0"/>
              <a:t>Sociální stratifikace                  a </a:t>
            </a:r>
            <a:r>
              <a:rPr lang="cs-CZ" sz="4000" dirty="0" err="1"/>
              <a:t>meziskupinové</a:t>
            </a:r>
            <a:r>
              <a:rPr lang="cs-CZ" sz="4000" dirty="0"/>
              <a:t> zkreslení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8E158-5D38-B1D6-B958-4240933E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78" y="2610593"/>
            <a:ext cx="8260402" cy="4027969"/>
          </a:xfrm>
        </p:spPr>
        <p:txBody>
          <a:bodyPr anchor="t">
            <a:normAutofit lnSpcReduction="10000"/>
          </a:bodyPr>
          <a:lstStyle/>
          <a:p>
            <a:pPr marL="0" lvl="0" indent="0">
              <a:buNone/>
            </a:pPr>
            <a:r>
              <a:rPr lang="cs-CZ" sz="3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Meziskupinové</a:t>
            </a:r>
            <a:r>
              <a:rPr lang="cs-CZ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zkreslení</a:t>
            </a:r>
          </a:p>
          <a:p>
            <a:pPr lvl="0"/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reference vlastních skupin před nečlenskými 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obecn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 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charakteristik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lidských sociálních interakcí</a:t>
            </a:r>
          </a:p>
          <a:p>
            <a:pPr lvl="0"/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upřednostňování vlastní skupiny a jejích členů (in-group favoritism)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znevažování skupin nečlenských (out-group derogation)</a:t>
            </a:r>
          </a:p>
          <a:p>
            <a:pPr lvl="0"/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rozdílné vnímání vlastní a nečlenské skupiny 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nespravedlivé a nelegitimní</a:t>
            </a:r>
          </a:p>
          <a:p>
            <a:pPr lvl="1"/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patrné na všech úrovních meziskupinových postojů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Z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kognitivní proces</a:t>
            </a:r>
            <a:r>
              <a:rPr lang="cs-CZ" sz="2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(stereotypizac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emoční a hodnotící reakc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(předsud</a:t>
            </a:r>
            <a:r>
              <a:rPr lang="cs-CZ" sz="22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ky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2"/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chování (diskriminac</a:t>
            </a:r>
            <a:r>
              <a:rPr lang="cs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CZ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endParaRPr lang="en-CZ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700" dirty="0"/>
          </a:p>
        </p:txBody>
      </p:sp>
      <p:pic>
        <p:nvPicPr>
          <p:cNvPr id="4" name="Picture 2" descr="Intergroup Bias - ECPS">
            <a:extLst>
              <a:ext uri="{FF2B5EF4-FFF2-40B4-BE49-F238E27FC236}">
                <a16:creationId xmlns:a16="http://schemas.microsoft.com/office/drawing/2014/main" id="{419BFDCA-14F8-E964-3695-7158A2584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9050647" y="640080"/>
            <a:ext cx="2498075" cy="249052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16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986B0A-AB6B-A0AB-0F1D-248F896C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6482615" cy="1956841"/>
          </a:xfrm>
        </p:spPr>
        <p:txBody>
          <a:bodyPr anchor="b">
            <a:normAutofit/>
          </a:bodyPr>
          <a:lstStyle/>
          <a:p>
            <a:r>
              <a:rPr lang="cs-CZ" sz="4000" dirty="0"/>
              <a:t>Sociální stratifikace </a:t>
            </a:r>
            <a:br>
              <a:rPr lang="cs-CZ" sz="4000" dirty="0"/>
            </a:br>
            <a:r>
              <a:rPr lang="cs-CZ" sz="4000" dirty="0"/>
              <a:t>a </a:t>
            </a:r>
            <a:r>
              <a:rPr lang="cs-CZ" sz="4000" dirty="0" err="1"/>
              <a:t>meziskupinové</a:t>
            </a:r>
            <a:r>
              <a:rPr lang="cs-CZ" sz="4000" dirty="0"/>
              <a:t> zkreslení</a:t>
            </a:r>
          </a:p>
        </p:txBody>
      </p:sp>
      <p:sp>
        <p:nvSpPr>
          <p:cNvPr id="307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8E158-5D38-B1D6-B958-4240933E6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2899"/>
            <a:ext cx="10657574" cy="3659732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cs-CZ" sz="2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CZ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eorie vysvětlující meziskupinové zkreslení</a:t>
            </a:r>
          </a:p>
          <a:p>
            <a:pPr marL="0" lvl="0" indent="0" algn="just">
              <a:lnSpc>
                <a:spcPct val="100000"/>
              </a:lnSpc>
              <a:buNone/>
            </a:pP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různé </a:t>
            </a:r>
            <a:r>
              <a:rPr lang="en-CZ" sz="20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potřeby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které jsou v meziskupinovém kontaktu </a:t>
            </a:r>
            <a:r>
              <a:rPr lang="en-CZ" sz="2000" u="sng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naplňovány, nebo naopak frustrovány</a:t>
            </a:r>
          </a:p>
          <a:p>
            <a:pPr lvl="0" algn="just">
              <a:lnSpc>
                <a:spcPct val="100000"/>
              </a:lnSpc>
            </a:pPr>
            <a:r>
              <a:rPr lang="cs-CZ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sociální identity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Tajfel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Turner) –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meziskupinové zkreslení vytváří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udržuje relativně vysoký status vlastní skupiny 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sytí pozitivní sociální identitu a sebeúctu</a:t>
            </a:r>
          </a:p>
          <a:p>
            <a:pPr lvl="0" algn="just">
              <a:lnSpc>
                <a:spcPct val="100000"/>
              </a:lnSpc>
            </a:pPr>
            <a:r>
              <a:rPr lang="en-CZ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redukce subjektivní nejistoty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(Hogg, Abrams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potřeba vyhýbat se nejistotě</a:t>
            </a:r>
          </a:p>
          <a:p>
            <a:pPr lvl="0" algn="just">
              <a:lnSpc>
                <a:spcPct val="100000"/>
              </a:lnSpc>
            </a:pPr>
            <a:r>
              <a:rPr lang="en-CZ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teorie sociální dominance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(Sidanius, Pratto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– rozdíly mezi lidmi v 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potřeb</a:t>
            </a:r>
            <a:r>
              <a:rPr lang="cs-CZ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ě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vytvářet a udržovat hierarchické uspořádání sociálního okolí</a:t>
            </a:r>
            <a:r>
              <a:rPr lang="cs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CZ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míra, v jaké lidé chtějí, aby jejich vlastní členské skupiny dominovaly nad skupinami nečlenskými</a:t>
            </a:r>
          </a:p>
          <a:p>
            <a:endParaRPr lang="cs-CZ" sz="2000" dirty="0"/>
          </a:p>
        </p:txBody>
      </p:sp>
      <p:pic>
        <p:nvPicPr>
          <p:cNvPr id="4" name="Picture 4" descr="大特価放出！ theories tbg.qa">
            <a:extLst>
              <a:ext uri="{FF2B5EF4-FFF2-40B4-BE49-F238E27FC236}">
                <a16:creationId xmlns:a16="http://schemas.microsoft.com/office/drawing/2014/main" id="{384B1F3D-13C0-D3F6-4F19-E815CA2BC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3686"/>
          <a:stretch/>
        </p:blipFill>
        <p:spPr bwMode="auto">
          <a:xfrm>
            <a:off x="5968866" y="261978"/>
            <a:ext cx="2586790" cy="198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789E1-ECAC-21F1-ABAC-80D4E89E13A8}"/>
              </a:ext>
            </a:extLst>
          </p:cNvPr>
          <p:cNvSpPr txBox="1"/>
          <p:nvPr/>
        </p:nvSpPr>
        <p:spPr>
          <a:xfrm>
            <a:off x="8277727" y="1947365"/>
            <a:ext cx="3715351" cy="120032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CZ" sz="2400" dirty="0"/>
              <a:t>Otázka: Jaké jsou možné důvody zkresleného meziskupinového vnímání?</a:t>
            </a:r>
          </a:p>
        </p:txBody>
      </p:sp>
    </p:spTree>
    <p:extLst>
      <p:ext uri="{BB962C8B-B14F-4D97-AF65-F5344CB8AC3E}">
        <p14:creationId xmlns:p14="http://schemas.microsoft.com/office/powerpoint/2010/main" val="2948831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6147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5A7C7DE1-B9D2-5140-A5EB-EB129FF29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30" t="-1" r="664" b="-1"/>
          <a:stretch/>
        </p:blipFill>
        <p:spPr>
          <a:xfrm>
            <a:off x="-2" y="3429179"/>
            <a:ext cx="3886202" cy="3428822"/>
          </a:xfrm>
          <a:prstGeom prst="rect">
            <a:avLst/>
          </a:prstGeom>
        </p:spPr>
      </p:pic>
      <p:pic>
        <p:nvPicPr>
          <p:cNvPr id="6146" name="Picture 2" descr="Učí na vysoké škole a berou 32 tisíc. Platy českých akademiků jsou tristní  a změna v nedohlednu | Reflex.cz">
            <a:extLst>
              <a:ext uri="{FF2B5EF4-FFF2-40B4-BE49-F238E27FC236}">
                <a16:creationId xmlns:a16="http://schemas.microsoft.com/office/drawing/2014/main" id="{05A29C1A-B1FC-61CB-0003-0C6C5BD14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-2" r="-1094" b="-2"/>
          <a:stretch/>
        </p:blipFill>
        <p:spPr bwMode="auto">
          <a:xfrm>
            <a:off x="7122670" y="0"/>
            <a:ext cx="5161573" cy="29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838B8F6-D208-A51A-B192-3805D22DC8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97" r="495" b="-569"/>
          <a:stretch/>
        </p:blipFill>
        <p:spPr>
          <a:xfrm>
            <a:off x="-3" y="0"/>
            <a:ext cx="5964851" cy="2361537"/>
          </a:xfrm>
          <a:prstGeom prst="rect">
            <a:avLst/>
          </a:prstGeom>
        </p:spPr>
      </p:pic>
      <p:pic>
        <p:nvPicPr>
          <p:cNvPr id="11" name="Picture 10" descr="A room with chairs and a chalkboard&#10;&#10;Description automatically generated">
            <a:extLst>
              <a:ext uri="{FF2B5EF4-FFF2-40B4-BE49-F238E27FC236}">
                <a16:creationId xmlns:a16="http://schemas.microsoft.com/office/drawing/2014/main" id="{68C4A38C-DC69-0D45-1757-0145677EF3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" t="-1461" r="622" b="82433"/>
          <a:stretch/>
        </p:blipFill>
        <p:spPr>
          <a:xfrm>
            <a:off x="3668418" y="4135990"/>
            <a:ext cx="6035038" cy="1034181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FCA53A0-D0D3-85E2-E66F-705EAFC6FD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" t="-3995" r="236" b="-275"/>
          <a:stretch/>
        </p:blipFill>
        <p:spPr>
          <a:xfrm>
            <a:off x="5458977" y="5263055"/>
            <a:ext cx="6422599" cy="1327356"/>
          </a:xfrm>
          <a:prstGeom prst="rect">
            <a:avLst/>
          </a:prstGeom>
        </p:spPr>
      </p:pic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31BA67F0-6566-3682-E4AE-86290A53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838" y="2719227"/>
            <a:ext cx="7158616" cy="14195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err="1"/>
              <a:t>výška</a:t>
            </a:r>
            <a:r>
              <a:rPr lang="en-US" sz="2000" dirty="0"/>
              <a:t> </a:t>
            </a:r>
            <a:r>
              <a:rPr lang="en-US" sz="2000" dirty="0" err="1"/>
              <a:t>platu</a:t>
            </a:r>
            <a:r>
              <a:rPr lang="en-US" sz="2000" dirty="0"/>
              <a:t> x </a:t>
            </a:r>
            <a:r>
              <a:rPr lang="en-US" sz="2000" dirty="0" err="1"/>
              <a:t>dosažené</a:t>
            </a:r>
            <a:r>
              <a:rPr lang="en-US" sz="2000" dirty="0"/>
              <a:t> </a:t>
            </a:r>
            <a:r>
              <a:rPr lang="en-US" sz="2000" dirty="0" err="1"/>
              <a:t>vzdělání</a:t>
            </a:r>
            <a:endParaRPr lang="en-US" sz="2000" dirty="0"/>
          </a:p>
          <a:p>
            <a:r>
              <a:rPr lang="en-US" sz="2000" dirty="0" err="1"/>
              <a:t>lékařské</a:t>
            </a:r>
            <a:r>
              <a:rPr lang="en-US" sz="2000" dirty="0"/>
              <a:t>, </a:t>
            </a:r>
            <a:r>
              <a:rPr lang="en-US" sz="2000" dirty="0" err="1"/>
              <a:t>přírodovědecké</a:t>
            </a:r>
            <a:r>
              <a:rPr lang="en-US" sz="2000" dirty="0"/>
              <a:t> </a:t>
            </a:r>
            <a:r>
              <a:rPr lang="en-US" sz="2000" dirty="0" err="1"/>
              <a:t>obory</a:t>
            </a:r>
            <a:r>
              <a:rPr lang="en-US" sz="2000" dirty="0"/>
              <a:t> x </a:t>
            </a:r>
            <a:r>
              <a:rPr lang="en-US" sz="2000" dirty="0" err="1"/>
              <a:t>humanitní</a:t>
            </a:r>
            <a:r>
              <a:rPr lang="en-US" sz="2000" dirty="0"/>
              <a:t>, </a:t>
            </a:r>
            <a:r>
              <a:rPr lang="en-US" sz="2000" dirty="0" err="1"/>
              <a:t>sociálněvědní</a:t>
            </a:r>
            <a:r>
              <a:rPr lang="en-US" sz="2000" dirty="0"/>
              <a:t> </a:t>
            </a:r>
            <a:r>
              <a:rPr lang="en-US" sz="2000" dirty="0" err="1"/>
              <a:t>obory</a:t>
            </a:r>
            <a:endParaRPr lang="en-US" sz="2000" dirty="0"/>
          </a:p>
          <a:p>
            <a:r>
              <a:rPr lang="en-US" sz="2000" dirty="0" err="1"/>
              <a:t>význam</a:t>
            </a:r>
            <a:r>
              <a:rPr lang="en-US" sz="2000" dirty="0"/>
              <a:t> </a:t>
            </a:r>
            <a:r>
              <a:rPr lang="en-US" sz="2000" dirty="0" err="1"/>
              <a:t>humanitních</a:t>
            </a:r>
            <a:r>
              <a:rPr lang="en-US" sz="2000" dirty="0"/>
              <a:t> </a:t>
            </a:r>
            <a:r>
              <a:rPr lang="en-US" sz="2000" dirty="0" err="1"/>
              <a:t>oborů</a:t>
            </a:r>
            <a:r>
              <a:rPr lang="en-US" sz="2000" dirty="0"/>
              <a:t> x </a:t>
            </a:r>
            <a:r>
              <a:rPr lang="en-US" sz="2000" dirty="0" err="1"/>
              <a:t>význam</a:t>
            </a:r>
            <a:r>
              <a:rPr lang="en-US" sz="2000" dirty="0"/>
              <a:t> </a:t>
            </a:r>
            <a:r>
              <a:rPr lang="en-US" sz="2000" dirty="0" err="1"/>
              <a:t>vnímán</a:t>
            </a:r>
            <a:r>
              <a:rPr lang="en-US" sz="2000" dirty="0"/>
              <a:t> </a:t>
            </a:r>
            <a:r>
              <a:rPr lang="en-US" sz="2000" dirty="0" err="1"/>
              <a:t>veřejností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329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7EF27-E822-E8A7-3CDD-AD06BA15E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" y="4394479"/>
            <a:ext cx="10908792" cy="1203960"/>
          </a:xfrm>
        </p:spPr>
        <p:txBody>
          <a:bodyPr anchor="ctr">
            <a:normAutofit/>
          </a:bodyPr>
          <a:lstStyle/>
          <a:p>
            <a:r>
              <a:rPr lang="en-CZ" sz="6600" dirty="0"/>
              <a:t>Děkujeme za pozornost!</a:t>
            </a:r>
          </a:p>
        </p:txBody>
      </p:sp>
      <p:pic>
        <p:nvPicPr>
          <p:cNvPr id="7" name="Picture 6" descr="A person in a suit holding money&#10;&#10;Description automatically generated">
            <a:extLst>
              <a:ext uri="{FF2B5EF4-FFF2-40B4-BE49-F238E27FC236}">
                <a16:creationId xmlns:a16="http://schemas.microsoft.com/office/drawing/2014/main" id="{40A398FF-3248-2B9E-391C-299EA76B7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09" r="12160" b="1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5" name="Picture 4" descr="A person in a red plaid shirt holding his head&#10;&#10;Description automatically generated">
            <a:extLst>
              <a:ext uri="{FF2B5EF4-FFF2-40B4-BE49-F238E27FC236}">
                <a16:creationId xmlns:a16="http://schemas.microsoft.com/office/drawing/2014/main" id="{7090E7B2-AB5D-484D-2635-6B4DA9FDA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5" b="3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63AAF9E-31FA-9677-FC49-2BEBA1FC90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0095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DE68-C905-AB9A-CD8C-CA7404AE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Z" sz="4800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9FF62-76E4-6133-5147-35EFBE0E4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600" b="1" i="0" err="1">
                <a:solidFill>
                  <a:srgbClr val="212529"/>
                </a:solidFill>
                <a:effectLst/>
              </a:rPr>
              <a:t>Sociální</a:t>
            </a:r>
            <a:r>
              <a:rPr lang="en-GB" sz="1600" b="1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212529"/>
                </a:solidFill>
                <a:effectLst/>
              </a:rPr>
              <a:t>stratifikace</a:t>
            </a:r>
            <a:r>
              <a:rPr lang="en-GB" sz="1600" b="1" i="0" dirty="0">
                <a:solidFill>
                  <a:srgbClr val="212529"/>
                </a:solidFill>
                <a:effectLst/>
              </a:rPr>
              <a:t> a </a:t>
            </a:r>
            <a:r>
              <a:rPr lang="en-GB" sz="1600" b="1" i="0" dirty="0" err="1">
                <a:solidFill>
                  <a:srgbClr val="212529"/>
                </a:solidFill>
                <a:effectLst/>
              </a:rPr>
              <a:t>meziskupinové</a:t>
            </a:r>
            <a:r>
              <a:rPr lang="en-GB" sz="1600" b="1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600" b="1" i="0" dirty="0" err="1">
                <a:solidFill>
                  <a:srgbClr val="212529"/>
                </a:solidFill>
                <a:effectLst/>
              </a:rPr>
              <a:t>zkreslení</a:t>
            </a:r>
            <a:r>
              <a:rPr lang="en-GB" sz="1600" b="1" i="0" dirty="0">
                <a:solidFill>
                  <a:srgbClr val="212529"/>
                </a:solidFill>
                <a:effectLst/>
              </a:rPr>
              <a:t>: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 KOUŘILOVÁ, Sylvie. </a:t>
            </a:r>
            <a:r>
              <a:rPr lang="en-GB" sz="1600" b="0" i="0" dirty="0" err="1">
                <a:solidFill>
                  <a:srgbClr val="212529"/>
                </a:solidFill>
                <a:effectLst/>
              </a:rPr>
              <a:t>Jedinec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 v </a:t>
            </a:r>
            <a:r>
              <a:rPr lang="en-GB" sz="1600" b="0" i="0" dirty="0" err="1">
                <a:solidFill>
                  <a:srgbClr val="212529"/>
                </a:solidFill>
                <a:effectLst/>
              </a:rPr>
              <a:t>meziskupinových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212529"/>
                </a:solidFill>
                <a:effectLst/>
              </a:rPr>
              <a:t>vztazích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: od </a:t>
            </a:r>
            <a:r>
              <a:rPr lang="en-GB" sz="1600" b="0" i="0" dirty="0" err="1">
                <a:solidFill>
                  <a:srgbClr val="212529"/>
                </a:solidFill>
                <a:effectLst/>
              </a:rPr>
              <a:t>sociální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 </a:t>
            </a:r>
            <a:r>
              <a:rPr lang="en-GB" sz="1600" b="0" i="0" dirty="0" err="1">
                <a:solidFill>
                  <a:srgbClr val="212529"/>
                </a:solidFill>
                <a:effectLst/>
              </a:rPr>
              <a:t>kategorizace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 k </a:t>
            </a:r>
            <a:r>
              <a:rPr lang="en-GB" sz="1600" b="0" i="0" dirty="0" err="1">
                <a:solidFill>
                  <a:srgbClr val="212529"/>
                </a:solidFill>
                <a:effectLst/>
              </a:rPr>
              <a:t>předsudkům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: The individual in intergroup relations: from social categorization to prejudice. </a:t>
            </a:r>
            <a:r>
              <a:rPr lang="en-GB" sz="1600" b="0" i="1" dirty="0" err="1">
                <a:solidFill>
                  <a:srgbClr val="212529"/>
                </a:solidFill>
                <a:effectLst/>
              </a:rPr>
              <a:t>Československá</a:t>
            </a:r>
            <a:r>
              <a:rPr lang="en-GB" sz="1600" b="0" i="1" dirty="0">
                <a:solidFill>
                  <a:srgbClr val="212529"/>
                </a:solidFill>
                <a:effectLst/>
              </a:rPr>
              <a:t> </a:t>
            </a:r>
            <a:r>
              <a:rPr lang="en-GB" sz="1600" b="0" i="1" dirty="0" err="1">
                <a:solidFill>
                  <a:srgbClr val="212529"/>
                </a:solidFill>
                <a:effectLst/>
              </a:rPr>
              <a:t>psychologie</a:t>
            </a:r>
            <a:r>
              <a:rPr lang="en-GB" sz="1600" b="0" i="1" dirty="0">
                <a:solidFill>
                  <a:srgbClr val="212529"/>
                </a:solidFill>
                <a:effectLst/>
              </a:rPr>
              <a:t>: </a:t>
            </a:r>
            <a:r>
              <a:rPr lang="en-GB" sz="1600" b="0" i="1" dirty="0" err="1">
                <a:solidFill>
                  <a:srgbClr val="212529"/>
                </a:solidFill>
                <a:effectLst/>
              </a:rPr>
              <a:t>časopis</a:t>
            </a:r>
            <a:r>
              <a:rPr lang="en-GB" sz="1600" b="0" i="1" dirty="0">
                <a:solidFill>
                  <a:srgbClr val="212529"/>
                </a:solidFill>
                <a:effectLst/>
              </a:rPr>
              <a:t> pro </a:t>
            </a:r>
            <a:r>
              <a:rPr lang="en-GB" sz="1600" b="0" i="1" dirty="0" err="1">
                <a:solidFill>
                  <a:srgbClr val="212529"/>
                </a:solidFill>
                <a:effectLst/>
              </a:rPr>
              <a:t>psychologickou</a:t>
            </a:r>
            <a:r>
              <a:rPr lang="en-GB" sz="1600" b="0" i="1" dirty="0">
                <a:solidFill>
                  <a:srgbClr val="212529"/>
                </a:solidFill>
                <a:effectLst/>
              </a:rPr>
              <a:t> </a:t>
            </a:r>
            <a:r>
              <a:rPr lang="en-GB" sz="1600" b="0" i="1" dirty="0" err="1">
                <a:solidFill>
                  <a:srgbClr val="212529"/>
                </a:solidFill>
                <a:effectLst/>
              </a:rPr>
              <a:t>teorii</a:t>
            </a:r>
            <a:r>
              <a:rPr lang="en-GB" sz="1600" b="0" i="1" dirty="0">
                <a:solidFill>
                  <a:srgbClr val="212529"/>
                </a:solidFill>
                <a:effectLst/>
              </a:rPr>
              <a:t> a </a:t>
            </a:r>
            <a:r>
              <a:rPr lang="en-GB" sz="1600" b="0" i="1" dirty="0" err="1">
                <a:solidFill>
                  <a:srgbClr val="212529"/>
                </a:solidFill>
                <a:effectLst/>
              </a:rPr>
              <a:t>praxi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. 2011, </a:t>
            </a:r>
            <a:r>
              <a:rPr lang="en-GB" sz="1600" b="0" i="0" dirty="0" err="1">
                <a:solidFill>
                  <a:srgbClr val="212529"/>
                </a:solidFill>
                <a:effectLst/>
              </a:rPr>
              <a:t>roč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. 55, </a:t>
            </a:r>
            <a:r>
              <a:rPr lang="en-GB" sz="1600" b="0" i="0" err="1">
                <a:solidFill>
                  <a:srgbClr val="212529"/>
                </a:solidFill>
                <a:effectLst/>
              </a:rPr>
              <a:t>č</a:t>
            </a:r>
            <a:r>
              <a:rPr lang="en-GB" sz="1600" b="0" i="0" dirty="0">
                <a:solidFill>
                  <a:srgbClr val="212529"/>
                </a:solidFill>
                <a:effectLst/>
              </a:rPr>
              <a:t>. 1, s. 12-24. ISSN 0009-062X.</a:t>
            </a:r>
            <a:endParaRPr lang="cs-CZ"/>
          </a:p>
          <a:p>
            <a:endParaRPr lang="en-CZ" sz="1400" dirty="0"/>
          </a:p>
        </p:txBody>
      </p:sp>
    </p:spTree>
    <p:extLst>
      <p:ext uri="{BB962C8B-B14F-4D97-AF65-F5344CB8AC3E}">
        <p14:creationId xmlns:p14="http://schemas.microsoft.com/office/powerpoint/2010/main" val="134173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C809-A01E-6BFC-82E2-0566CF9E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464"/>
          </a:xfrm>
        </p:spPr>
        <p:txBody>
          <a:bodyPr>
            <a:normAutofit fontScale="90000"/>
          </a:bodyPr>
          <a:lstStyle/>
          <a:p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C459-87A0-F46A-B326-4EE627168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94" y="1414429"/>
            <a:ext cx="7307180" cy="47091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CZ" sz="2000" dirty="0">
                <a:effectLst/>
                <a:ea typeface="Calibri" panose="020F0502020204030204" pitchFamily="34" charset="0"/>
              </a:rPr>
              <a:t>„Ptám se, jestli je v pořádku, že manažeři berou třeba 200 tisíc měsíčně a řidič autobusu 30. Copak jejich práce je 7x míň hodnotná    a prospěšná? Vždyť kdo by pracoval ve firmách, které manažeři řídí, kdyby tam lidi neodvezli řidiči autobusu? A stejně je to s pekaři, prodavačkami, zdravotními sestrami... Zdá se mi to nemorální, ale taky nebezpečné. Vždyť kdo by se mohl divit, kdyby se ti obyčejní lidé naštvali a pokusili se to nějak změnit. A oni asi i naštvaní jsou. Možná, že z toho vychází i taková ta averze k Praze, jak lidi na venkově často nadávají na všechno spojené s Prahou, a pak se tam stejně jejich děti odstěhují…“ </a:t>
            </a:r>
            <a:endParaRPr lang="en-CZ" sz="2000" dirty="0"/>
          </a:p>
        </p:txBody>
      </p:sp>
      <p:pic>
        <p:nvPicPr>
          <p:cNvPr id="1028" name="Picture 4" descr="Social Inequality of Rich and Poor Concept. Hierarchy of Society Stock  Illustration - Illustration of graphic, beggar: 234659707">
            <a:extLst>
              <a:ext uri="{FF2B5EF4-FFF2-40B4-BE49-F238E27FC236}">
                <a16:creationId xmlns:a16="http://schemas.microsoft.com/office/drawing/2014/main" id="{BE3E7D96-56EE-88B5-B5E9-D284AB9B1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0" r="15226" b="-378"/>
          <a:stretch/>
        </p:blipFill>
        <p:spPr bwMode="auto">
          <a:xfrm>
            <a:off x="8105274" y="1414429"/>
            <a:ext cx="3776885" cy="47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1567-2187-6514-9986-EEF30DD0C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792"/>
            <a:ext cx="9144000" cy="804408"/>
          </a:xfrm>
        </p:spPr>
        <p:txBody>
          <a:bodyPr>
            <a:normAutofit/>
          </a:bodyPr>
          <a:lstStyle/>
          <a:p>
            <a:r>
              <a:rPr lang="en-CZ" sz="4800" dirty="0"/>
              <a:t>Zdroje - obrázky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9BCB2-D716-EAE4-69AE-5D296BDF8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11" y="1807029"/>
            <a:ext cx="11165305" cy="444939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err="1"/>
              <a:t>Obrázek</a:t>
            </a:r>
            <a:r>
              <a:rPr lang="en-GB" sz="1600" dirty="0"/>
              <a:t> 1 (</a:t>
            </a:r>
            <a:r>
              <a:rPr lang="en-GB" sz="1600" dirty="0" err="1"/>
              <a:t>řidič</a:t>
            </a:r>
            <a:r>
              <a:rPr lang="en-GB" sz="1600" dirty="0"/>
              <a:t> </a:t>
            </a:r>
            <a:r>
              <a:rPr lang="en-GB" sz="1600" dirty="0" err="1"/>
              <a:t>autobusu</a:t>
            </a:r>
            <a:r>
              <a:rPr lang="en-GB" sz="1600" dirty="0"/>
              <a:t>): </a:t>
            </a:r>
            <a:r>
              <a:rPr lang="en-GB" sz="1600" dirty="0">
                <a:hlinkClick r:id="rId2"/>
              </a:rPr>
              <a:t>https://media.istockphoto.com/id/1215706280/photo/tired-mature-truck-driver-waiting-in-traffic-and-contemplating-about-job-problems.jpg?s=612x612&amp;w=0&amp;k=20&amp;c=cqtk-SU12dvJiGzA7LzPz-cYz8tZf-j5ADJW6hY6-Os=</a:t>
            </a:r>
            <a:endParaRPr lang="en-GB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err="1"/>
              <a:t>Obrázek</a:t>
            </a:r>
            <a:r>
              <a:rPr lang="en-GB" sz="1600" dirty="0"/>
              <a:t> 2 (</a:t>
            </a:r>
            <a:r>
              <a:rPr lang="en-GB" sz="1600" dirty="0" err="1"/>
              <a:t>manažer</a:t>
            </a:r>
            <a:r>
              <a:rPr lang="en-GB" sz="1600" dirty="0"/>
              <a:t>): </a:t>
            </a:r>
            <a:r>
              <a:rPr lang="en-GB" sz="1600" dirty="0">
                <a:hlinkClick r:id="rId3"/>
              </a:rPr>
              <a:t>https://fm.cnbc.com/applications/cnbc.com/resources/img/editorial/2015/09/11/102990190-GettyImages-200502103-002r.1910x1000.jpg</a:t>
            </a:r>
            <a:endParaRPr lang="en-GB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err="1"/>
              <a:t>Obrázek</a:t>
            </a:r>
            <a:r>
              <a:rPr lang="en-GB" sz="1600" dirty="0"/>
              <a:t> 3 (social inequality): </a:t>
            </a:r>
            <a:r>
              <a:rPr lang="en-GB" sz="1600" dirty="0">
                <a:hlinkClick r:id="rId4"/>
              </a:rPr>
              <a:t>https://thumbs.dreamstime.com/b/social-inequality-rich-poor-concept-hierarchy-society-pyramid-people-upper-middle-lower-class-different-wealth-levels-234659707.jpg</a:t>
            </a:r>
            <a:endParaRPr lang="en-GB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err="1"/>
              <a:t>Obrázek</a:t>
            </a:r>
            <a:r>
              <a:rPr lang="en-GB" sz="1600" dirty="0"/>
              <a:t> 4 (theory): </a:t>
            </a:r>
            <a:r>
              <a:rPr lang="en-GB" sz="1600" dirty="0">
                <a:hlinkClick r:id="rId5"/>
              </a:rPr>
              <a:t>https://carriewilliamshowe.com/wp-content/uploads/2021/03/Learning-Theories-Cover.jpg</a:t>
            </a:r>
            <a:endParaRPr lang="en-GB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err="1"/>
              <a:t>Obrázek</a:t>
            </a:r>
            <a:r>
              <a:rPr lang="en-GB" sz="1600" dirty="0"/>
              <a:t> 5 (intergroup bias): </a:t>
            </a:r>
            <a:r>
              <a:rPr lang="en-GB" sz="1600" dirty="0">
                <a:hlinkClick r:id="rId6"/>
              </a:rPr>
              <a:t>https://www.populismstudies.org/wp-content/uploads/2020/04/Bias-1024x1024.png</a:t>
            </a:r>
            <a:endParaRPr lang="en-GB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err="1"/>
              <a:t>Foto</a:t>
            </a:r>
            <a:r>
              <a:rPr lang="en-GB" sz="1600" dirty="0"/>
              <a:t> (protest) </a:t>
            </a:r>
            <a:r>
              <a:rPr lang="en-GB" sz="1600" dirty="0" err="1"/>
              <a:t>Aktuálně</a:t>
            </a:r>
            <a:r>
              <a:rPr lang="en-GB" sz="1600" dirty="0" err="1">
                <a:ea typeface="+mn-lt"/>
                <a:cs typeface="+mn-lt"/>
              </a:rPr>
              <a:t>.cz</a:t>
            </a:r>
            <a:r>
              <a:rPr lang="en-GB" sz="1600" dirty="0">
                <a:ea typeface="+mn-lt"/>
                <a:cs typeface="+mn-lt"/>
              </a:rPr>
              <a:t>: </a:t>
            </a:r>
          </a:p>
          <a:p>
            <a:pPr algn="l"/>
            <a:r>
              <a:rPr lang="en-GB" sz="1600" dirty="0">
                <a:ea typeface="+mn-lt"/>
                <a:cs typeface="+mn-lt"/>
              </a:rPr>
              <a:t>     </a:t>
            </a:r>
            <a:r>
              <a:rPr lang="en-GB" sz="1600" dirty="0">
                <a:ea typeface="+mn-lt"/>
                <a:cs typeface="+mn-lt"/>
                <a:hlinkClick r:id="rId7"/>
              </a:rPr>
              <a:t>https://cdn.xsd.cz/resize/11ed8c0da5c5358382814653a81884f2_resize=1848,1386_.jpg?hash=16ef020bed2fd7570d0b19aeefdf41af</a:t>
            </a:r>
            <a:endParaRPr lang="en-GB" sz="1600" dirty="0">
              <a:ea typeface="+mn-lt"/>
              <a:cs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600" dirty="0" err="1">
                <a:ea typeface="+mn-lt"/>
                <a:cs typeface="+mn-lt"/>
              </a:rPr>
              <a:t>Foto</a:t>
            </a:r>
            <a:r>
              <a:rPr lang="en-GB" sz="1600" dirty="0">
                <a:ea typeface="+mn-lt"/>
                <a:cs typeface="+mn-lt"/>
              </a:rPr>
              <a:t> (protest2): </a:t>
            </a:r>
            <a:r>
              <a:rPr lang="en-GB" sz="1600" dirty="0">
                <a:ea typeface="+mn-lt"/>
                <a:cs typeface="+mn-lt"/>
                <a:hlinkClick r:id="rId8"/>
              </a:rPr>
              <a:t>https://1884403144.rsc.cdn77.org/foto/vysoke-skoly-ucitele-protest-demonstrace/Njg4eDM4Ny9zbWFydC9pbWc/8276110.jpg?v=0&amp;st=V5DD0akqjDuBsPA2ViUgqYVOfIxdWEZJfSHh41cPfgc&amp;ts=1600812000&amp;e=0</a:t>
            </a:r>
            <a:endParaRPr lang="en-GB" sz="1600" dirty="0">
              <a:ea typeface="+mn-lt"/>
              <a:cs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600" dirty="0">
              <a:ea typeface="+mn-lt"/>
              <a:cs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400" dirty="0">
              <a:ea typeface="+mn-lt"/>
              <a:cs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>
              <a:ea typeface="+mn-lt"/>
              <a:cs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>
              <a:ea typeface="+mn-lt"/>
              <a:cs typeface="+mn-lt"/>
            </a:endParaRPr>
          </a:p>
          <a:p>
            <a:pPr algn="l"/>
            <a:endParaRPr lang="en-GB" sz="1200" dirty="0">
              <a:ea typeface="+mn-lt"/>
              <a:cs typeface="+mn-l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>
              <a:cs typeface="Calibri"/>
            </a:endParaRPr>
          </a:p>
          <a:p>
            <a:br>
              <a:rPr lang="en-US" dirty="0"/>
            </a:br>
            <a:endParaRPr lang="en-US" dirty="0">
              <a:cs typeface="Calibri" panose="020F0502020204030204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>
              <a:cs typeface="Calibri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 algn="l">
              <a:buChar char="•"/>
            </a:pPr>
            <a:endParaRPr lang="en-GB" sz="1200" dirty="0">
              <a:cs typeface="Calibri" panose="020F0502020204030204"/>
            </a:endParaRPr>
          </a:p>
          <a:p>
            <a:pPr algn="l"/>
            <a:endParaRPr lang="en-CZ" sz="1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699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EBE9E7-302B-3F82-FAC0-6293EC3C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ea typeface="Calibri Light"/>
                <a:cs typeface="Calibri Light"/>
              </a:rPr>
              <a:t>Postoje</a:t>
            </a:r>
            <a:endParaRPr lang="cs-CZ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A626D4-EABF-1DE0-77CF-14E52DF6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000" i="1" dirty="0" err="1">
                <a:ea typeface="+mn-lt"/>
                <a:cs typeface="+mn-lt"/>
              </a:rPr>
              <a:t>Eagly</a:t>
            </a:r>
            <a:r>
              <a:rPr lang="cs-CZ" sz="2000" i="1" dirty="0">
                <a:ea typeface="+mn-lt"/>
                <a:cs typeface="+mn-lt"/>
              </a:rPr>
              <a:t> a </a:t>
            </a:r>
            <a:r>
              <a:rPr lang="cs-CZ" sz="2000" i="1" dirty="0" err="1">
                <a:ea typeface="+mn-lt"/>
                <a:cs typeface="+mn-lt"/>
              </a:rPr>
              <a:t>Chaiken</a:t>
            </a:r>
            <a:r>
              <a:rPr lang="cs-CZ" sz="2000" i="1" dirty="0">
                <a:ea typeface="+mn-lt"/>
                <a:cs typeface="+mn-lt"/>
              </a:rPr>
              <a:t>: „Postoj je psychologická tendence vyjádřená hodnocením určité entity s určitou mírou souhlasu či nesouhlasu.“</a:t>
            </a:r>
            <a:endParaRPr lang="cs-CZ" sz="2000" dirty="0"/>
          </a:p>
          <a:p>
            <a:pPr marL="0" indent="0">
              <a:buNone/>
            </a:pPr>
            <a:endParaRPr lang="cs-CZ" sz="2000" i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cs-CZ" sz="2000" i="1" dirty="0">
                <a:ea typeface="Calibri"/>
                <a:cs typeface="Calibri"/>
              </a:rPr>
              <a:t>Platové ohodnocení manažerů</a:t>
            </a:r>
            <a:endParaRPr lang="cs-CZ" sz="2000" dirty="0"/>
          </a:p>
          <a:p>
            <a:pPr lvl="1"/>
            <a:r>
              <a:rPr lang="cs-CZ" sz="2000" i="1" dirty="0">
                <a:ea typeface="Calibri"/>
                <a:cs typeface="Calibri"/>
              </a:rPr>
              <a:t>Negativní postoj </a:t>
            </a:r>
          </a:p>
          <a:p>
            <a:pPr lvl="1"/>
            <a:r>
              <a:rPr lang="cs-CZ" sz="2000" i="1" dirty="0">
                <a:ea typeface="Calibri"/>
                <a:cs typeface="Calibri"/>
              </a:rPr>
              <a:t>Platové ohodnocení jako zdroj nerovnosti (manažer </a:t>
            </a:r>
            <a:r>
              <a:rPr lang="cs-CZ" sz="2000" i="1" dirty="0" err="1">
                <a:ea typeface="Calibri"/>
                <a:cs typeface="Calibri"/>
              </a:rPr>
              <a:t>x</a:t>
            </a:r>
            <a:r>
              <a:rPr lang="cs-CZ" sz="2000" i="1" dirty="0">
                <a:ea typeface="Calibri"/>
                <a:cs typeface="Calibri"/>
              </a:rPr>
              <a:t> "obyčejný člověk")</a:t>
            </a:r>
          </a:p>
          <a:p>
            <a:pPr lvl="1"/>
            <a:r>
              <a:rPr lang="cs-CZ" sz="2000" i="1" dirty="0">
                <a:ea typeface="Calibri"/>
                <a:cs typeface="Calibri"/>
              </a:rPr>
              <a:t>Napětí mezi skupinami – nad a podhodnocování zaměstnání</a:t>
            </a:r>
            <a:endParaRPr lang="cs-CZ" sz="20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sz="2000" i="1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cs-CZ" sz="2000" i="1" dirty="0">
                <a:ea typeface="Calibri"/>
                <a:cs typeface="Calibri"/>
              </a:rPr>
              <a:t>Tvorba postoje: skrze kognitivní učení </a:t>
            </a:r>
            <a:endParaRPr lang="cs-CZ" sz="2000" dirty="0">
              <a:ea typeface="Calibri"/>
              <a:cs typeface="Calibri"/>
            </a:endParaRPr>
          </a:p>
          <a:p>
            <a:pPr lvl="2"/>
            <a:r>
              <a:rPr lang="cs-CZ" i="1" dirty="0">
                <a:ea typeface="Calibri"/>
                <a:cs typeface="Calibri"/>
              </a:rPr>
              <a:t>Osvojena informace "manažer bere více" → vyvolává emoční reakci</a:t>
            </a:r>
          </a:p>
          <a:p>
            <a:pPr lvl="1"/>
            <a:r>
              <a:rPr lang="cs-CZ" sz="2000" i="1" dirty="0">
                <a:ea typeface="Calibri"/>
                <a:cs typeface="Calibri"/>
              </a:rPr>
              <a:t>Objektem postoje: lidé - manažeři</a:t>
            </a:r>
          </a:p>
          <a:p>
            <a:pPr lvl="1"/>
            <a:r>
              <a:rPr lang="cs-CZ" sz="2000" i="1" dirty="0">
                <a:ea typeface="Calibri"/>
                <a:cs typeface="Calibri"/>
              </a:rPr>
              <a:t>Obecný </a:t>
            </a:r>
            <a:r>
              <a:rPr lang="cs-CZ" sz="2000" i="1" dirty="0" err="1">
                <a:ea typeface="Calibri"/>
                <a:cs typeface="Calibri"/>
              </a:rPr>
              <a:t>x</a:t>
            </a:r>
            <a:r>
              <a:rPr lang="cs-CZ" sz="2000" i="1" dirty="0">
                <a:ea typeface="Calibri"/>
                <a:cs typeface="Calibri"/>
              </a:rPr>
              <a:t> konkrétní postoj  (zaměstnání </a:t>
            </a:r>
            <a:r>
              <a:rPr lang="cs-CZ" sz="2000" i="1" dirty="0" err="1">
                <a:ea typeface="Calibri"/>
                <a:cs typeface="Calibri"/>
              </a:rPr>
              <a:t>x</a:t>
            </a:r>
            <a:r>
              <a:rPr lang="cs-CZ" sz="2000" i="1" dirty="0">
                <a:ea typeface="Calibri"/>
                <a:cs typeface="Calibri"/>
              </a:rPr>
              <a:t> platové ohodnocení)</a:t>
            </a:r>
          </a:p>
          <a:p>
            <a:pPr lvl="4">
              <a:buFont typeface="Courier New" panose="020B0604020202020204" pitchFamily="34" charset="0"/>
              <a:buChar char="o"/>
            </a:pPr>
            <a:endParaRPr lang="cs-CZ" sz="2000" i="1" dirty="0">
              <a:ea typeface="Calibri"/>
              <a:cs typeface="Calibri"/>
            </a:endParaRPr>
          </a:p>
          <a:p>
            <a:pPr lvl="1"/>
            <a:endParaRPr lang="cs-CZ" sz="20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253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FE44-ADBC-964F-9FA1-3310FFC1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31" y="622328"/>
            <a:ext cx="7719618" cy="1092329"/>
          </a:xfrm>
        </p:spPr>
        <p:txBody>
          <a:bodyPr anchor="b">
            <a:normAutofit/>
          </a:bodyPr>
          <a:lstStyle/>
          <a:p>
            <a:r>
              <a:rPr lang="cs-CZ" sz="3000" dirty="0">
                <a:ea typeface="Calibri Light"/>
                <a:cs typeface="Calibri Light"/>
              </a:rPr>
              <a:t>Jaké faktory zakládají negativní postoj k vysoce ohodnoceným pracovním pozicím?</a:t>
            </a: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FDF84-CA5F-CDF9-8302-BC591BE3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29" y="1950070"/>
            <a:ext cx="5219307" cy="3537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2000">
                <a:latin typeface="Calibri"/>
                <a:ea typeface="Calibri"/>
                <a:cs typeface="Calibri"/>
              </a:rPr>
              <a:t>Prestiž povolání</a:t>
            </a:r>
            <a:endParaRPr lang="cs-CZ" sz="2000">
              <a:ea typeface="Calibri"/>
              <a:cs typeface="Calibri"/>
            </a:endParaRPr>
          </a:p>
          <a:p>
            <a:pPr marL="0" indent="0">
              <a:buNone/>
            </a:pPr>
            <a:endParaRPr lang="cs-CZ" sz="2000">
              <a:latin typeface="Calibri"/>
              <a:ea typeface="Calibri"/>
              <a:cs typeface="Calibri"/>
            </a:endParaRPr>
          </a:p>
          <a:p>
            <a:pPr lvl="1"/>
            <a:r>
              <a:rPr lang="cs-CZ" sz="2000">
                <a:latin typeface="Calibri"/>
                <a:ea typeface="Calibri"/>
                <a:cs typeface="Calibri"/>
              </a:rPr>
              <a:t>Vysoká prestiž souvisí se vzděláním</a:t>
            </a:r>
          </a:p>
          <a:p>
            <a:pPr lvl="2"/>
            <a:r>
              <a:rPr lang="cs-CZ">
                <a:latin typeface="Calibri"/>
                <a:ea typeface="Calibri"/>
                <a:cs typeface="Calibri"/>
              </a:rPr>
              <a:t>Mají ji: lékaři, vědci, zdravotní sestry...</a:t>
            </a:r>
          </a:p>
          <a:p>
            <a:pPr lvl="1"/>
            <a:r>
              <a:rPr lang="cs-CZ" sz="2000">
                <a:latin typeface="Calibri"/>
                <a:ea typeface="Calibri"/>
                <a:cs typeface="Calibri"/>
              </a:rPr>
              <a:t>Manažer</a:t>
            </a:r>
            <a:r>
              <a:rPr lang="cs-CZ" sz="2000">
                <a:ea typeface="Calibri"/>
                <a:cs typeface="Calibri"/>
              </a:rPr>
              <a:t> není vnímán jako prestižní povolání </a:t>
            </a:r>
          </a:p>
          <a:p>
            <a:pPr lvl="1"/>
            <a:r>
              <a:rPr lang="cs-CZ" sz="2000">
                <a:ea typeface="Calibri"/>
                <a:cs typeface="Calibri"/>
              </a:rPr>
              <a:t> přínos "manažera" pro společnost není viditelný→ vzniká pocit nespravedlnosti</a:t>
            </a:r>
          </a:p>
          <a:p>
            <a:pPr lvl="1"/>
            <a:endParaRPr lang="cs-CZ" sz="2000">
              <a:ea typeface="Calibri"/>
              <a:cs typeface="Calibri"/>
            </a:endParaRPr>
          </a:p>
        </p:txBody>
      </p:sp>
      <p:pic>
        <p:nvPicPr>
          <p:cNvPr id="4" name="Obrázek 3" descr="Obsah obrázku text, číslo, snímek obrazovky, Paralelní&#10;&#10;Popis se vygeneroval automaticky.">
            <a:extLst>
              <a:ext uri="{FF2B5EF4-FFF2-40B4-BE49-F238E27FC236}">
                <a16:creationId xmlns:a16="http://schemas.microsoft.com/office/drawing/2014/main" id="{7C824BA8-CD9C-5BED-40E9-8B5EC4319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332" y="1549900"/>
            <a:ext cx="5475993" cy="4841669"/>
          </a:xfrm>
          <a:prstGeom prst="rect">
            <a:avLst/>
          </a:prstGeom>
        </p:spPr>
      </p:pic>
      <p:grpSp>
        <p:nvGrpSpPr>
          <p:cNvPr id="16" name="Group 8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5004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0CFE44-ADBC-964F-9FA1-3310FFC1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46" y="506884"/>
            <a:ext cx="6682511" cy="1225504"/>
          </a:xfrm>
        </p:spPr>
        <p:txBody>
          <a:bodyPr>
            <a:noAutofit/>
          </a:bodyPr>
          <a:lstStyle/>
          <a:p>
            <a:r>
              <a:rPr lang="cs-CZ" sz="3000" dirty="0">
                <a:latin typeface="Calibri Light"/>
                <a:ea typeface="Calibri Light"/>
                <a:cs typeface="Calibri Light"/>
              </a:rPr>
              <a:t>Jaké faktory mohou zakládat negativní postoj k vysoce ohodnoceným pracovním pozicím?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FDF84-CA5F-CDF9-8302-BC591BE36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16" y="2009373"/>
            <a:ext cx="10663280" cy="5419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200" b="1" dirty="0">
                <a:latin typeface="Calibri Light"/>
                <a:ea typeface="Calibri" panose="020F0502020204030204"/>
                <a:cs typeface="Calibri" panose="020F0502020204030204"/>
              </a:rPr>
              <a:t>Hodnoty jedince</a:t>
            </a:r>
          </a:p>
          <a:p>
            <a:pPr marL="0" indent="0">
              <a:buNone/>
            </a:pPr>
            <a:r>
              <a:rPr lang="cs-CZ" sz="3200" b="1" dirty="0">
                <a:ea typeface="Calibri" panose="020F0502020204030204"/>
                <a:cs typeface="Calibri" panose="020F0502020204030204"/>
              </a:rPr>
              <a:t> </a:t>
            </a:r>
            <a:r>
              <a:rPr lang="cs-CZ" dirty="0">
                <a:solidFill>
                  <a:srgbClr val="FF0000"/>
                </a:solidFill>
                <a:latin typeface="Calibri Light"/>
                <a:ea typeface="Calibri" panose="020F0502020204030204"/>
                <a:cs typeface="Calibri" panose="020F0502020204030204"/>
              </a:rPr>
              <a:t>TEORIE SPRAVEDLNOSTI</a:t>
            </a:r>
            <a:endParaRPr lang="cs-CZ" dirty="0">
              <a:solidFill>
                <a:srgbClr val="000000"/>
              </a:solidFill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1371600" lvl="2" indent="-457200">
              <a:buFont typeface="Wingdings" panose="020B0604020202020204" pitchFamily="34" charset="0"/>
              <a:buChar char="§"/>
            </a:pPr>
            <a:r>
              <a:rPr lang="cs-CZ" sz="2800" b="1" dirty="0">
                <a:solidFill>
                  <a:srgbClr val="000000"/>
                </a:solidFill>
                <a:latin typeface="Calibri Light"/>
                <a:ea typeface="Calibri" panose="020F0502020204030204"/>
                <a:cs typeface="Calibri" panose="020F0502020204030204"/>
              </a:rPr>
              <a:t>J</a:t>
            </a:r>
            <a:r>
              <a:rPr lang="cs-CZ" sz="2800" b="1" dirty="0">
                <a:latin typeface="Calibri Light"/>
                <a:ea typeface="Calibri" panose="020F0502020204030204"/>
                <a:cs typeface="Calibri" panose="020F0502020204030204"/>
              </a:rPr>
              <a:t>.S.ADAMS</a:t>
            </a:r>
          </a:p>
          <a:p>
            <a:pPr marL="1714500" indent="-342900"/>
            <a:r>
              <a:rPr lang="cs-CZ" sz="24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založena na principu sociálního srovnávání </a:t>
            </a:r>
          </a:p>
          <a:p>
            <a:pPr marL="1714500" indent="-342900"/>
            <a:r>
              <a:rPr lang="cs-CZ" sz="24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vlastní vstupy do práce/ výstupy z činnosti X vstupy/ výstupy ostatních </a:t>
            </a:r>
            <a:endParaRPr lang="cs-CZ" dirty="0"/>
          </a:p>
          <a:p>
            <a:pPr marL="1714500" indent="-342900"/>
            <a:r>
              <a:rPr lang="cs-CZ" sz="2400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vstupy</a:t>
            </a:r>
            <a:r>
              <a:rPr lang="cs-CZ" sz="24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: čas, vzdělání, zkušenost, dovednosti, tvořivost, kladný vztah k organizaci, osobní kvality, vynaložené úsilí</a:t>
            </a:r>
          </a:p>
          <a:p>
            <a:pPr marL="1714500" indent="-342900"/>
            <a:r>
              <a:rPr lang="cs-CZ" sz="2400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výstupy: </a:t>
            </a:r>
            <a:r>
              <a:rPr lang="cs-CZ" sz="24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výdělek, příplatky, povýšení, symboly postavení, dobré pracovní prostředí, uznání</a:t>
            </a:r>
          </a:p>
          <a:p>
            <a:pPr marL="1714500" indent="-342900"/>
            <a:r>
              <a:rPr lang="cs-CZ" sz="2400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V tomto případě vzniká </a:t>
            </a:r>
            <a:r>
              <a:rPr lang="cs-CZ" sz="2400" b="1" dirty="0">
                <a:solidFill>
                  <a:srgbClr val="000000"/>
                </a:solidFill>
                <a:latin typeface="Calibri Light"/>
                <a:ea typeface="+mn-lt"/>
                <a:cs typeface="+mn-lt"/>
              </a:rPr>
              <a:t>negativní nespravedlnost</a:t>
            </a:r>
            <a:endParaRPr lang="cs-CZ" sz="2400" b="1" dirty="0">
              <a:latin typeface="Calibri Light"/>
              <a:ea typeface="Calibri"/>
              <a:cs typeface="Calibri"/>
            </a:endParaRPr>
          </a:p>
        </p:txBody>
      </p:sp>
      <p:pic>
        <p:nvPicPr>
          <p:cNvPr id="4" name="Obrázek 3" descr="Obsah obrázku text, snímek obrazovky, Písmo, design">
            <a:extLst>
              <a:ext uri="{FF2B5EF4-FFF2-40B4-BE49-F238E27FC236}">
                <a16:creationId xmlns:a16="http://schemas.microsoft.com/office/drawing/2014/main" id="{60021E83-EF00-C3D4-B370-9EBB7E3C6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999" y="702083"/>
            <a:ext cx="5053966" cy="26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08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0CFE44-ADBC-964F-9FA1-3310FFC1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-266302"/>
            <a:ext cx="623326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 err="1"/>
              <a:t>Jaké</a:t>
            </a:r>
            <a:r>
              <a:rPr lang="en-US" sz="3000" dirty="0"/>
              <a:t> </a:t>
            </a:r>
            <a:r>
              <a:rPr lang="en-US" sz="3000" dirty="0" err="1"/>
              <a:t>faktory</a:t>
            </a:r>
            <a:r>
              <a:rPr lang="en-US" sz="3000" dirty="0"/>
              <a:t> </a:t>
            </a:r>
            <a:r>
              <a:rPr lang="en-US" sz="3000" dirty="0" err="1"/>
              <a:t>mohou</a:t>
            </a:r>
            <a:r>
              <a:rPr lang="en-US" sz="3000" dirty="0"/>
              <a:t> </a:t>
            </a:r>
            <a:r>
              <a:rPr lang="en-US" sz="3000" dirty="0" err="1"/>
              <a:t>zakládat</a:t>
            </a:r>
            <a:r>
              <a:rPr lang="en-US" sz="3000" dirty="0"/>
              <a:t> </a:t>
            </a:r>
            <a:r>
              <a:rPr lang="en-US" sz="3000" dirty="0" err="1"/>
              <a:t>negativní</a:t>
            </a:r>
            <a:r>
              <a:rPr lang="en-US" sz="3000" dirty="0"/>
              <a:t> </a:t>
            </a:r>
            <a:r>
              <a:rPr lang="en-US" sz="3000" dirty="0" err="1"/>
              <a:t>postoj</a:t>
            </a:r>
            <a:r>
              <a:rPr lang="en-US" sz="3000" dirty="0"/>
              <a:t> k </a:t>
            </a:r>
            <a:r>
              <a:rPr lang="en-US" sz="3000" dirty="0" err="1"/>
              <a:t>vysoce</a:t>
            </a:r>
            <a:r>
              <a:rPr lang="en-US" sz="3000" dirty="0"/>
              <a:t> </a:t>
            </a:r>
            <a:r>
              <a:rPr lang="en-US" sz="3000" dirty="0" err="1"/>
              <a:t>ohodnoceným</a:t>
            </a:r>
            <a:r>
              <a:rPr lang="en-US" sz="3000" dirty="0"/>
              <a:t> </a:t>
            </a:r>
            <a:r>
              <a:rPr lang="en-US" sz="3000" dirty="0" err="1"/>
              <a:t>pracovním</a:t>
            </a:r>
            <a:r>
              <a:rPr lang="en-US" sz="3000" dirty="0"/>
              <a:t> </a:t>
            </a:r>
            <a:r>
              <a:rPr lang="en-US" sz="3000" dirty="0" err="1"/>
              <a:t>pozicím</a:t>
            </a:r>
            <a:r>
              <a:rPr lang="en-US" sz="3000" dirty="0"/>
              <a:t>?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5F15D1E-ECAB-DEE0-2068-1167782931A4}"/>
              </a:ext>
            </a:extLst>
          </p:cNvPr>
          <p:cNvSpPr txBox="1">
            <a:spLocks/>
          </p:cNvSpPr>
          <p:nvPr/>
        </p:nvSpPr>
        <p:spPr>
          <a:xfrm>
            <a:off x="568362" y="1976427"/>
            <a:ext cx="6380550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Calibri Light"/>
                <a:ea typeface="Calibri Light"/>
                <a:cs typeface="Calibri Light"/>
              </a:rPr>
              <a:t>Skupinová</a:t>
            </a:r>
            <a:r>
              <a:rPr lang="en-US" sz="32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3200" dirty="0" err="1">
                <a:latin typeface="Calibri Light"/>
                <a:ea typeface="Calibri Light"/>
                <a:cs typeface="Calibri Light"/>
              </a:rPr>
              <a:t>příslušnost</a:t>
            </a:r>
            <a:endParaRPr lang="en-US" sz="3200" dirty="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 b="1" dirty="0">
              <a:latin typeface="Calibri Light"/>
              <a:ea typeface="Calibri Light"/>
              <a:cs typeface="Calibri Light"/>
            </a:endParaRPr>
          </a:p>
          <a:p>
            <a:pPr marL="228600" lvl="1" indent="0">
              <a:buNone/>
            </a:pPr>
            <a:r>
              <a:rPr lang="en-US" sz="2800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TEORIE SOCIÁLNÍ IDENTITY</a:t>
            </a:r>
          </a:p>
          <a:p>
            <a:pPr marL="1028700" lvl="2" indent="-342900">
              <a:buFont typeface="Wingdings" panose="020B0604020202020204" pitchFamily="34" charset="0"/>
              <a:buChar char="§"/>
            </a:pPr>
            <a:r>
              <a:rPr lang="en-US" sz="2400" b="1" dirty="0">
                <a:latin typeface="Calibri Light"/>
                <a:ea typeface="Calibri Light"/>
                <a:cs typeface="Calibri Light"/>
              </a:rPr>
              <a:t>TAJFEL A TURNER</a:t>
            </a:r>
          </a:p>
          <a:p>
            <a:pPr marL="1485900" lvl="3" indent="-342900"/>
            <a:r>
              <a:rPr lang="en-US" sz="2400" dirty="0">
                <a:latin typeface="Calibri Light"/>
                <a:ea typeface="Calibri Light"/>
                <a:cs typeface="Calibri Light"/>
              </a:rPr>
              <a:t>ingroup a outgroup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skupina</a:t>
            </a:r>
            <a:endParaRPr lang="en-US" sz="2400" dirty="0">
              <a:latin typeface="Calibri Light"/>
              <a:ea typeface="Calibri Light"/>
              <a:cs typeface="Calibri Light"/>
            </a:endParaRPr>
          </a:p>
          <a:p>
            <a:pPr marL="1485900" lvl="3" indent="-342900"/>
            <a:r>
              <a:rPr lang="en-US" sz="2400" dirty="0" err="1">
                <a:latin typeface="Calibri Light"/>
                <a:ea typeface="Calibri Light"/>
                <a:cs typeface="Calibri Light"/>
              </a:rPr>
              <a:t>vlastní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skupinu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 (ingroup) 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hodnotím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pozitivněji</a:t>
            </a:r>
            <a:endParaRPr lang="en-US" sz="2400" dirty="0">
              <a:latin typeface="Calibri Light"/>
              <a:ea typeface="Calibri Light"/>
              <a:cs typeface="Calibri Light"/>
            </a:endParaRPr>
          </a:p>
          <a:p>
            <a:pPr marL="1485900" lvl="3" indent="-342900"/>
            <a:r>
              <a:rPr lang="en-US" sz="2400" dirty="0" err="1">
                <a:latin typeface="Calibri Light"/>
                <a:ea typeface="Calibri Light"/>
                <a:cs typeface="Calibri Light"/>
              </a:rPr>
              <a:t>skupina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,,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obyčejní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lidé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,, je pro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autora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textu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ingroup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skupina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,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manažeři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outgroup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skupina</a:t>
            </a:r>
            <a:endParaRPr lang="en-US" sz="2400" dirty="0">
              <a:latin typeface="Calibri Light"/>
              <a:ea typeface="Calibri Light"/>
              <a:cs typeface="Calibri Light"/>
            </a:endParaRPr>
          </a:p>
          <a:p>
            <a:pPr marL="1485900" lvl="3" indent="-342900"/>
            <a:r>
              <a:rPr lang="en-US" sz="2400" dirty="0">
                <a:latin typeface="Calibri Light"/>
                <a:ea typeface="Calibri Light"/>
                <a:cs typeface="Calibri Light"/>
              </a:rPr>
              <a:t>tendence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favoritizovat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vlastní</a:t>
            </a:r>
            <a:r>
              <a:rPr lang="en-US" sz="2400" dirty="0">
                <a:latin typeface="Calibri Light"/>
                <a:ea typeface="Calibri Light"/>
                <a:cs typeface="Calibri Light"/>
              </a:rPr>
              <a:t> </a:t>
            </a:r>
            <a:r>
              <a:rPr lang="en-US" sz="2400" dirty="0" err="1">
                <a:latin typeface="Calibri Light"/>
                <a:ea typeface="Calibri Light"/>
                <a:cs typeface="Calibri Light"/>
              </a:rPr>
              <a:t>skupinu</a:t>
            </a:r>
            <a:endParaRPr lang="en-US" sz="2400" dirty="0">
              <a:latin typeface="Calibri Light"/>
              <a:ea typeface="Calibri Light"/>
              <a:cs typeface="Calibri Light"/>
            </a:endParaRPr>
          </a:p>
          <a:p>
            <a:pPr marL="1828800" lvl="3"/>
            <a:endParaRPr lang="en-US" sz="2400" dirty="0">
              <a:latin typeface="Calibri Light"/>
              <a:ea typeface="Calibri"/>
              <a:cs typeface="Calibri"/>
            </a:endParaRPr>
          </a:p>
        </p:txBody>
      </p:sp>
      <p:pic>
        <p:nvPicPr>
          <p:cNvPr id="8" name="Obrázek 7" descr="Obsah obrázku tráva, stádo, hospodářská zvířata, kreslené&#10;&#10;Popis se vygeneroval automaticky.">
            <a:extLst>
              <a:ext uri="{FF2B5EF4-FFF2-40B4-BE49-F238E27FC236}">
                <a16:creationId xmlns:a16="http://schemas.microsoft.com/office/drawing/2014/main" id="{68710313-B697-796C-0000-959C4FEA4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1" r="1303"/>
          <a:stretch/>
        </p:blipFill>
        <p:spPr>
          <a:xfrm>
            <a:off x="6953364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79813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ok Review: Injustice: Why Social Inequality Still Persists by Danny  Dorling | British Politics and Policy at LSE">
            <a:extLst>
              <a:ext uri="{FF2B5EF4-FFF2-40B4-BE49-F238E27FC236}">
                <a16:creationId xmlns:a16="http://schemas.microsoft.com/office/drawing/2014/main" id="{42156B92-7AC9-0E6E-5CFB-FBAEFE861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907" y="2772257"/>
            <a:ext cx="5277403" cy="2462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7E6E-4104-0FF3-BB9A-D3BA4D74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cs typeface="Calibri Light"/>
              </a:rPr>
              <a:t>Manažeři vs. řidiči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DB310-213E-ABB5-E003-5A160E0B7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cs-CZ" dirty="0">
                <a:cs typeface="Calibri"/>
              </a:rPr>
              <a:t>Otázka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cs-CZ" dirty="0">
                <a:cs typeface="Calibri"/>
              </a:rPr>
              <a:t>Je to skutečně v pořádku, že manažeři vydělávají o tolik více?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cs-CZ" dirty="0">
                <a:cs typeface="Calibri"/>
              </a:rPr>
              <a:t>Má paní dobrý point?</a:t>
            </a: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cs-CZ" dirty="0">
                <a:cs typeface="Calibri"/>
              </a:rPr>
              <a:t>Proč teda vydělávají o tolik více?</a:t>
            </a:r>
            <a:endParaRPr lang="cs-CZ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cs-CZ" dirty="0"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cs-CZ" dirty="0">
                <a:ea typeface="Calibri"/>
                <a:cs typeface="Calibri"/>
              </a:rPr>
              <a:t>POZOR - nesnažíme se při odpovídání pouze ospravedlnit systém?</a:t>
            </a:r>
          </a:p>
          <a:p>
            <a:pPr marL="1371600" lvl="2">
              <a:buFont typeface="Wingdings" panose="020B0604020202020204" pitchFamily="34" charset="0"/>
              <a:buChar char="§"/>
            </a:pPr>
            <a:endParaRPr lang="cs-CZ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936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C6D6AD-331B-2028-DEA9-37EF5F97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600">
                <a:ea typeface="Calibri Light"/>
                <a:cs typeface="Calibri Light"/>
              </a:rPr>
              <a:t>Teorie ospravedlňování systému (Jost a kol.)</a:t>
            </a:r>
            <a:endParaRPr lang="cs-CZ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AAB3AA-3B38-4C18-704F-590930328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cs-CZ" sz="2200" dirty="0">
                <a:ea typeface="Calibri"/>
                <a:cs typeface="Calibri"/>
              </a:rPr>
              <a:t>Lidé mají tendenci považovat status quo za spravedlivý a legitimní,</a:t>
            </a:r>
            <a:r>
              <a:rPr lang="cs-CZ" sz="2200" dirty="0">
                <a:cs typeface="Calibri"/>
              </a:rPr>
              <a:t> pramení to zřejmě z potřeby vnímat svět jako srozumitelný </a:t>
            </a:r>
            <a:endParaRPr lang="cs-CZ" sz="2200" dirty="0"/>
          </a:p>
          <a:p>
            <a:pPr marL="0" indent="0">
              <a:buNone/>
            </a:pPr>
            <a:endParaRPr lang="cs-CZ" sz="2200" dirty="0">
              <a:cs typeface="Calibri"/>
            </a:endParaRPr>
          </a:p>
          <a:p>
            <a:pPr marL="0" indent="0">
              <a:buNone/>
            </a:pPr>
            <a:r>
              <a:rPr lang="cs-CZ" sz="2200" dirty="0">
                <a:cs typeface="Calibri"/>
              </a:rPr>
              <a:t>"Věci tak jak jsou, jsou v pořádku. Každý dostane co zaslouží. Jsou prostě líní nebo neschopní"</a:t>
            </a:r>
          </a:p>
          <a:p>
            <a:pPr marL="457200" indent="-457200"/>
            <a:r>
              <a:rPr lang="cs-CZ" sz="2200" dirty="0">
                <a:cs typeface="Calibri"/>
              </a:rPr>
              <a:t>slepota vůči nespravedlnosti a nerovnostem, tendence obhajovat a </a:t>
            </a:r>
            <a:r>
              <a:rPr lang="cs-CZ" sz="2200" i="1" dirty="0">
                <a:cs typeface="Calibri"/>
              </a:rPr>
              <a:t>ospravedlňovat systém.</a:t>
            </a:r>
          </a:p>
          <a:p>
            <a:pPr marL="457200" indent="-457200"/>
            <a:r>
              <a:rPr lang="cs-CZ" sz="2200" dirty="0">
                <a:cs typeface="Calibri"/>
              </a:rPr>
              <a:t>Lidé jsou si nerovní, ale systém je přece spravedlivý -&gt; chyba v lidech</a:t>
            </a:r>
          </a:p>
          <a:p>
            <a:pPr marL="457200" indent="-457200"/>
            <a:r>
              <a:rPr lang="cs-CZ" sz="2200" dirty="0">
                <a:cs typeface="Calibri"/>
              </a:rPr>
              <a:t>Soulad s ideologickými přesvědčeními - meritokracie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36993D1E-922A-FCA7-2891-320F11CBA395}"/>
              </a:ext>
            </a:extLst>
          </p:cNvPr>
          <p:cNvSpPr/>
          <p:nvPr/>
        </p:nvSpPr>
        <p:spPr>
          <a:xfrm>
            <a:off x="5586476" y="2517023"/>
            <a:ext cx="508000" cy="4859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41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8055C6-7FD7-B426-4FE3-D1F82DEB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4600">
                <a:cs typeface="Calibri Light"/>
              </a:rPr>
              <a:t>Teorie ospravedlňování systému (Jost a kol.)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A0054-95C1-E894-C2A4-E9E9B477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200">
                <a:cs typeface="Calibri"/>
              </a:rPr>
              <a:t>"</a:t>
            </a:r>
            <a:r>
              <a:rPr lang="en-US" sz="2200">
                <a:cs typeface="Calibri"/>
              </a:rPr>
              <a:t>Vždyť kdo by se mohl divit, kdyby se ti obyčejní lidé naštvali a pokusili se to nějak změnit" </a:t>
            </a:r>
            <a:endParaRPr lang="cs-CZ" sz="2200">
              <a:cs typeface="Calibri"/>
            </a:endParaRPr>
          </a:p>
          <a:p>
            <a:pPr marL="0" indent="0">
              <a:buNone/>
            </a:pPr>
            <a:r>
              <a:rPr lang="en-US" sz="2200">
                <a:cs typeface="Calibri"/>
              </a:rPr>
              <a:t> - Jost a kol. by se možná divili</a:t>
            </a:r>
            <a:endParaRPr lang="cs-CZ" sz="2200">
              <a:cs typeface="Calibri"/>
            </a:endParaRPr>
          </a:p>
          <a:p>
            <a:r>
              <a:rPr lang="cs-CZ" sz="2200">
                <a:cs typeface="Calibri"/>
              </a:rPr>
              <a:t>Systém ospravedlňují i ti, kterým to nebenefituje</a:t>
            </a:r>
          </a:p>
          <a:p>
            <a:r>
              <a:rPr lang="cs-CZ" sz="2200">
                <a:cs typeface="Calibri"/>
              </a:rPr>
              <a:t>Pomáhají k tomu komplementární stereotypy - "Jsme dole kvůli našim nedobrým vlastnostem, ale máme také dobré vlastnosti, ale ty se zrovna necení tolik tady a ti nahoře mají zase jiné dobré a špatné vlastnosti" </a:t>
            </a:r>
          </a:p>
          <a:p>
            <a:pPr marL="0" indent="0">
              <a:buNone/>
            </a:pPr>
            <a:r>
              <a:rPr lang="cs-CZ" sz="2200">
                <a:cs typeface="Calibri"/>
              </a:rPr>
              <a:t> -&gt; sociální identita i víra ve spravedlnost světa zachována, netřeba dělat povstání</a:t>
            </a:r>
          </a:p>
          <a:p>
            <a:endParaRPr lang="cs-CZ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730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1351</Words>
  <Application>Microsoft Macintosh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MANAŽEŘI VS. ŘIDIČI</vt:lpstr>
      <vt:lpstr>PowerPoint Presentation</vt:lpstr>
      <vt:lpstr>Postoje</vt:lpstr>
      <vt:lpstr>Jaké faktory zakládají negativní postoj k vysoce ohodnoceným pracovním pozicím?</vt:lpstr>
      <vt:lpstr>Jaké faktory mohou zakládat negativní postoj k vysoce ohodnoceným pracovním pozicím?</vt:lpstr>
      <vt:lpstr>Jaké faktory mohou zakládat negativní postoj k vysoce ohodnoceným pracovním pozicím?</vt:lpstr>
      <vt:lpstr>Manažeři vs. řidiči</vt:lpstr>
      <vt:lpstr>Teorie ospravedlňování systému (Jost a kol.)</vt:lpstr>
      <vt:lpstr>Teorie ospravedlňování systému (Jost a kol.)</vt:lpstr>
      <vt:lpstr>Manažeři vs. řidiči</vt:lpstr>
      <vt:lpstr>Manažeři vs. řidiči</vt:lpstr>
      <vt:lpstr>Stereotypy a předsudky podřízených vůči nadřízeným (manažerům)</vt:lpstr>
      <vt:lpstr>Stereotype content model  Susanne Fiske, Peter Glick &amp; Amy Cuddy (2002, 2007, 2008)</vt:lpstr>
      <vt:lpstr>Sociální stratifikace                a meziskupinové zkreslení</vt:lpstr>
      <vt:lpstr>Sociální stratifikace                  a meziskupinové zkreslení</vt:lpstr>
      <vt:lpstr>Sociální stratifikace  a meziskupinové zkreslení</vt:lpstr>
      <vt:lpstr>PowerPoint Presentation</vt:lpstr>
      <vt:lpstr>Děkujeme za pozornost!</vt:lpstr>
      <vt:lpstr>Zdroje</vt:lpstr>
      <vt:lpstr>Zdroje - obrázky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MANAŽEŘI VS. ŘIDIČI</dc:title>
  <dc:creator>Markéta Zemanová</dc:creator>
  <cp:lastModifiedBy>Markéta Zemanová</cp:lastModifiedBy>
  <cp:revision>3</cp:revision>
  <dcterms:created xsi:type="dcterms:W3CDTF">2024-05-14T09:13:17Z</dcterms:created>
  <dcterms:modified xsi:type="dcterms:W3CDTF">2024-05-18T18:22:46Z</dcterms:modified>
</cp:coreProperties>
</file>