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72" r:id="rId7"/>
    <p:sldId id="269" r:id="rId8"/>
    <p:sldId id="258" r:id="rId9"/>
    <p:sldId id="270" r:id="rId10"/>
    <p:sldId id="259" r:id="rId11"/>
    <p:sldId id="271" r:id="rId12"/>
    <p:sldId id="262" r:id="rId13"/>
    <p:sldId id="268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D10FB-DFE8-4662-9389-20768F628617}" v="20" dt="2024-05-14T22:20:47.252"/>
    <p1510:client id="{199CB898-284F-40A8-918A-F876028605D8}" v="205" dt="2024-05-14T10:03:22.705"/>
    <p1510:client id="{4E531B41-4FD6-43CE-B240-E21DD828A145}" v="26" dt="2024-05-14T19:28:25.241"/>
    <p1510:client id="{503DA2D6-904D-4D50-9086-6BE79FBC3F3C}" v="849" dt="2024-05-14T17:20:07.626"/>
    <p1510:client id="{644E768A-DA04-435C-91A3-230C61E924E0}" v="41" dt="2024-05-14T19:37:05.102"/>
    <p1510:client id="{6C01FA42-F313-4523-833E-DBF985827AA6}" v="52" dt="2024-05-14T21:52:21.110"/>
    <p1510:client id="{7033EE64-08DC-4EEA-9F54-586BDDF2B4F6}" v="189" dt="2024-05-14T19:23:26.242"/>
    <p1510:client id="{AB043C43-99A1-4739-B701-5A2FD3F7C8DF}" v="454" dt="2024-05-14T18:28:29.735"/>
    <p1510:client id="{DB8EC3BD-7B9D-4144-B987-AFB47F900238}" v="61" dt="2024-05-14T21:44:5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a Výborná" userId="f979e9069b343c68" providerId="LiveId" clId="{FF9F4901-0324-4AAE-B28D-4DC19213F171}"/>
    <pc:docChg chg="custSel addSld modSld">
      <pc:chgData name="Edita Výborná" userId="f979e9069b343c68" providerId="LiveId" clId="{FF9F4901-0324-4AAE-B28D-4DC19213F171}" dt="2024-05-15T08:59:15.760" v="32" actId="20577"/>
      <pc:docMkLst>
        <pc:docMk/>
      </pc:docMkLst>
      <pc:sldChg chg="modSp mod">
        <pc:chgData name="Edita Výborná" userId="f979e9069b343c68" providerId="LiveId" clId="{FF9F4901-0324-4AAE-B28D-4DC19213F171}" dt="2024-05-15T08:19:29.140" v="8" actId="14100"/>
        <pc:sldMkLst>
          <pc:docMk/>
          <pc:sldMk cId="2195833093" sldId="272"/>
        </pc:sldMkLst>
        <pc:spChg chg="mod">
          <ac:chgData name="Edita Výborná" userId="f979e9069b343c68" providerId="LiveId" clId="{FF9F4901-0324-4AAE-B28D-4DC19213F171}" dt="2024-05-15T08:19:29.140" v="8" actId="14100"/>
          <ac:spMkLst>
            <pc:docMk/>
            <pc:sldMk cId="2195833093" sldId="272"/>
            <ac:spMk id="25" creationId="{9C5D2B54-3905-1B93-7493-AF1D0B6D5223}"/>
          </ac:spMkLst>
        </pc:spChg>
      </pc:sldChg>
      <pc:sldChg chg="addSp modSp new mod setBg">
        <pc:chgData name="Edita Výborná" userId="f979e9069b343c68" providerId="LiveId" clId="{FF9F4901-0324-4AAE-B28D-4DC19213F171}" dt="2024-05-15T08:59:15.760" v="32" actId="20577"/>
        <pc:sldMkLst>
          <pc:docMk/>
          <pc:sldMk cId="1830078988" sldId="273"/>
        </pc:sldMkLst>
        <pc:spChg chg="mod">
          <ac:chgData name="Edita Výborná" userId="f979e9069b343c68" providerId="LiveId" clId="{FF9F4901-0324-4AAE-B28D-4DC19213F171}" dt="2024-05-15T08:59:15.760" v="32" actId="20577"/>
          <ac:spMkLst>
            <pc:docMk/>
            <pc:sldMk cId="1830078988" sldId="273"/>
            <ac:spMk id="2" creationId="{3BA24CFE-1A08-1392-08D3-D4DAE49B49B8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7" creationId="{577D6B2E-37A3-429E-A37C-F30ED6487282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9" creationId="{5CEAD642-85CF-4750-8432-7C80C901F001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11" creationId="{FA33EEAE-15D5-4119-8C1E-89D943F911EF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13" creationId="{730D8B3B-9B80-4025-B934-26DC7D7CD231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15" creationId="{1064D5D5-227B-4F66-9AEA-46F570E793BD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17" creationId="{646B67A4-D328-4747-A82B-65E84FA46368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19" creationId="{B5A1B09C-1565-46F8-B70F-621C5EB48A09}"/>
          </ac:spMkLst>
        </pc:spChg>
        <pc:spChg chg="add">
          <ac:chgData name="Edita Výborná" userId="f979e9069b343c68" providerId="LiveId" clId="{FF9F4901-0324-4AAE-B28D-4DC19213F171}" dt="2024-05-15T08:59:07.273" v="10" actId="26606"/>
          <ac:spMkLst>
            <pc:docMk/>
            <pc:sldMk cId="1830078988" sldId="273"/>
            <ac:spMk id="21" creationId="{8C516CC8-80AC-446C-A56E-9F54B721040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8FA83-5CC3-4AEE-89E8-BA86C779493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482CDE-4839-4FD6-B0BD-12FBC9D7028F}">
      <dgm:prSet/>
      <dgm:spPr/>
      <dgm:t>
        <a:bodyPr/>
        <a:lstStyle/>
        <a:p>
          <a:pPr rtl="0"/>
          <a:r>
            <a:rPr lang="cs-CZ" b="1"/>
            <a:t>Selektivní</a:t>
          </a:r>
          <a:r>
            <a:rPr lang="cs-CZ" b="1">
              <a:latin typeface="Aptos Display" panose="02110004020202020204"/>
            </a:rPr>
            <a:t> percepce</a:t>
          </a:r>
          <a:endParaRPr lang="en-US"/>
        </a:p>
      </dgm:t>
    </dgm:pt>
    <dgm:pt modelId="{DEF88B97-8680-47C7-BA65-4CD2D4901C73}" type="parTrans" cxnId="{299BB158-9B6A-4281-B512-0A3AD4188F01}">
      <dgm:prSet/>
      <dgm:spPr/>
      <dgm:t>
        <a:bodyPr/>
        <a:lstStyle/>
        <a:p>
          <a:endParaRPr lang="en-US"/>
        </a:p>
      </dgm:t>
    </dgm:pt>
    <dgm:pt modelId="{DDDA5675-37CA-4DB0-ABD7-9A7F27D5690F}" type="sibTrans" cxnId="{299BB158-9B6A-4281-B512-0A3AD4188F01}">
      <dgm:prSet/>
      <dgm:spPr/>
      <dgm:t>
        <a:bodyPr/>
        <a:lstStyle/>
        <a:p>
          <a:endParaRPr lang="en-US"/>
        </a:p>
      </dgm:t>
    </dgm:pt>
    <dgm:pt modelId="{75BE484A-A200-45F5-819F-B1D4423C43E8}">
      <dgm:prSet/>
      <dgm:spPr/>
      <dgm:t>
        <a:bodyPr/>
        <a:lstStyle/>
        <a:p>
          <a:r>
            <a:rPr lang="cs-CZ"/>
            <a:t>všímá si jen negativního ("jejich jídlo smrdí, neumí se chovat, mají pocit, že jim vše projde")</a:t>
          </a:r>
          <a:endParaRPr lang="en-US"/>
        </a:p>
      </dgm:t>
    </dgm:pt>
    <dgm:pt modelId="{7464CFA0-14DB-44B2-905F-FF54AD777B61}" type="parTrans" cxnId="{A8DAEAAE-3FD7-4D69-8CC5-135C181CEE14}">
      <dgm:prSet/>
      <dgm:spPr/>
      <dgm:t>
        <a:bodyPr/>
        <a:lstStyle/>
        <a:p>
          <a:endParaRPr lang="en-US"/>
        </a:p>
      </dgm:t>
    </dgm:pt>
    <dgm:pt modelId="{A5C28AFC-F59F-4E83-AD24-5324C7C4AEE9}" type="sibTrans" cxnId="{A8DAEAAE-3FD7-4D69-8CC5-135C181CEE14}">
      <dgm:prSet/>
      <dgm:spPr/>
      <dgm:t>
        <a:bodyPr/>
        <a:lstStyle/>
        <a:p>
          <a:endParaRPr lang="en-US"/>
        </a:p>
      </dgm:t>
    </dgm:pt>
    <dgm:pt modelId="{97C1BAD6-82BD-49D1-B62D-8E93D0163157}">
      <dgm:prSet/>
      <dgm:spPr/>
      <dgm:t>
        <a:bodyPr/>
        <a:lstStyle/>
        <a:p>
          <a:r>
            <a:rPr lang="cs-CZ" b="1"/>
            <a:t>Kognitivní disonance</a:t>
          </a:r>
          <a:endParaRPr lang="en-US"/>
        </a:p>
      </dgm:t>
    </dgm:pt>
    <dgm:pt modelId="{6856C570-D2EE-4517-AB96-F6CC8B402AFB}" type="parTrans" cxnId="{3A9C6CD6-2E7D-4182-8690-FC17D1EF85BB}">
      <dgm:prSet/>
      <dgm:spPr/>
      <dgm:t>
        <a:bodyPr/>
        <a:lstStyle/>
        <a:p>
          <a:endParaRPr lang="en-US"/>
        </a:p>
      </dgm:t>
    </dgm:pt>
    <dgm:pt modelId="{1A3C2AF9-16D9-4124-BD14-3FEF3E38E00D}" type="sibTrans" cxnId="{3A9C6CD6-2E7D-4182-8690-FC17D1EF85BB}">
      <dgm:prSet/>
      <dgm:spPr/>
      <dgm:t>
        <a:bodyPr/>
        <a:lstStyle/>
        <a:p>
          <a:endParaRPr lang="en-US"/>
        </a:p>
      </dgm:t>
    </dgm:pt>
    <dgm:pt modelId="{D2E624F7-B8C4-4903-B2D1-A2F1D69F4A6B}">
      <dgm:prSet/>
      <dgm:spPr/>
      <dgm:t>
        <a:bodyPr/>
        <a:lstStyle/>
        <a:p>
          <a:r>
            <a:rPr lang="cs-CZ"/>
            <a:t>"Nejsem rasista, ale...„</a:t>
          </a:r>
          <a:endParaRPr lang="en-US"/>
        </a:p>
      </dgm:t>
    </dgm:pt>
    <dgm:pt modelId="{5D13A6AA-9A1A-4A61-985C-4DAE3F1194DA}" type="parTrans" cxnId="{C7E86966-A641-4752-8B48-6109D2E89835}">
      <dgm:prSet/>
      <dgm:spPr/>
      <dgm:t>
        <a:bodyPr/>
        <a:lstStyle/>
        <a:p>
          <a:endParaRPr lang="en-US"/>
        </a:p>
      </dgm:t>
    </dgm:pt>
    <dgm:pt modelId="{BC47D7AB-6317-452B-9B20-2A948EC79EED}" type="sibTrans" cxnId="{C7E86966-A641-4752-8B48-6109D2E89835}">
      <dgm:prSet/>
      <dgm:spPr/>
      <dgm:t>
        <a:bodyPr/>
        <a:lstStyle/>
        <a:p>
          <a:endParaRPr lang="en-US"/>
        </a:p>
      </dgm:t>
    </dgm:pt>
    <dgm:pt modelId="{56A6AF89-D642-48C4-8665-6901E4221CE2}">
      <dgm:prSet/>
      <dgm:spPr/>
      <dgm:t>
        <a:bodyPr/>
        <a:lstStyle/>
        <a:p>
          <a:r>
            <a:rPr lang="cs-CZ"/>
            <a:t>= Lidé mají </a:t>
          </a:r>
          <a:r>
            <a:rPr lang="cs-CZ" b="1"/>
            <a:t>tendenci aktivně vyhledávat stereotypně kongruentní informace</a:t>
          </a:r>
          <a:r>
            <a:rPr lang="cs-CZ"/>
            <a:t> (Ruscher, Fiske, 1990) a vyhýbat se informacím, které jsou se stereotypy v rozporu.</a:t>
          </a:r>
          <a:endParaRPr lang="en-US"/>
        </a:p>
      </dgm:t>
    </dgm:pt>
    <dgm:pt modelId="{E421FF91-D162-41A0-999E-C1F6E23509D8}" type="parTrans" cxnId="{00EB91AD-0391-457E-A871-B6BC42E3545E}">
      <dgm:prSet/>
      <dgm:spPr/>
      <dgm:t>
        <a:bodyPr/>
        <a:lstStyle/>
        <a:p>
          <a:endParaRPr lang="en-US"/>
        </a:p>
      </dgm:t>
    </dgm:pt>
    <dgm:pt modelId="{7BFD1F2A-8986-4D73-92C2-A1082EAAA76E}" type="sibTrans" cxnId="{00EB91AD-0391-457E-A871-B6BC42E3545E}">
      <dgm:prSet/>
      <dgm:spPr/>
      <dgm:t>
        <a:bodyPr/>
        <a:lstStyle/>
        <a:p>
          <a:endParaRPr lang="en-US"/>
        </a:p>
      </dgm:t>
    </dgm:pt>
    <dgm:pt modelId="{54DD8B69-D543-4705-B8C6-BC48DB65B4FB}" type="pres">
      <dgm:prSet presAssocID="{D798FA83-5CC3-4AEE-89E8-BA86C77949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2C2912-AFD9-4630-8991-DB5A3C333524}" type="pres">
      <dgm:prSet presAssocID="{59482CDE-4839-4FD6-B0BD-12FBC9D7028F}" presName="root" presStyleCnt="0"/>
      <dgm:spPr/>
    </dgm:pt>
    <dgm:pt modelId="{E225179F-F38B-4B09-8A8C-267D1EDE37DE}" type="pres">
      <dgm:prSet presAssocID="{59482CDE-4839-4FD6-B0BD-12FBC9D7028F}" presName="rootComposite" presStyleCnt="0"/>
      <dgm:spPr/>
    </dgm:pt>
    <dgm:pt modelId="{1A15A4A3-F012-43C3-8FC7-B70E102954F3}" type="pres">
      <dgm:prSet presAssocID="{59482CDE-4839-4FD6-B0BD-12FBC9D7028F}" presName="rootText" presStyleLbl="node1" presStyleIdx="0" presStyleCnt="3"/>
      <dgm:spPr/>
    </dgm:pt>
    <dgm:pt modelId="{295B3B3B-7B79-4F56-8908-10A6D3DCA38A}" type="pres">
      <dgm:prSet presAssocID="{59482CDE-4839-4FD6-B0BD-12FBC9D7028F}" presName="rootConnector" presStyleLbl="node1" presStyleIdx="0" presStyleCnt="3"/>
      <dgm:spPr/>
    </dgm:pt>
    <dgm:pt modelId="{BD2CF712-233A-48CD-A180-940DD810ED7E}" type="pres">
      <dgm:prSet presAssocID="{59482CDE-4839-4FD6-B0BD-12FBC9D7028F}" presName="childShape" presStyleCnt="0"/>
      <dgm:spPr/>
    </dgm:pt>
    <dgm:pt modelId="{D5BCF7DA-ED52-4F50-A3D4-FC41E9CE62EB}" type="pres">
      <dgm:prSet presAssocID="{7464CFA0-14DB-44B2-905F-FF54AD777B61}" presName="Name13" presStyleLbl="parChTrans1D2" presStyleIdx="0" presStyleCnt="2"/>
      <dgm:spPr/>
    </dgm:pt>
    <dgm:pt modelId="{EC3AD4AF-1C84-4EED-9FF9-CC76AD03A25D}" type="pres">
      <dgm:prSet presAssocID="{75BE484A-A200-45F5-819F-B1D4423C43E8}" presName="childText" presStyleLbl="bgAcc1" presStyleIdx="0" presStyleCnt="2">
        <dgm:presLayoutVars>
          <dgm:bulletEnabled val="1"/>
        </dgm:presLayoutVars>
      </dgm:prSet>
      <dgm:spPr/>
    </dgm:pt>
    <dgm:pt modelId="{831BC955-482D-4B92-8ADD-850C7E5EC4B4}" type="pres">
      <dgm:prSet presAssocID="{97C1BAD6-82BD-49D1-B62D-8E93D0163157}" presName="root" presStyleCnt="0"/>
      <dgm:spPr/>
    </dgm:pt>
    <dgm:pt modelId="{372922D4-6B19-4F91-AB6D-83CDA4DB41B0}" type="pres">
      <dgm:prSet presAssocID="{97C1BAD6-82BD-49D1-B62D-8E93D0163157}" presName="rootComposite" presStyleCnt="0"/>
      <dgm:spPr/>
    </dgm:pt>
    <dgm:pt modelId="{0ABD2229-5789-41A1-84D8-6FF72CF31844}" type="pres">
      <dgm:prSet presAssocID="{97C1BAD6-82BD-49D1-B62D-8E93D0163157}" presName="rootText" presStyleLbl="node1" presStyleIdx="1" presStyleCnt="3"/>
      <dgm:spPr/>
    </dgm:pt>
    <dgm:pt modelId="{6504C941-565D-4393-A032-E355FEAD87C3}" type="pres">
      <dgm:prSet presAssocID="{97C1BAD6-82BD-49D1-B62D-8E93D0163157}" presName="rootConnector" presStyleLbl="node1" presStyleIdx="1" presStyleCnt="3"/>
      <dgm:spPr/>
    </dgm:pt>
    <dgm:pt modelId="{8F1017A3-D41D-466E-AE71-CDD996910129}" type="pres">
      <dgm:prSet presAssocID="{97C1BAD6-82BD-49D1-B62D-8E93D0163157}" presName="childShape" presStyleCnt="0"/>
      <dgm:spPr/>
    </dgm:pt>
    <dgm:pt modelId="{5FF05B65-95FA-40C2-A091-E3BCBDBD8621}" type="pres">
      <dgm:prSet presAssocID="{5D13A6AA-9A1A-4A61-985C-4DAE3F1194DA}" presName="Name13" presStyleLbl="parChTrans1D2" presStyleIdx="1" presStyleCnt="2"/>
      <dgm:spPr/>
    </dgm:pt>
    <dgm:pt modelId="{D9B177A5-A38D-457F-B486-B5703047769B}" type="pres">
      <dgm:prSet presAssocID="{D2E624F7-B8C4-4903-B2D1-A2F1D69F4A6B}" presName="childText" presStyleLbl="bgAcc1" presStyleIdx="1" presStyleCnt="2">
        <dgm:presLayoutVars>
          <dgm:bulletEnabled val="1"/>
        </dgm:presLayoutVars>
      </dgm:prSet>
      <dgm:spPr/>
    </dgm:pt>
    <dgm:pt modelId="{421FCBE8-92FD-424A-9850-D9BD7A2611F1}" type="pres">
      <dgm:prSet presAssocID="{56A6AF89-D642-48C4-8665-6901E4221CE2}" presName="root" presStyleCnt="0"/>
      <dgm:spPr/>
    </dgm:pt>
    <dgm:pt modelId="{8F589476-89B0-49B6-A5C8-99F21B78F752}" type="pres">
      <dgm:prSet presAssocID="{56A6AF89-D642-48C4-8665-6901E4221CE2}" presName="rootComposite" presStyleCnt="0"/>
      <dgm:spPr/>
    </dgm:pt>
    <dgm:pt modelId="{65D37237-0550-4B93-88DC-7443FB50E797}" type="pres">
      <dgm:prSet presAssocID="{56A6AF89-D642-48C4-8665-6901E4221CE2}" presName="rootText" presStyleLbl="node1" presStyleIdx="2" presStyleCnt="3" custScaleY="197978"/>
      <dgm:spPr/>
    </dgm:pt>
    <dgm:pt modelId="{B3E73E4C-8129-473F-961C-01B36C0F9C70}" type="pres">
      <dgm:prSet presAssocID="{56A6AF89-D642-48C4-8665-6901E4221CE2}" presName="rootConnector" presStyleLbl="node1" presStyleIdx="2" presStyleCnt="3"/>
      <dgm:spPr/>
    </dgm:pt>
    <dgm:pt modelId="{EC603DCD-F65E-49C9-99CF-26E70F248FDB}" type="pres">
      <dgm:prSet presAssocID="{56A6AF89-D642-48C4-8665-6901E4221CE2}" presName="childShape" presStyleCnt="0"/>
      <dgm:spPr/>
    </dgm:pt>
  </dgm:ptLst>
  <dgm:cxnLst>
    <dgm:cxn modelId="{FED52C05-684C-406C-BE56-C4A274C9569B}" type="presOf" srcId="{97C1BAD6-82BD-49D1-B62D-8E93D0163157}" destId="{0ABD2229-5789-41A1-84D8-6FF72CF31844}" srcOrd="0" destOrd="0" presId="urn:microsoft.com/office/officeart/2005/8/layout/hierarchy3"/>
    <dgm:cxn modelId="{D288EF0B-1C05-482B-BAB7-BBEDA883FD20}" type="presOf" srcId="{59482CDE-4839-4FD6-B0BD-12FBC9D7028F}" destId="{1A15A4A3-F012-43C3-8FC7-B70E102954F3}" srcOrd="0" destOrd="0" presId="urn:microsoft.com/office/officeart/2005/8/layout/hierarchy3"/>
    <dgm:cxn modelId="{7BBEF625-37D9-4940-8B93-07CBED3D448B}" type="presOf" srcId="{7464CFA0-14DB-44B2-905F-FF54AD777B61}" destId="{D5BCF7DA-ED52-4F50-A3D4-FC41E9CE62EB}" srcOrd="0" destOrd="0" presId="urn:microsoft.com/office/officeart/2005/8/layout/hierarchy3"/>
    <dgm:cxn modelId="{983F0332-60C4-4776-9245-62222485E791}" type="presOf" srcId="{59482CDE-4839-4FD6-B0BD-12FBC9D7028F}" destId="{295B3B3B-7B79-4F56-8908-10A6D3DCA38A}" srcOrd="1" destOrd="0" presId="urn:microsoft.com/office/officeart/2005/8/layout/hierarchy3"/>
    <dgm:cxn modelId="{244D4940-6226-4DE5-8FDD-2BD421708BE4}" type="presOf" srcId="{56A6AF89-D642-48C4-8665-6901E4221CE2}" destId="{B3E73E4C-8129-473F-961C-01B36C0F9C70}" srcOrd="1" destOrd="0" presId="urn:microsoft.com/office/officeart/2005/8/layout/hierarchy3"/>
    <dgm:cxn modelId="{C7E86966-A641-4752-8B48-6109D2E89835}" srcId="{97C1BAD6-82BD-49D1-B62D-8E93D0163157}" destId="{D2E624F7-B8C4-4903-B2D1-A2F1D69F4A6B}" srcOrd="0" destOrd="0" parTransId="{5D13A6AA-9A1A-4A61-985C-4DAE3F1194DA}" sibTransId="{BC47D7AB-6317-452B-9B20-2A948EC79EED}"/>
    <dgm:cxn modelId="{65F3606D-AFE9-43EA-BA63-B6C551BEFD1B}" type="presOf" srcId="{5D13A6AA-9A1A-4A61-985C-4DAE3F1194DA}" destId="{5FF05B65-95FA-40C2-A091-E3BCBDBD8621}" srcOrd="0" destOrd="0" presId="urn:microsoft.com/office/officeart/2005/8/layout/hierarchy3"/>
    <dgm:cxn modelId="{299BB158-9B6A-4281-B512-0A3AD4188F01}" srcId="{D798FA83-5CC3-4AEE-89E8-BA86C7794930}" destId="{59482CDE-4839-4FD6-B0BD-12FBC9D7028F}" srcOrd="0" destOrd="0" parTransId="{DEF88B97-8680-47C7-BA65-4CD2D4901C73}" sibTransId="{DDDA5675-37CA-4DB0-ABD7-9A7F27D5690F}"/>
    <dgm:cxn modelId="{00EB91AD-0391-457E-A871-B6BC42E3545E}" srcId="{D798FA83-5CC3-4AEE-89E8-BA86C7794930}" destId="{56A6AF89-D642-48C4-8665-6901E4221CE2}" srcOrd="2" destOrd="0" parTransId="{E421FF91-D162-41A0-999E-C1F6E23509D8}" sibTransId="{7BFD1F2A-8986-4D73-92C2-A1082EAAA76E}"/>
    <dgm:cxn modelId="{A8DAEAAE-3FD7-4D69-8CC5-135C181CEE14}" srcId="{59482CDE-4839-4FD6-B0BD-12FBC9D7028F}" destId="{75BE484A-A200-45F5-819F-B1D4423C43E8}" srcOrd="0" destOrd="0" parTransId="{7464CFA0-14DB-44B2-905F-FF54AD777B61}" sibTransId="{A5C28AFC-F59F-4E83-AD24-5324C7C4AEE9}"/>
    <dgm:cxn modelId="{6340EEB4-129C-4A84-BAEC-3CCBD3459716}" type="presOf" srcId="{D2E624F7-B8C4-4903-B2D1-A2F1D69F4A6B}" destId="{D9B177A5-A38D-457F-B486-B5703047769B}" srcOrd="0" destOrd="0" presId="urn:microsoft.com/office/officeart/2005/8/layout/hierarchy3"/>
    <dgm:cxn modelId="{FCBDB9C7-9F13-449E-A120-35DA2AC43736}" type="presOf" srcId="{D798FA83-5CC3-4AEE-89E8-BA86C7794930}" destId="{54DD8B69-D543-4705-B8C6-BC48DB65B4FB}" srcOrd="0" destOrd="0" presId="urn:microsoft.com/office/officeart/2005/8/layout/hierarchy3"/>
    <dgm:cxn modelId="{072D42D4-5481-4BBD-B72D-163E5B264797}" type="presOf" srcId="{97C1BAD6-82BD-49D1-B62D-8E93D0163157}" destId="{6504C941-565D-4393-A032-E355FEAD87C3}" srcOrd="1" destOrd="0" presId="urn:microsoft.com/office/officeart/2005/8/layout/hierarchy3"/>
    <dgm:cxn modelId="{3A9C6CD6-2E7D-4182-8690-FC17D1EF85BB}" srcId="{D798FA83-5CC3-4AEE-89E8-BA86C7794930}" destId="{97C1BAD6-82BD-49D1-B62D-8E93D0163157}" srcOrd="1" destOrd="0" parTransId="{6856C570-D2EE-4517-AB96-F6CC8B402AFB}" sibTransId="{1A3C2AF9-16D9-4124-BD14-3FEF3E38E00D}"/>
    <dgm:cxn modelId="{474CBBD8-93C6-4508-B606-E12BF9A0141E}" type="presOf" srcId="{56A6AF89-D642-48C4-8665-6901E4221CE2}" destId="{65D37237-0550-4B93-88DC-7443FB50E797}" srcOrd="0" destOrd="0" presId="urn:microsoft.com/office/officeart/2005/8/layout/hierarchy3"/>
    <dgm:cxn modelId="{85DBD6E4-252A-4582-AD75-A903F7E715B3}" type="presOf" srcId="{75BE484A-A200-45F5-819F-B1D4423C43E8}" destId="{EC3AD4AF-1C84-4EED-9FF9-CC76AD03A25D}" srcOrd="0" destOrd="0" presId="urn:microsoft.com/office/officeart/2005/8/layout/hierarchy3"/>
    <dgm:cxn modelId="{C382DBDF-2619-4E54-9C34-3189C06E4CB6}" type="presParOf" srcId="{54DD8B69-D543-4705-B8C6-BC48DB65B4FB}" destId="{322C2912-AFD9-4630-8991-DB5A3C333524}" srcOrd="0" destOrd="0" presId="urn:microsoft.com/office/officeart/2005/8/layout/hierarchy3"/>
    <dgm:cxn modelId="{8C09C0AE-797D-4752-BDFD-8F027FBB00E5}" type="presParOf" srcId="{322C2912-AFD9-4630-8991-DB5A3C333524}" destId="{E225179F-F38B-4B09-8A8C-267D1EDE37DE}" srcOrd="0" destOrd="0" presId="urn:microsoft.com/office/officeart/2005/8/layout/hierarchy3"/>
    <dgm:cxn modelId="{7073061B-C87B-4C69-8C93-46DC09D25657}" type="presParOf" srcId="{E225179F-F38B-4B09-8A8C-267D1EDE37DE}" destId="{1A15A4A3-F012-43C3-8FC7-B70E102954F3}" srcOrd="0" destOrd="0" presId="urn:microsoft.com/office/officeart/2005/8/layout/hierarchy3"/>
    <dgm:cxn modelId="{58209B51-903D-4556-A0EA-105D99AAE41B}" type="presParOf" srcId="{E225179F-F38B-4B09-8A8C-267D1EDE37DE}" destId="{295B3B3B-7B79-4F56-8908-10A6D3DCA38A}" srcOrd="1" destOrd="0" presId="urn:microsoft.com/office/officeart/2005/8/layout/hierarchy3"/>
    <dgm:cxn modelId="{E6F5D05E-4CBB-4E48-B7B5-FDDD379AE155}" type="presParOf" srcId="{322C2912-AFD9-4630-8991-DB5A3C333524}" destId="{BD2CF712-233A-48CD-A180-940DD810ED7E}" srcOrd="1" destOrd="0" presId="urn:microsoft.com/office/officeart/2005/8/layout/hierarchy3"/>
    <dgm:cxn modelId="{024A0B75-6404-4BA5-AF98-C17923C3A5BF}" type="presParOf" srcId="{BD2CF712-233A-48CD-A180-940DD810ED7E}" destId="{D5BCF7DA-ED52-4F50-A3D4-FC41E9CE62EB}" srcOrd="0" destOrd="0" presId="urn:microsoft.com/office/officeart/2005/8/layout/hierarchy3"/>
    <dgm:cxn modelId="{55E0F145-90AD-4C5F-A781-86D4F5F50AE4}" type="presParOf" srcId="{BD2CF712-233A-48CD-A180-940DD810ED7E}" destId="{EC3AD4AF-1C84-4EED-9FF9-CC76AD03A25D}" srcOrd="1" destOrd="0" presId="urn:microsoft.com/office/officeart/2005/8/layout/hierarchy3"/>
    <dgm:cxn modelId="{629234FE-8225-473B-B2E3-8B2B755D0C18}" type="presParOf" srcId="{54DD8B69-D543-4705-B8C6-BC48DB65B4FB}" destId="{831BC955-482D-4B92-8ADD-850C7E5EC4B4}" srcOrd="1" destOrd="0" presId="urn:microsoft.com/office/officeart/2005/8/layout/hierarchy3"/>
    <dgm:cxn modelId="{767F58FE-3103-44B3-A1C7-2DBDBF9A4035}" type="presParOf" srcId="{831BC955-482D-4B92-8ADD-850C7E5EC4B4}" destId="{372922D4-6B19-4F91-AB6D-83CDA4DB41B0}" srcOrd="0" destOrd="0" presId="urn:microsoft.com/office/officeart/2005/8/layout/hierarchy3"/>
    <dgm:cxn modelId="{70EBBC03-E109-41B1-A7D0-EF5435229458}" type="presParOf" srcId="{372922D4-6B19-4F91-AB6D-83CDA4DB41B0}" destId="{0ABD2229-5789-41A1-84D8-6FF72CF31844}" srcOrd="0" destOrd="0" presId="urn:microsoft.com/office/officeart/2005/8/layout/hierarchy3"/>
    <dgm:cxn modelId="{BD004CB5-C2D0-4168-B1B4-116BA852F782}" type="presParOf" srcId="{372922D4-6B19-4F91-AB6D-83CDA4DB41B0}" destId="{6504C941-565D-4393-A032-E355FEAD87C3}" srcOrd="1" destOrd="0" presId="urn:microsoft.com/office/officeart/2005/8/layout/hierarchy3"/>
    <dgm:cxn modelId="{D67BCAF5-C9C6-4F2C-9827-379B9814CB40}" type="presParOf" srcId="{831BC955-482D-4B92-8ADD-850C7E5EC4B4}" destId="{8F1017A3-D41D-466E-AE71-CDD996910129}" srcOrd="1" destOrd="0" presId="urn:microsoft.com/office/officeart/2005/8/layout/hierarchy3"/>
    <dgm:cxn modelId="{E89B402C-E88A-403F-88AB-6E0F3F9ADE7B}" type="presParOf" srcId="{8F1017A3-D41D-466E-AE71-CDD996910129}" destId="{5FF05B65-95FA-40C2-A091-E3BCBDBD8621}" srcOrd="0" destOrd="0" presId="urn:microsoft.com/office/officeart/2005/8/layout/hierarchy3"/>
    <dgm:cxn modelId="{389A5313-C337-40E9-AD98-C614E0E3DD9A}" type="presParOf" srcId="{8F1017A3-D41D-466E-AE71-CDD996910129}" destId="{D9B177A5-A38D-457F-B486-B5703047769B}" srcOrd="1" destOrd="0" presId="urn:microsoft.com/office/officeart/2005/8/layout/hierarchy3"/>
    <dgm:cxn modelId="{C83226B9-4632-49AD-88A5-2A0D330D628B}" type="presParOf" srcId="{54DD8B69-D543-4705-B8C6-BC48DB65B4FB}" destId="{421FCBE8-92FD-424A-9850-D9BD7A2611F1}" srcOrd="2" destOrd="0" presId="urn:microsoft.com/office/officeart/2005/8/layout/hierarchy3"/>
    <dgm:cxn modelId="{B6C08C2A-D82D-4B17-8359-61B70D74D326}" type="presParOf" srcId="{421FCBE8-92FD-424A-9850-D9BD7A2611F1}" destId="{8F589476-89B0-49B6-A5C8-99F21B78F752}" srcOrd="0" destOrd="0" presId="urn:microsoft.com/office/officeart/2005/8/layout/hierarchy3"/>
    <dgm:cxn modelId="{EC03C4C8-64B9-4310-A1F2-9D3539413A75}" type="presParOf" srcId="{8F589476-89B0-49B6-A5C8-99F21B78F752}" destId="{65D37237-0550-4B93-88DC-7443FB50E797}" srcOrd="0" destOrd="0" presId="urn:microsoft.com/office/officeart/2005/8/layout/hierarchy3"/>
    <dgm:cxn modelId="{DFDBFBC1-24E2-4858-B09C-AE348329148C}" type="presParOf" srcId="{8F589476-89B0-49B6-A5C8-99F21B78F752}" destId="{B3E73E4C-8129-473F-961C-01B36C0F9C70}" srcOrd="1" destOrd="0" presId="urn:microsoft.com/office/officeart/2005/8/layout/hierarchy3"/>
    <dgm:cxn modelId="{93B739AD-C99D-4F9C-8C3B-6ED18BD72DA0}" type="presParOf" srcId="{421FCBE8-92FD-424A-9850-D9BD7A2611F1}" destId="{EC603DCD-F65E-49C9-99CF-26E70F248FD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29466-3408-4408-8703-7B0FD4FE7629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97AE5DA-131F-4745-8314-A9273E8C59D9}">
      <dgm:prSet phldrT="[Text]"/>
      <dgm:spPr/>
      <dgm:t>
        <a:bodyPr/>
        <a:lstStyle/>
        <a:p>
          <a:r>
            <a:rPr lang="cs-CZ"/>
            <a:t>postoj</a:t>
          </a:r>
          <a:br>
            <a:rPr lang="cs-CZ"/>
          </a:br>
          <a:r>
            <a:rPr lang="cs-CZ"/>
            <a:t>subjektivní norma</a:t>
          </a:r>
          <a:br>
            <a:rPr lang="cs-CZ"/>
          </a:br>
          <a:r>
            <a:rPr lang="cs-CZ"/>
            <a:t>vnímaná kontrola</a:t>
          </a:r>
        </a:p>
      </dgm:t>
    </dgm:pt>
    <dgm:pt modelId="{7A858246-547D-4D23-9D7B-B2BD2919B60B}" type="parTrans" cxnId="{248C9887-3F71-4ED8-8650-2AA66EA4786B}">
      <dgm:prSet/>
      <dgm:spPr/>
      <dgm:t>
        <a:bodyPr/>
        <a:lstStyle/>
        <a:p>
          <a:endParaRPr lang="cs-CZ"/>
        </a:p>
      </dgm:t>
    </dgm:pt>
    <dgm:pt modelId="{C30D9777-2BBF-4F3F-9365-7742DA85CB67}" type="sibTrans" cxnId="{248C9887-3F71-4ED8-8650-2AA66EA4786B}">
      <dgm:prSet/>
      <dgm:spPr/>
      <dgm:t>
        <a:bodyPr/>
        <a:lstStyle/>
        <a:p>
          <a:endParaRPr lang="cs-CZ"/>
        </a:p>
      </dgm:t>
    </dgm:pt>
    <dgm:pt modelId="{EC10B514-3FC4-42AA-B55E-2FC056B91BC6}">
      <dgm:prSet phldrT="[Text]"/>
      <dgm:spPr/>
      <dgm:t>
        <a:bodyPr/>
        <a:lstStyle/>
        <a:p>
          <a:r>
            <a:rPr lang="cs-CZ"/>
            <a:t>záměr</a:t>
          </a:r>
        </a:p>
      </dgm:t>
    </dgm:pt>
    <dgm:pt modelId="{F1495C00-25E5-42CC-A60A-5149271F565D}" type="parTrans" cxnId="{1B0AD97D-F9D7-4597-AE2E-A41666DEFAD4}">
      <dgm:prSet/>
      <dgm:spPr/>
      <dgm:t>
        <a:bodyPr/>
        <a:lstStyle/>
        <a:p>
          <a:endParaRPr lang="cs-CZ"/>
        </a:p>
      </dgm:t>
    </dgm:pt>
    <dgm:pt modelId="{AF8F5479-7FA1-4989-87A2-1EC897ACB265}" type="sibTrans" cxnId="{1B0AD97D-F9D7-4597-AE2E-A41666DEFAD4}">
      <dgm:prSet/>
      <dgm:spPr/>
      <dgm:t>
        <a:bodyPr/>
        <a:lstStyle/>
        <a:p>
          <a:endParaRPr lang="cs-CZ"/>
        </a:p>
      </dgm:t>
    </dgm:pt>
    <dgm:pt modelId="{9658BBA2-917B-4A33-9CDF-F31490A9050F}">
      <dgm:prSet phldrT="[Text]"/>
      <dgm:spPr/>
      <dgm:t>
        <a:bodyPr/>
        <a:lstStyle/>
        <a:p>
          <a:r>
            <a:rPr lang="cs-CZ"/>
            <a:t>chování</a:t>
          </a:r>
        </a:p>
      </dgm:t>
    </dgm:pt>
    <dgm:pt modelId="{85C88000-3FEE-4042-A45D-E2EC8B2AFF8F}" type="parTrans" cxnId="{63C35986-5D2B-4AA2-9525-4984C759F3C2}">
      <dgm:prSet/>
      <dgm:spPr/>
      <dgm:t>
        <a:bodyPr/>
        <a:lstStyle/>
        <a:p>
          <a:endParaRPr lang="cs-CZ"/>
        </a:p>
      </dgm:t>
    </dgm:pt>
    <dgm:pt modelId="{775721E9-2A54-4031-955F-080B4D1516DC}" type="sibTrans" cxnId="{63C35986-5D2B-4AA2-9525-4984C759F3C2}">
      <dgm:prSet/>
      <dgm:spPr/>
      <dgm:t>
        <a:bodyPr/>
        <a:lstStyle/>
        <a:p>
          <a:endParaRPr lang="cs-CZ"/>
        </a:p>
      </dgm:t>
    </dgm:pt>
    <dgm:pt modelId="{9E104DA7-F103-4C4E-AEFA-B80B9C242DB7}" type="pres">
      <dgm:prSet presAssocID="{9C029466-3408-4408-8703-7B0FD4FE76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76293A-D494-4A13-B76C-5291E28EA498}" type="pres">
      <dgm:prSet presAssocID="{497AE5DA-131F-4745-8314-A9273E8C59D9}" presName="hierRoot1" presStyleCnt="0"/>
      <dgm:spPr/>
    </dgm:pt>
    <dgm:pt modelId="{C2D5A198-2E22-48E5-9DE7-3883F8B74353}" type="pres">
      <dgm:prSet presAssocID="{497AE5DA-131F-4745-8314-A9273E8C59D9}" presName="composite" presStyleCnt="0"/>
      <dgm:spPr/>
    </dgm:pt>
    <dgm:pt modelId="{943DE1A4-C824-4E20-9B65-C744CD971ECC}" type="pres">
      <dgm:prSet presAssocID="{497AE5DA-131F-4745-8314-A9273E8C59D9}" presName="background" presStyleLbl="node0" presStyleIdx="0" presStyleCnt="1"/>
      <dgm:spPr/>
    </dgm:pt>
    <dgm:pt modelId="{B563F4EF-4F86-408E-A8E9-8C3AEC7596FF}" type="pres">
      <dgm:prSet presAssocID="{497AE5DA-131F-4745-8314-A9273E8C59D9}" presName="text" presStyleLbl="fgAcc0" presStyleIdx="0" presStyleCnt="1" custScaleX="110977">
        <dgm:presLayoutVars>
          <dgm:chPref val="3"/>
        </dgm:presLayoutVars>
      </dgm:prSet>
      <dgm:spPr/>
    </dgm:pt>
    <dgm:pt modelId="{910A03A3-AB7F-42C1-B6E9-307FA7341D26}" type="pres">
      <dgm:prSet presAssocID="{497AE5DA-131F-4745-8314-A9273E8C59D9}" presName="hierChild2" presStyleCnt="0"/>
      <dgm:spPr/>
    </dgm:pt>
    <dgm:pt modelId="{F4928745-D5D2-4166-B335-EF02235E864E}" type="pres">
      <dgm:prSet presAssocID="{F1495C00-25E5-42CC-A60A-5149271F565D}" presName="Name10" presStyleLbl="parChTrans1D2" presStyleIdx="0" presStyleCnt="1"/>
      <dgm:spPr/>
    </dgm:pt>
    <dgm:pt modelId="{3B618C88-EAC6-4A80-B93B-3AA1E6E43E49}" type="pres">
      <dgm:prSet presAssocID="{EC10B514-3FC4-42AA-B55E-2FC056B91BC6}" presName="hierRoot2" presStyleCnt="0"/>
      <dgm:spPr/>
    </dgm:pt>
    <dgm:pt modelId="{DD5F5A92-8BCA-4C26-BBFA-A275F38775B0}" type="pres">
      <dgm:prSet presAssocID="{EC10B514-3FC4-42AA-B55E-2FC056B91BC6}" presName="composite2" presStyleCnt="0"/>
      <dgm:spPr/>
    </dgm:pt>
    <dgm:pt modelId="{A2837B6F-C82F-4765-9E15-139100C41008}" type="pres">
      <dgm:prSet presAssocID="{EC10B514-3FC4-42AA-B55E-2FC056B91BC6}" presName="background2" presStyleLbl="node2" presStyleIdx="0" presStyleCnt="1"/>
      <dgm:spPr/>
    </dgm:pt>
    <dgm:pt modelId="{1FA57E23-D832-418E-A787-B77D1E6BC977}" type="pres">
      <dgm:prSet presAssocID="{EC10B514-3FC4-42AA-B55E-2FC056B91BC6}" presName="text2" presStyleLbl="fgAcc2" presStyleIdx="0" presStyleCnt="1">
        <dgm:presLayoutVars>
          <dgm:chPref val="3"/>
        </dgm:presLayoutVars>
      </dgm:prSet>
      <dgm:spPr/>
    </dgm:pt>
    <dgm:pt modelId="{A2DAB2EF-94AB-4810-AD8C-5D28A5C48649}" type="pres">
      <dgm:prSet presAssocID="{EC10B514-3FC4-42AA-B55E-2FC056B91BC6}" presName="hierChild3" presStyleCnt="0"/>
      <dgm:spPr/>
    </dgm:pt>
    <dgm:pt modelId="{88CA4237-2149-4C1B-BB90-C8AA88B1254D}" type="pres">
      <dgm:prSet presAssocID="{85C88000-3FEE-4042-A45D-E2EC8B2AFF8F}" presName="Name17" presStyleLbl="parChTrans1D3" presStyleIdx="0" presStyleCnt="1"/>
      <dgm:spPr/>
    </dgm:pt>
    <dgm:pt modelId="{1DF2A7AB-96AF-4C7A-86B0-4D3C77452104}" type="pres">
      <dgm:prSet presAssocID="{9658BBA2-917B-4A33-9CDF-F31490A9050F}" presName="hierRoot3" presStyleCnt="0"/>
      <dgm:spPr/>
    </dgm:pt>
    <dgm:pt modelId="{7A376038-436E-4FF3-AFB7-BA9E843F56E1}" type="pres">
      <dgm:prSet presAssocID="{9658BBA2-917B-4A33-9CDF-F31490A9050F}" presName="composite3" presStyleCnt="0"/>
      <dgm:spPr/>
    </dgm:pt>
    <dgm:pt modelId="{BC72873C-6107-43A9-B001-7F0F7CFDB656}" type="pres">
      <dgm:prSet presAssocID="{9658BBA2-917B-4A33-9CDF-F31490A9050F}" presName="background3" presStyleLbl="node3" presStyleIdx="0" presStyleCnt="1"/>
      <dgm:spPr/>
    </dgm:pt>
    <dgm:pt modelId="{72C8A525-0CDC-4547-B9BE-1413D48DAD12}" type="pres">
      <dgm:prSet presAssocID="{9658BBA2-917B-4A33-9CDF-F31490A9050F}" presName="text3" presStyleLbl="fgAcc3" presStyleIdx="0" presStyleCnt="1">
        <dgm:presLayoutVars>
          <dgm:chPref val="3"/>
        </dgm:presLayoutVars>
      </dgm:prSet>
      <dgm:spPr/>
    </dgm:pt>
    <dgm:pt modelId="{610B9874-D95D-4DC2-AE52-6B783D1BEE6A}" type="pres">
      <dgm:prSet presAssocID="{9658BBA2-917B-4A33-9CDF-F31490A9050F}" presName="hierChild4" presStyleCnt="0"/>
      <dgm:spPr/>
    </dgm:pt>
  </dgm:ptLst>
  <dgm:cxnLst>
    <dgm:cxn modelId="{13119A13-2AA0-4949-9BA6-6ADBC5058419}" type="presOf" srcId="{9658BBA2-917B-4A33-9CDF-F31490A9050F}" destId="{72C8A525-0CDC-4547-B9BE-1413D48DAD12}" srcOrd="0" destOrd="0" presId="urn:microsoft.com/office/officeart/2005/8/layout/hierarchy1"/>
    <dgm:cxn modelId="{1B0AD97D-F9D7-4597-AE2E-A41666DEFAD4}" srcId="{497AE5DA-131F-4745-8314-A9273E8C59D9}" destId="{EC10B514-3FC4-42AA-B55E-2FC056B91BC6}" srcOrd="0" destOrd="0" parTransId="{F1495C00-25E5-42CC-A60A-5149271F565D}" sibTransId="{AF8F5479-7FA1-4989-87A2-1EC897ACB265}"/>
    <dgm:cxn modelId="{63C35986-5D2B-4AA2-9525-4984C759F3C2}" srcId="{EC10B514-3FC4-42AA-B55E-2FC056B91BC6}" destId="{9658BBA2-917B-4A33-9CDF-F31490A9050F}" srcOrd="0" destOrd="0" parTransId="{85C88000-3FEE-4042-A45D-E2EC8B2AFF8F}" sibTransId="{775721E9-2A54-4031-955F-080B4D1516DC}"/>
    <dgm:cxn modelId="{248C9887-3F71-4ED8-8650-2AA66EA4786B}" srcId="{9C029466-3408-4408-8703-7B0FD4FE7629}" destId="{497AE5DA-131F-4745-8314-A9273E8C59D9}" srcOrd="0" destOrd="0" parTransId="{7A858246-547D-4D23-9D7B-B2BD2919B60B}" sibTransId="{C30D9777-2BBF-4F3F-9365-7742DA85CB67}"/>
    <dgm:cxn modelId="{68E7A796-8D82-40DB-8411-DFE5D4212166}" type="presOf" srcId="{F1495C00-25E5-42CC-A60A-5149271F565D}" destId="{F4928745-D5D2-4166-B335-EF02235E864E}" srcOrd="0" destOrd="0" presId="urn:microsoft.com/office/officeart/2005/8/layout/hierarchy1"/>
    <dgm:cxn modelId="{414A89BE-B9D8-4C16-BCD1-0635CA0A8AE8}" type="presOf" srcId="{497AE5DA-131F-4745-8314-A9273E8C59D9}" destId="{B563F4EF-4F86-408E-A8E9-8C3AEC7596FF}" srcOrd="0" destOrd="0" presId="urn:microsoft.com/office/officeart/2005/8/layout/hierarchy1"/>
    <dgm:cxn modelId="{692E3EE0-4804-4EDB-9954-5F2AE2DD22BA}" type="presOf" srcId="{9C029466-3408-4408-8703-7B0FD4FE7629}" destId="{9E104DA7-F103-4C4E-AEFA-B80B9C242DB7}" srcOrd="0" destOrd="0" presId="urn:microsoft.com/office/officeart/2005/8/layout/hierarchy1"/>
    <dgm:cxn modelId="{372C0EE6-12EB-456F-A8FF-70DE938080FF}" type="presOf" srcId="{EC10B514-3FC4-42AA-B55E-2FC056B91BC6}" destId="{1FA57E23-D832-418E-A787-B77D1E6BC977}" srcOrd="0" destOrd="0" presId="urn:microsoft.com/office/officeart/2005/8/layout/hierarchy1"/>
    <dgm:cxn modelId="{61912DF7-7E8A-4AE8-9B5F-1D4F998E93DB}" type="presOf" srcId="{85C88000-3FEE-4042-A45D-E2EC8B2AFF8F}" destId="{88CA4237-2149-4C1B-BB90-C8AA88B1254D}" srcOrd="0" destOrd="0" presId="urn:microsoft.com/office/officeart/2005/8/layout/hierarchy1"/>
    <dgm:cxn modelId="{C72EE23E-FD91-494C-81A5-07A5562FAC87}" type="presParOf" srcId="{9E104DA7-F103-4C4E-AEFA-B80B9C242DB7}" destId="{B276293A-D494-4A13-B76C-5291E28EA498}" srcOrd="0" destOrd="0" presId="urn:microsoft.com/office/officeart/2005/8/layout/hierarchy1"/>
    <dgm:cxn modelId="{9A773B55-2A8E-4B1B-8052-2E81EEB3B78D}" type="presParOf" srcId="{B276293A-D494-4A13-B76C-5291E28EA498}" destId="{C2D5A198-2E22-48E5-9DE7-3883F8B74353}" srcOrd="0" destOrd="0" presId="urn:microsoft.com/office/officeart/2005/8/layout/hierarchy1"/>
    <dgm:cxn modelId="{BB8CDA8D-B633-4812-A841-C3B1AE475801}" type="presParOf" srcId="{C2D5A198-2E22-48E5-9DE7-3883F8B74353}" destId="{943DE1A4-C824-4E20-9B65-C744CD971ECC}" srcOrd="0" destOrd="0" presId="urn:microsoft.com/office/officeart/2005/8/layout/hierarchy1"/>
    <dgm:cxn modelId="{7C093895-3511-495B-84AB-4C8D0541A5CD}" type="presParOf" srcId="{C2D5A198-2E22-48E5-9DE7-3883F8B74353}" destId="{B563F4EF-4F86-408E-A8E9-8C3AEC7596FF}" srcOrd="1" destOrd="0" presId="urn:microsoft.com/office/officeart/2005/8/layout/hierarchy1"/>
    <dgm:cxn modelId="{12C6590B-51DE-4167-AE18-B177BD7D8904}" type="presParOf" srcId="{B276293A-D494-4A13-B76C-5291E28EA498}" destId="{910A03A3-AB7F-42C1-B6E9-307FA7341D26}" srcOrd="1" destOrd="0" presId="urn:microsoft.com/office/officeart/2005/8/layout/hierarchy1"/>
    <dgm:cxn modelId="{7E8EBA19-E124-4BD8-94A5-8CA992A16CB9}" type="presParOf" srcId="{910A03A3-AB7F-42C1-B6E9-307FA7341D26}" destId="{F4928745-D5D2-4166-B335-EF02235E864E}" srcOrd="0" destOrd="0" presId="urn:microsoft.com/office/officeart/2005/8/layout/hierarchy1"/>
    <dgm:cxn modelId="{9E1267B4-1302-4F4A-9D9F-22D1E9B85A6F}" type="presParOf" srcId="{910A03A3-AB7F-42C1-B6E9-307FA7341D26}" destId="{3B618C88-EAC6-4A80-B93B-3AA1E6E43E49}" srcOrd="1" destOrd="0" presId="urn:microsoft.com/office/officeart/2005/8/layout/hierarchy1"/>
    <dgm:cxn modelId="{8DFB5311-BD11-490B-8553-2A6845107259}" type="presParOf" srcId="{3B618C88-EAC6-4A80-B93B-3AA1E6E43E49}" destId="{DD5F5A92-8BCA-4C26-BBFA-A275F38775B0}" srcOrd="0" destOrd="0" presId="urn:microsoft.com/office/officeart/2005/8/layout/hierarchy1"/>
    <dgm:cxn modelId="{A3394683-B50D-40DE-A9F0-B173E01C713E}" type="presParOf" srcId="{DD5F5A92-8BCA-4C26-BBFA-A275F38775B0}" destId="{A2837B6F-C82F-4765-9E15-139100C41008}" srcOrd="0" destOrd="0" presId="urn:microsoft.com/office/officeart/2005/8/layout/hierarchy1"/>
    <dgm:cxn modelId="{0719174E-1B68-4916-8C48-C38D15DBBBD4}" type="presParOf" srcId="{DD5F5A92-8BCA-4C26-BBFA-A275F38775B0}" destId="{1FA57E23-D832-418E-A787-B77D1E6BC977}" srcOrd="1" destOrd="0" presId="urn:microsoft.com/office/officeart/2005/8/layout/hierarchy1"/>
    <dgm:cxn modelId="{412D2983-C6EA-4789-8B4B-A2A4027F4E63}" type="presParOf" srcId="{3B618C88-EAC6-4A80-B93B-3AA1E6E43E49}" destId="{A2DAB2EF-94AB-4810-AD8C-5D28A5C48649}" srcOrd="1" destOrd="0" presId="urn:microsoft.com/office/officeart/2005/8/layout/hierarchy1"/>
    <dgm:cxn modelId="{0543F563-0170-4021-9158-900D48B9EFB5}" type="presParOf" srcId="{A2DAB2EF-94AB-4810-AD8C-5D28A5C48649}" destId="{88CA4237-2149-4C1B-BB90-C8AA88B1254D}" srcOrd="0" destOrd="0" presId="urn:microsoft.com/office/officeart/2005/8/layout/hierarchy1"/>
    <dgm:cxn modelId="{3F4544F4-AA1D-4EA4-90E3-4B338A408071}" type="presParOf" srcId="{A2DAB2EF-94AB-4810-AD8C-5D28A5C48649}" destId="{1DF2A7AB-96AF-4C7A-86B0-4D3C77452104}" srcOrd="1" destOrd="0" presId="urn:microsoft.com/office/officeart/2005/8/layout/hierarchy1"/>
    <dgm:cxn modelId="{1AF964A7-D146-4FEF-8757-5854F784CF97}" type="presParOf" srcId="{1DF2A7AB-96AF-4C7A-86B0-4D3C77452104}" destId="{7A376038-436E-4FF3-AFB7-BA9E843F56E1}" srcOrd="0" destOrd="0" presId="urn:microsoft.com/office/officeart/2005/8/layout/hierarchy1"/>
    <dgm:cxn modelId="{3B19708B-11A6-4A75-90AD-D7CA81953D6E}" type="presParOf" srcId="{7A376038-436E-4FF3-AFB7-BA9E843F56E1}" destId="{BC72873C-6107-43A9-B001-7F0F7CFDB656}" srcOrd="0" destOrd="0" presId="urn:microsoft.com/office/officeart/2005/8/layout/hierarchy1"/>
    <dgm:cxn modelId="{A50F4F0C-1E8E-497E-AA0E-389F0DD31CD8}" type="presParOf" srcId="{7A376038-436E-4FF3-AFB7-BA9E843F56E1}" destId="{72C8A525-0CDC-4547-B9BE-1413D48DAD12}" srcOrd="1" destOrd="0" presId="urn:microsoft.com/office/officeart/2005/8/layout/hierarchy1"/>
    <dgm:cxn modelId="{382399F3-A6E8-412F-9B02-F32240815F59}" type="presParOf" srcId="{1DF2A7AB-96AF-4C7A-86B0-4D3C77452104}" destId="{610B9874-D95D-4DC2-AE52-6B783D1BEE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29466-3408-4408-8703-7B0FD4FE76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7AE5DA-131F-4745-8314-A9273E8C59D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postoj</a:t>
          </a:r>
          <a:br>
            <a:rPr lang="cs-CZ"/>
          </a:br>
          <a:r>
            <a:rPr lang="cs-CZ"/>
            <a:t>subjektivní norma</a:t>
          </a:r>
          <a:br>
            <a:rPr lang="cs-CZ"/>
          </a:br>
          <a:r>
            <a:rPr lang="cs-CZ"/>
            <a:t>vnímaná kontrola</a:t>
          </a:r>
        </a:p>
      </dgm:t>
    </dgm:pt>
    <dgm:pt modelId="{7A858246-547D-4D23-9D7B-B2BD2919B60B}" type="parTrans" cxnId="{248C9887-3F71-4ED8-8650-2AA66EA4786B}">
      <dgm:prSet/>
      <dgm:spPr/>
      <dgm:t>
        <a:bodyPr/>
        <a:lstStyle/>
        <a:p>
          <a:endParaRPr lang="cs-CZ"/>
        </a:p>
      </dgm:t>
    </dgm:pt>
    <dgm:pt modelId="{C30D9777-2BBF-4F3F-9365-7742DA85CB67}" type="sibTrans" cxnId="{248C9887-3F71-4ED8-8650-2AA66EA4786B}">
      <dgm:prSet/>
      <dgm:spPr/>
      <dgm:t>
        <a:bodyPr/>
        <a:lstStyle/>
        <a:p>
          <a:endParaRPr lang="cs-CZ"/>
        </a:p>
      </dgm:t>
    </dgm:pt>
    <dgm:pt modelId="{EC10B514-3FC4-42AA-B55E-2FC056B91BC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záměr</a:t>
          </a:r>
        </a:p>
      </dgm:t>
    </dgm:pt>
    <dgm:pt modelId="{F1495C00-25E5-42CC-A60A-5149271F565D}" type="parTrans" cxnId="{1B0AD97D-F9D7-4597-AE2E-A41666DEFAD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AF8F5479-7FA1-4989-87A2-1EC897ACB265}" type="sibTrans" cxnId="{1B0AD97D-F9D7-4597-AE2E-A41666DEFAD4}">
      <dgm:prSet/>
      <dgm:spPr/>
      <dgm:t>
        <a:bodyPr/>
        <a:lstStyle/>
        <a:p>
          <a:endParaRPr lang="cs-CZ"/>
        </a:p>
      </dgm:t>
    </dgm:pt>
    <dgm:pt modelId="{9658BBA2-917B-4A33-9CDF-F31490A9050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chování</a:t>
          </a:r>
        </a:p>
      </dgm:t>
    </dgm:pt>
    <dgm:pt modelId="{85C88000-3FEE-4042-A45D-E2EC8B2AFF8F}" type="parTrans" cxnId="{63C35986-5D2B-4AA2-9525-4984C759F3C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775721E9-2A54-4031-955F-080B4D1516DC}" type="sibTrans" cxnId="{63C35986-5D2B-4AA2-9525-4984C759F3C2}">
      <dgm:prSet/>
      <dgm:spPr/>
      <dgm:t>
        <a:bodyPr/>
        <a:lstStyle/>
        <a:p>
          <a:endParaRPr lang="cs-CZ"/>
        </a:p>
      </dgm:t>
    </dgm:pt>
    <dgm:pt modelId="{EE668678-76DE-4874-93D5-C2CFA0980D66}" type="pres">
      <dgm:prSet presAssocID="{9C029466-3408-4408-8703-7B0FD4FE76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45B427-228A-478F-821C-CB967DF4B148}" type="pres">
      <dgm:prSet presAssocID="{497AE5DA-131F-4745-8314-A9273E8C59D9}" presName="hierRoot1" presStyleCnt="0"/>
      <dgm:spPr/>
    </dgm:pt>
    <dgm:pt modelId="{E3946C0E-DA31-4C0E-B26A-5BD34F67AFEA}" type="pres">
      <dgm:prSet presAssocID="{497AE5DA-131F-4745-8314-A9273E8C59D9}" presName="composite" presStyleCnt="0"/>
      <dgm:spPr/>
    </dgm:pt>
    <dgm:pt modelId="{A2D44919-938C-41A0-9501-53FA9293F66F}" type="pres">
      <dgm:prSet presAssocID="{497AE5DA-131F-4745-8314-A9273E8C59D9}" presName="background" presStyleLbl="node0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408315B7-0A73-4943-8D40-D4EB8940A9B4}" type="pres">
      <dgm:prSet presAssocID="{497AE5DA-131F-4745-8314-A9273E8C59D9}" presName="text" presStyleLbl="fgAcc0" presStyleIdx="0" presStyleCnt="1" custScaleX="103219">
        <dgm:presLayoutVars>
          <dgm:chPref val="3"/>
        </dgm:presLayoutVars>
      </dgm:prSet>
      <dgm:spPr/>
    </dgm:pt>
    <dgm:pt modelId="{879F2751-C028-4986-9F4C-B343BA7B5CC1}" type="pres">
      <dgm:prSet presAssocID="{497AE5DA-131F-4745-8314-A9273E8C59D9}" presName="hierChild2" presStyleCnt="0"/>
      <dgm:spPr/>
    </dgm:pt>
    <dgm:pt modelId="{5471FBD3-B09A-4E6F-B17A-6331A929661A}" type="pres">
      <dgm:prSet presAssocID="{F1495C00-25E5-42CC-A60A-5149271F565D}" presName="Name10" presStyleLbl="parChTrans1D2" presStyleIdx="0" presStyleCnt="1"/>
      <dgm:spPr/>
    </dgm:pt>
    <dgm:pt modelId="{6447C357-938A-48E7-8C16-13ECE63695FC}" type="pres">
      <dgm:prSet presAssocID="{EC10B514-3FC4-42AA-B55E-2FC056B91BC6}" presName="hierRoot2" presStyleCnt="0"/>
      <dgm:spPr/>
    </dgm:pt>
    <dgm:pt modelId="{6BEACADC-9295-4DFA-B4C1-B8491F083C5A}" type="pres">
      <dgm:prSet presAssocID="{EC10B514-3FC4-42AA-B55E-2FC056B91BC6}" presName="composite2" presStyleCnt="0"/>
      <dgm:spPr/>
    </dgm:pt>
    <dgm:pt modelId="{3467BEEB-CEBE-4FD0-906D-5A86417AD9A0}" type="pres">
      <dgm:prSet presAssocID="{EC10B514-3FC4-42AA-B55E-2FC056B91BC6}" presName="background2" presStyleLbl="node2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7FE552DF-75A7-46CA-A3DD-E16A7F90FA19}" type="pres">
      <dgm:prSet presAssocID="{EC10B514-3FC4-42AA-B55E-2FC056B91BC6}" presName="text2" presStyleLbl="fgAcc2" presStyleIdx="0" presStyleCnt="1">
        <dgm:presLayoutVars>
          <dgm:chPref val="3"/>
        </dgm:presLayoutVars>
      </dgm:prSet>
      <dgm:spPr/>
    </dgm:pt>
    <dgm:pt modelId="{5A2D7D6F-B5AC-4909-83AB-AA4B4F5F3E7A}" type="pres">
      <dgm:prSet presAssocID="{EC10B514-3FC4-42AA-B55E-2FC056B91BC6}" presName="hierChild3" presStyleCnt="0"/>
      <dgm:spPr/>
    </dgm:pt>
    <dgm:pt modelId="{D0D65310-ECB3-4A08-80BE-60FF3ABF71FA}" type="pres">
      <dgm:prSet presAssocID="{85C88000-3FEE-4042-A45D-E2EC8B2AFF8F}" presName="Name17" presStyleLbl="parChTrans1D3" presStyleIdx="0" presStyleCnt="1"/>
      <dgm:spPr/>
    </dgm:pt>
    <dgm:pt modelId="{89D05202-A518-44C8-BDE6-D4B67AC1F849}" type="pres">
      <dgm:prSet presAssocID="{9658BBA2-917B-4A33-9CDF-F31490A9050F}" presName="hierRoot3" presStyleCnt="0"/>
      <dgm:spPr/>
    </dgm:pt>
    <dgm:pt modelId="{8511D80D-F886-4DE1-9B54-1D1EFD1D1852}" type="pres">
      <dgm:prSet presAssocID="{9658BBA2-917B-4A33-9CDF-F31490A9050F}" presName="composite3" presStyleCnt="0"/>
      <dgm:spPr/>
    </dgm:pt>
    <dgm:pt modelId="{A38DB08B-1191-453D-8F68-2B1343E78215}" type="pres">
      <dgm:prSet presAssocID="{9658BBA2-917B-4A33-9CDF-F31490A9050F}" presName="background3" presStyleLbl="node3" presStyleIdx="0" presStyleCnt="1"/>
      <dgm:spPr>
        <a:solidFill>
          <a:schemeClr val="tx2">
            <a:lumMod val="25000"/>
            <a:lumOff val="75000"/>
          </a:schemeClr>
        </a:solidFill>
      </dgm:spPr>
    </dgm:pt>
    <dgm:pt modelId="{66D90E6A-3D2A-4EB6-8675-D51A9370DA28}" type="pres">
      <dgm:prSet presAssocID="{9658BBA2-917B-4A33-9CDF-F31490A9050F}" presName="text3" presStyleLbl="fgAcc3" presStyleIdx="0" presStyleCnt="1">
        <dgm:presLayoutVars>
          <dgm:chPref val="3"/>
        </dgm:presLayoutVars>
      </dgm:prSet>
      <dgm:spPr/>
    </dgm:pt>
    <dgm:pt modelId="{0BE231AF-E9B0-4B42-B1FC-758846A31EBA}" type="pres">
      <dgm:prSet presAssocID="{9658BBA2-917B-4A33-9CDF-F31490A9050F}" presName="hierChild4" presStyleCnt="0"/>
      <dgm:spPr/>
    </dgm:pt>
  </dgm:ptLst>
  <dgm:cxnLst>
    <dgm:cxn modelId="{5EDDCF17-E620-4C5D-AABD-31D116E18859}" type="presOf" srcId="{9C029466-3408-4408-8703-7B0FD4FE7629}" destId="{EE668678-76DE-4874-93D5-C2CFA0980D66}" srcOrd="0" destOrd="0" presId="urn:microsoft.com/office/officeart/2005/8/layout/hierarchy1"/>
    <dgm:cxn modelId="{7AFDF21E-0285-4F4E-8EF8-81D42BFCAA88}" type="presOf" srcId="{EC10B514-3FC4-42AA-B55E-2FC056B91BC6}" destId="{7FE552DF-75A7-46CA-A3DD-E16A7F90FA19}" srcOrd="0" destOrd="0" presId="urn:microsoft.com/office/officeart/2005/8/layout/hierarchy1"/>
    <dgm:cxn modelId="{3E9D134B-9CC8-4F9A-8701-51835DE28AE3}" type="presOf" srcId="{9658BBA2-917B-4A33-9CDF-F31490A9050F}" destId="{66D90E6A-3D2A-4EB6-8675-D51A9370DA28}" srcOrd="0" destOrd="0" presId="urn:microsoft.com/office/officeart/2005/8/layout/hierarchy1"/>
    <dgm:cxn modelId="{1B0AD97D-F9D7-4597-AE2E-A41666DEFAD4}" srcId="{497AE5DA-131F-4745-8314-A9273E8C59D9}" destId="{EC10B514-3FC4-42AA-B55E-2FC056B91BC6}" srcOrd="0" destOrd="0" parTransId="{F1495C00-25E5-42CC-A60A-5149271F565D}" sibTransId="{AF8F5479-7FA1-4989-87A2-1EC897ACB265}"/>
    <dgm:cxn modelId="{C73BAD82-7843-4026-A5D6-8FCF24D3F66A}" type="presOf" srcId="{497AE5DA-131F-4745-8314-A9273E8C59D9}" destId="{408315B7-0A73-4943-8D40-D4EB8940A9B4}" srcOrd="0" destOrd="0" presId="urn:microsoft.com/office/officeart/2005/8/layout/hierarchy1"/>
    <dgm:cxn modelId="{63C35986-5D2B-4AA2-9525-4984C759F3C2}" srcId="{EC10B514-3FC4-42AA-B55E-2FC056B91BC6}" destId="{9658BBA2-917B-4A33-9CDF-F31490A9050F}" srcOrd="0" destOrd="0" parTransId="{85C88000-3FEE-4042-A45D-E2EC8B2AFF8F}" sibTransId="{775721E9-2A54-4031-955F-080B4D1516DC}"/>
    <dgm:cxn modelId="{248C9887-3F71-4ED8-8650-2AA66EA4786B}" srcId="{9C029466-3408-4408-8703-7B0FD4FE7629}" destId="{497AE5DA-131F-4745-8314-A9273E8C59D9}" srcOrd="0" destOrd="0" parTransId="{7A858246-547D-4D23-9D7B-B2BD2919B60B}" sibTransId="{C30D9777-2BBF-4F3F-9365-7742DA85CB67}"/>
    <dgm:cxn modelId="{DD564D88-97F4-44F3-8FEC-20FEE581F248}" type="presOf" srcId="{F1495C00-25E5-42CC-A60A-5149271F565D}" destId="{5471FBD3-B09A-4E6F-B17A-6331A929661A}" srcOrd="0" destOrd="0" presId="urn:microsoft.com/office/officeart/2005/8/layout/hierarchy1"/>
    <dgm:cxn modelId="{B90873C1-B336-4C9A-A854-18832843F366}" type="presOf" srcId="{85C88000-3FEE-4042-A45D-E2EC8B2AFF8F}" destId="{D0D65310-ECB3-4A08-80BE-60FF3ABF71FA}" srcOrd="0" destOrd="0" presId="urn:microsoft.com/office/officeart/2005/8/layout/hierarchy1"/>
    <dgm:cxn modelId="{8FA329AF-DF3A-4C94-BA50-2EC4A9EB5C2B}" type="presParOf" srcId="{EE668678-76DE-4874-93D5-C2CFA0980D66}" destId="{D845B427-228A-478F-821C-CB967DF4B148}" srcOrd="0" destOrd="0" presId="urn:microsoft.com/office/officeart/2005/8/layout/hierarchy1"/>
    <dgm:cxn modelId="{7F05CD31-EA1C-4876-9F44-472D9A06AC3B}" type="presParOf" srcId="{D845B427-228A-478F-821C-CB967DF4B148}" destId="{E3946C0E-DA31-4C0E-B26A-5BD34F67AFEA}" srcOrd="0" destOrd="0" presId="urn:microsoft.com/office/officeart/2005/8/layout/hierarchy1"/>
    <dgm:cxn modelId="{4145AD16-2BA4-44D9-93B7-4EC18414C205}" type="presParOf" srcId="{E3946C0E-DA31-4C0E-B26A-5BD34F67AFEA}" destId="{A2D44919-938C-41A0-9501-53FA9293F66F}" srcOrd="0" destOrd="0" presId="urn:microsoft.com/office/officeart/2005/8/layout/hierarchy1"/>
    <dgm:cxn modelId="{0A8A98E3-1497-4417-A0BF-4DB50A1914BB}" type="presParOf" srcId="{E3946C0E-DA31-4C0E-B26A-5BD34F67AFEA}" destId="{408315B7-0A73-4943-8D40-D4EB8940A9B4}" srcOrd="1" destOrd="0" presId="urn:microsoft.com/office/officeart/2005/8/layout/hierarchy1"/>
    <dgm:cxn modelId="{A5A3CDA5-CDB3-4F59-85FE-2A8C2B123BC2}" type="presParOf" srcId="{D845B427-228A-478F-821C-CB967DF4B148}" destId="{879F2751-C028-4986-9F4C-B343BA7B5CC1}" srcOrd="1" destOrd="0" presId="urn:microsoft.com/office/officeart/2005/8/layout/hierarchy1"/>
    <dgm:cxn modelId="{7667DFD4-9175-4B9C-AFC2-4E3590A65699}" type="presParOf" srcId="{879F2751-C028-4986-9F4C-B343BA7B5CC1}" destId="{5471FBD3-B09A-4E6F-B17A-6331A929661A}" srcOrd="0" destOrd="0" presId="urn:microsoft.com/office/officeart/2005/8/layout/hierarchy1"/>
    <dgm:cxn modelId="{BDAE51FE-A6E5-4192-91C1-E69FF5AB9F58}" type="presParOf" srcId="{879F2751-C028-4986-9F4C-B343BA7B5CC1}" destId="{6447C357-938A-48E7-8C16-13ECE63695FC}" srcOrd="1" destOrd="0" presId="urn:microsoft.com/office/officeart/2005/8/layout/hierarchy1"/>
    <dgm:cxn modelId="{928C37D6-CE5D-4050-9753-980A0C979467}" type="presParOf" srcId="{6447C357-938A-48E7-8C16-13ECE63695FC}" destId="{6BEACADC-9295-4DFA-B4C1-B8491F083C5A}" srcOrd="0" destOrd="0" presId="urn:microsoft.com/office/officeart/2005/8/layout/hierarchy1"/>
    <dgm:cxn modelId="{123E9C36-D0D0-4E4B-BF56-9C675F785028}" type="presParOf" srcId="{6BEACADC-9295-4DFA-B4C1-B8491F083C5A}" destId="{3467BEEB-CEBE-4FD0-906D-5A86417AD9A0}" srcOrd="0" destOrd="0" presId="urn:microsoft.com/office/officeart/2005/8/layout/hierarchy1"/>
    <dgm:cxn modelId="{F616B8FD-B4E3-48D5-AA40-2F4A371E7D98}" type="presParOf" srcId="{6BEACADC-9295-4DFA-B4C1-B8491F083C5A}" destId="{7FE552DF-75A7-46CA-A3DD-E16A7F90FA19}" srcOrd="1" destOrd="0" presId="urn:microsoft.com/office/officeart/2005/8/layout/hierarchy1"/>
    <dgm:cxn modelId="{69C304DA-CA09-499A-AC44-9BD8DD763B0B}" type="presParOf" srcId="{6447C357-938A-48E7-8C16-13ECE63695FC}" destId="{5A2D7D6F-B5AC-4909-83AB-AA4B4F5F3E7A}" srcOrd="1" destOrd="0" presId="urn:microsoft.com/office/officeart/2005/8/layout/hierarchy1"/>
    <dgm:cxn modelId="{EEB314C6-402C-4B7D-B461-E63FF4D0E3A8}" type="presParOf" srcId="{5A2D7D6F-B5AC-4909-83AB-AA4B4F5F3E7A}" destId="{D0D65310-ECB3-4A08-80BE-60FF3ABF71FA}" srcOrd="0" destOrd="0" presId="urn:microsoft.com/office/officeart/2005/8/layout/hierarchy1"/>
    <dgm:cxn modelId="{12696751-8507-4795-80CD-90A05AC01C86}" type="presParOf" srcId="{5A2D7D6F-B5AC-4909-83AB-AA4B4F5F3E7A}" destId="{89D05202-A518-44C8-BDE6-D4B67AC1F849}" srcOrd="1" destOrd="0" presId="urn:microsoft.com/office/officeart/2005/8/layout/hierarchy1"/>
    <dgm:cxn modelId="{EE4448AC-DE8B-4054-A9CB-63D51A362358}" type="presParOf" srcId="{89D05202-A518-44C8-BDE6-D4B67AC1F849}" destId="{8511D80D-F886-4DE1-9B54-1D1EFD1D1852}" srcOrd="0" destOrd="0" presId="urn:microsoft.com/office/officeart/2005/8/layout/hierarchy1"/>
    <dgm:cxn modelId="{1A3F392C-92C9-47E2-96F2-E5B5F1AE91C3}" type="presParOf" srcId="{8511D80D-F886-4DE1-9B54-1D1EFD1D1852}" destId="{A38DB08B-1191-453D-8F68-2B1343E78215}" srcOrd="0" destOrd="0" presId="urn:microsoft.com/office/officeart/2005/8/layout/hierarchy1"/>
    <dgm:cxn modelId="{DE3B7525-4703-448D-A846-8BA7E3EF5BC2}" type="presParOf" srcId="{8511D80D-F886-4DE1-9B54-1D1EFD1D1852}" destId="{66D90E6A-3D2A-4EB6-8675-D51A9370DA28}" srcOrd="1" destOrd="0" presId="urn:microsoft.com/office/officeart/2005/8/layout/hierarchy1"/>
    <dgm:cxn modelId="{A25CFAB1-C1AE-495C-983C-2CE4CFECA71C}" type="presParOf" srcId="{89D05202-A518-44C8-BDE6-D4B67AC1F849}" destId="{0BE231AF-E9B0-4B42-B1FC-758846A31E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5A4A3-F012-43C3-8FC7-B70E102954F3}">
      <dsp:nvSpPr>
        <dsp:cNvPr id="0" name=""/>
        <dsp:cNvSpPr/>
      </dsp:nvSpPr>
      <dsp:spPr>
        <a:xfrm>
          <a:off x="1333" y="340573"/>
          <a:ext cx="3121474" cy="1560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Selektivní</a:t>
          </a:r>
          <a:r>
            <a:rPr lang="cs-CZ" sz="2200" b="1" kern="1200">
              <a:latin typeface="Aptos Display" panose="02110004020202020204"/>
            </a:rPr>
            <a:t> percepce</a:t>
          </a:r>
          <a:endParaRPr lang="en-US" sz="2200" kern="1200"/>
        </a:p>
      </dsp:txBody>
      <dsp:txXfrm>
        <a:off x="47045" y="386285"/>
        <a:ext cx="3030050" cy="1469313"/>
      </dsp:txXfrm>
    </dsp:sp>
    <dsp:sp modelId="{D5BCF7DA-ED52-4F50-A3D4-FC41E9CE62EB}">
      <dsp:nvSpPr>
        <dsp:cNvPr id="0" name=""/>
        <dsp:cNvSpPr/>
      </dsp:nvSpPr>
      <dsp:spPr>
        <a:xfrm>
          <a:off x="313481" y="1901310"/>
          <a:ext cx="312147" cy="117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552"/>
              </a:lnTo>
              <a:lnTo>
                <a:pt x="312147" y="11705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AD4AF-1C84-4EED-9FF9-CC76AD03A25D}">
      <dsp:nvSpPr>
        <dsp:cNvPr id="0" name=""/>
        <dsp:cNvSpPr/>
      </dsp:nvSpPr>
      <dsp:spPr>
        <a:xfrm>
          <a:off x="625628" y="2291494"/>
          <a:ext cx="2497179" cy="1560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všímá si jen negativního ("jejich jídlo smrdí, neumí se chovat, mají pocit, že jim vše projde")</a:t>
          </a:r>
          <a:endParaRPr lang="en-US" sz="2000" kern="1200"/>
        </a:p>
      </dsp:txBody>
      <dsp:txXfrm>
        <a:off x="671340" y="2337206"/>
        <a:ext cx="2405755" cy="1469313"/>
      </dsp:txXfrm>
    </dsp:sp>
    <dsp:sp modelId="{0ABD2229-5789-41A1-84D8-6FF72CF31844}">
      <dsp:nvSpPr>
        <dsp:cNvPr id="0" name=""/>
        <dsp:cNvSpPr/>
      </dsp:nvSpPr>
      <dsp:spPr>
        <a:xfrm>
          <a:off x="3903177" y="340573"/>
          <a:ext cx="3121474" cy="1560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Kognitivní disonance</a:t>
          </a:r>
          <a:endParaRPr lang="en-US" sz="2200" kern="1200"/>
        </a:p>
      </dsp:txBody>
      <dsp:txXfrm>
        <a:off x="3948889" y="386285"/>
        <a:ext cx="3030050" cy="1469313"/>
      </dsp:txXfrm>
    </dsp:sp>
    <dsp:sp modelId="{5FF05B65-95FA-40C2-A091-E3BCBDBD8621}">
      <dsp:nvSpPr>
        <dsp:cNvPr id="0" name=""/>
        <dsp:cNvSpPr/>
      </dsp:nvSpPr>
      <dsp:spPr>
        <a:xfrm>
          <a:off x="4215324" y="1901310"/>
          <a:ext cx="312147" cy="117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552"/>
              </a:lnTo>
              <a:lnTo>
                <a:pt x="312147" y="11705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177A5-A38D-457F-B486-B5703047769B}">
      <dsp:nvSpPr>
        <dsp:cNvPr id="0" name=""/>
        <dsp:cNvSpPr/>
      </dsp:nvSpPr>
      <dsp:spPr>
        <a:xfrm>
          <a:off x="4527472" y="2291494"/>
          <a:ext cx="2497179" cy="1560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"Nejsem rasista, ale...„</a:t>
          </a:r>
          <a:endParaRPr lang="en-US" sz="2000" kern="1200"/>
        </a:p>
      </dsp:txBody>
      <dsp:txXfrm>
        <a:off x="4573184" y="2337206"/>
        <a:ext cx="2405755" cy="1469313"/>
      </dsp:txXfrm>
    </dsp:sp>
    <dsp:sp modelId="{65D37237-0550-4B93-88DC-7443FB50E797}">
      <dsp:nvSpPr>
        <dsp:cNvPr id="0" name=""/>
        <dsp:cNvSpPr/>
      </dsp:nvSpPr>
      <dsp:spPr>
        <a:xfrm>
          <a:off x="7805020" y="340573"/>
          <a:ext cx="3121474" cy="30899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= Lidé mají </a:t>
          </a:r>
          <a:r>
            <a:rPr lang="cs-CZ" sz="2200" b="1" kern="1200"/>
            <a:t>tendenci aktivně vyhledávat stereotypně kongruentní informace</a:t>
          </a:r>
          <a:r>
            <a:rPr lang="cs-CZ" sz="2200" kern="1200"/>
            <a:t> (Ruscher, Fiske, 1990) a vyhýbat se informacím, které jsou se stereotypy v rozporu.</a:t>
          </a:r>
          <a:endParaRPr lang="en-US" sz="2200" kern="1200"/>
        </a:p>
      </dsp:txBody>
      <dsp:txXfrm>
        <a:off x="7895521" y="431074"/>
        <a:ext cx="2940472" cy="2908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A4237-2149-4C1B-BB90-C8AA88B1254D}">
      <dsp:nvSpPr>
        <dsp:cNvPr id="0" name=""/>
        <dsp:cNvSpPr/>
      </dsp:nvSpPr>
      <dsp:spPr>
        <a:xfrm>
          <a:off x="1991374" y="2586921"/>
          <a:ext cx="91440" cy="481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64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28745-D5D2-4166-B335-EF02235E864E}">
      <dsp:nvSpPr>
        <dsp:cNvPr id="0" name=""/>
        <dsp:cNvSpPr/>
      </dsp:nvSpPr>
      <dsp:spPr>
        <a:xfrm>
          <a:off x="1991374" y="1053665"/>
          <a:ext cx="91440" cy="481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64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DE1A4-C824-4E20-9B65-C744CD971ECC}">
      <dsp:nvSpPr>
        <dsp:cNvPr id="0" name=""/>
        <dsp:cNvSpPr/>
      </dsp:nvSpPr>
      <dsp:spPr>
        <a:xfrm>
          <a:off x="1118160" y="2053"/>
          <a:ext cx="1837869" cy="1051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3F4EF-4F86-408E-A8E9-8C3AEC7596FF}">
      <dsp:nvSpPr>
        <dsp:cNvPr id="0" name=""/>
        <dsp:cNvSpPr/>
      </dsp:nvSpPr>
      <dsp:spPr>
        <a:xfrm>
          <a:off x="1302169" y="176862"/>
          <a:ext cx="1837869" cy="1051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postoj</a:t>
          </a:r>
          <a:br>
            <a:rPr lang="cs-CZ" sz="1600" kern="1200"/>
          </a:br>
          <a:r>
            <a:rPr lang="cs-CZ" sz="1600" kern="1200"/>
            <a:t>subjektivní norma</a:t>
          </a:r>
          <a:br>
            <a:rPr lang="cs-CZ" sz="1600" kern="1200"/>
          </a:br>
          <a:r>
            <a:rPr lang="cs-CZ" sz="1600" kern="1200"/>
            <a:t>vnímaná kontrola</a:t>
          </a:r>
        </a:p>
      </dsp:txBody>
      <dsp:txXfrm>
        <a:off x="1332970" y="207663"/>
        <a:ext cx="1776267" cy="990009"/>
      </dsp:txXfrm>
    </dsp:sp>
    <dsp:sp modelId="{A2837B6F-C82F-4765-9E15-139100C41008}">
      <dsp:nvSpPr>
        <dsp:cNvPr id="0" name=""/>
        <dsp:cNvSpPr/>
      </dsp:nvSpPr>
      <dsp:spPr>
        <a:xfrm>
          <a:off x="1209054" y="1535309"/>
          <a:ext cx="1656081" cy="1051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57E23-D832-418E-A787-B77D1E6BC977}">
      <dsp:nvSpPr>
        <dsp:cNvPr id="0" name=""/>
        <dsp:cNvSpPr/>
      </dsp:nvSpPr>
      <dsp:spPr>
        <a:xfrm>
          <a:off x="1393063" y="1710117"/>
          <a:ext cx="1656081" cy="1051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záměr</a:t>
          </a:r>
        </a:p>
      </dsp:txBody>
      <dsp:txXfrm>
        <a:off x="1423864" y="1740918"/>
        <a:ext cx="1594479" cy="990009"/>
      </dsp:txXfrm>
    </dsp:sp>
    <dsp:sp modelId="{BC72873C-6107-43A9-B001-7F0F7CFDB656}">
      <dsp:nvSpPr>
        <dsp:cNvPr id="0" name=""/>
        <dsp:cNvSpPr/>
      </dsp:nvSpPr>
      <dsp:spPr>
        <a:xfrm>
          <a:off x="1209054" y="3068564"/>
          <a:ext cx="1656081" cy="1051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C8A525-0CDC-4547-B9BE-1413D48DAD12}">
      <dsp:nvSpPr>
        <dsp:cNvPr id="0" name=""/>
        <dsp:cNvSpPr/>
      </dsp:nvSpPr>
      <dsp:spPr>
        <a:xfrm>
          <a:off x="1393063" y="3243373"/>
          <a:ext cx="1656081" cy="1051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chování</a:t>
          </a:r>
        </a:p>
      </dsp:txBody>
      <dsp:txXfrm>
        <a:off x="1423864" y="3274174"/>
        <a:ext cx="1594479" cy="990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65310-ECB3-4A08-80BE-60FF3ABF71FA}">
      <dsp:nvSpPr>
        <dsp:cNvPr id="0" name=""/>
        <dsp:cNvSpPr/>
      </dsp:nvSpPr>
      <dsp:spPr>
        <a:xfrm>
          <a:off x="1426673" y="2232026"/>
          <a:ext cx="91440" cy="41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704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71FBD3-B09A-4E6F-B17A-6331A929661A}">
      <dsp:nvSpPr>
        <dsp:cNvPr id="0" name=""/>
        <dsp:cNvSpPr/>
      </dsp:nvSpPr>
      <dsp:spPr>
        <a:xfrm>
          <a:off x="1426673" y="908681"/>
          <a:ext cx="91440" cy="41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704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D44919-938C-41A0-9501-53FA9293F66F}">
      <dsp:nvSpPr>
        <dsp:cNvPr id="0" name=""/>
        <dsp:cNvSpPr/>
      </dsp:nvSpPr>
      <dsp:spPr>
        <a:xfrm>
          <a:off x="734710" y="1041"/>
          <a:ext cx="1475366" cy="9076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15B7-0A73-4943-8D40-D4EB8940A9B4}">
      <dsp:nvSpPr>
        <dsp:cNvPr id="0" name=""/>
        <dsp:cNvSpPr/>
      </dsp:nvSpPr>
      <dsp:spPr>
        <a:xfrm>
          <a:off x="893527" y="151917"/>
          <a:ext cx="1475366" cy="90764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postoj</a:t>
          </a:r>
          <a:br>
            <a:rPr lang="cs-CZ" sz="1300" kern="1200"/>
          </a:br>
          <a:r>
            <a:rPr lang="cs-CZ" sz="1300" kern="1200"/>
            <a:t>subjektivní norma</a:t>
          </a:r>
          <a:br>
            <a:rPr lang="cs-CZ" sz="1300" kern="1200"/>
          </a:br>
          <a:r>
            <a:rPr lang="cs-CZ" sz="1300" kern="1200"/>
            <a:t>vnímaná kontrola</a:t>
          </a:r>
        </a:p>
      </dsp:txBody>
      <dsp:txXfrm>
        <a:off x="920111" y="178501"/>
        <a:ext cx="1422198" cy="854472"/>
      </dsp:txXfrm>
    </dsp:sp>
    <dsp:sp modelId="{3467BEEB-CEBE-4FD0-906D-5A86417AD9A0}">
      <dsp:nvSpPr>
        <dsp:cNvPr id="0" name=""/>
        <dsp:cNvSpPr/>
      </dsp:nvSpPr>
      <dsp:spPr>
        <a:xfrm>
          <a:off x="757715" y="1324386"/>
          <a:ext cx="1429355" cy="9076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552DF-75A7-46CA-A3DD-E16A7F90FA19}">
      <dsp:nvSpPr>
        <dsp:cNvPr id="0" name=""/>
        <dsp:cNvSpPr/>
      </dsp:nvSpPr>
      <dsp:spPr>
        <a:xfrm>
          <a:off x="916533" y="1475262"/>
          <a:ext cx="1429355" cy="90764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záměr</a:t>
          </a:r>
        </a:p>
      </dsp:txBody>
      <dsp:txXfrm>
        <a:off x="943117" y="1501846"/>
        <a:ext cx="1376187" cy="854472"/>
      </dsp:txXfrm>
    </dsp:sp>
    <dsp:sp modelId="{A38DB08B-1191-453D-8F68-2B1343E78215}">
      <dsp:nvSpPr>
        <dsp:cNvPr id="0" name=""/>
        <dsp:cNvSpPr/>
      </dsp:nvSpPr>
      <dsp:spPr>
        <a:xfrm>
          <a:off x="757715" y="2647730"/>
          <a:ext cx="1429355" cy="90764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0E6A-3D2A-4EB6-8675-D51A9370DA28}">
      <dsp:nvSpPr>
        <dsp:cNvPr id="0" name=""/>
        <dsp:cNvSpPr/>
      </dsp:nvSpPr>
      <dsp:spPr>
        <a:xfrm>
          <a:off x="916533" y="2798607"/>
          <a:ext cx="1429355" cy="90764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chování</a:t>
          </a:r>
        </a:p>
      </dsp:txBody>
      <dsp:txXfrm>
        <a:off x="943117" y="2825191"/>
        <a:ext cx="1376187" cy="85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27038-CD8A-8A97-8F5B-0106413C5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563DD-B8C4-DE80-5A8C-8F9C1856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205AF-ADB6-92AB-B5D4-E94DDB97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49A3FC-1747-0C50-4B25-4CB1909A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05983D-4129-6E2B-402D-4CE8C28C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0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2AC50-6322-EC81-E65D-10A2094D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814FBF-7F3E-908E-6515-90257118F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1F2DF-722E-6E17-241D-C0389A10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84462-54D3-F082-F3D0-9DA48CA3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641AF-F28A-4D4B-BC56-AD9C32E0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C842F3-8932-53BE-1BBD-721F3EAAD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966D83-951A-2CA1-B0BF-7BC10B07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E49B1-64B0-D431-6286-93EE7BA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477D4-EDA5-279E-3AAD-20E16B96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33CA1-B44C-55BD-08AC-5933E7B8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5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BFC7E-F2B4-5986-0FD3-AEC01119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6E290-28E1-68F4-4EBC-BF915F4E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A7425E-BA91-9972-4724-09EA396E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68F693-C5D6-274A-6E63-F28CE66D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63915C-9770-57B9-0ED6-E946F5DA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59815-996D-5125-0472-5CEAAB1C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657E29-7168-5B58-61A3-880BE1C88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B1E920-B0D0-13EA-1256-06850DC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D349FC-C435-C2B4-CAF3-39218169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9A4C4C-C686-C718-A8B9-F20F2B5B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F40FE-C0BF-443D-2950-DB2CCE54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4A3E3-CA38-632E-67A1-B43DD20E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D17475-EFC6-FE8B-84AC-24AE28C8C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F7B532-4C63-1C2A-5AFC-6548FB3E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25BCA7-D2DC-AC94-2CD8-8479A5C5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0472C1-B687-CA3F-343F-AF29B7FE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3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1DE96-E6BC-AE60-9C70-5A843CA8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BE829D-9126-2E00-AC25-E9C046CD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449B7-5739-6476-7047-27CBFE0B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2EDC08-DC22-AECD-3B3B-5B373BDA9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DB883D-03F4-9523-400A-82D2B149A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1642C3-58FB-125D-2098-632AE613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1C31AC-BF76-51F0-EA32-6F18F252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FAA281-C179-26B8-8BB9-84FB4D3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0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434D-8ABB-0D96-65D9-D1F31E7F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39EC77-1609-191F-708E-2DE49598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08E19A-A0F2-A510-BE61-A52AFEBF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6C00CB-B9AD-7E92-0EA2-593C85E5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F0D1A7-DB5B-9BDC-436F-AFCF430D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6F859D-CE67-7E79-4AA7-CE94691D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A4EC41-491F-BCEE-B0AA-155B36F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8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2B6AC-1E57-CCF5-770E-554E0FEE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04517-C817-9F17-E177-FA2E15B9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742040-30B6-EF48-C950-6B8D3F5E1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451AEC-177F-F8EF-E7A0-E2B7CCE3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727C1-E101-F691-0F73-0E1B83B2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2F7CC-8EC0-6BDD-09C6-4C37662E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60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978CF-0ACC-3386-3ED9-20FFD402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7B549B-E77A-ED30-4D72-419B062CF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E204C1-1E06-345A-9B1E-10A1BEA10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B42E3D-61C1-63F2-CD04-58ABD695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DBD376-CCEB-E2AB-0BD4-3F2CE85D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500D71-84EA-5E37-2C1C-96D511B9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65780E-E324-0B57-4368-266030EF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2826A5-6C27-C43D-13AF-289AE86D5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F8C78-CD98-BEA5-8E47-136F78ACA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1C8400-581F-47CA-B7F8-5D4357BBD299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770EB4-82FA-4B72-58EF-D2C59DF4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422B34-4879-DA57-37E3-939D783A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8541D-3D9D-47E2-B873-15434B2CB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463280601055772" TargetMode="External"/><Relationship Id="rId2" Type="http://schemas.openxmlformats.org/officeDocument/2006/relationships/hyperlink" Target="https://doi.org/10.1037/1089-2699.4.2.18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9AE7B9-A933-8DB2-A2DB-543FC1B75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ROZBOR UKÁZKY: RASISTA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3E9612-515A-5E25-B34C-4581D93A8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err="1"/>
              <a:t>Cejp</a:t>
            </a:r>
            <a:r>
              <a:rPr lang="cs-CZ"/>
              <a:t>, Matějka, Masničáková, Přerovská, </a:t>
            </a:r>
            <a:r>
              <a:rPr lang="cs-CZ" err="1"/>
              <a:t>Tankovska</a:t>
            </a:r>
            <a:r>
              <a:rPr lang="cs-CZ"/>
              <a:t>, Výborná</a:t>
            </a:r>
          </a:p>
          <a:p>
            <a:pPr algn="l"/>
            <a:endParaRPr lang="cs-CZ"/>
          </a:p>
          <a:p>
            <a:pPr algn="l"/>
            <a:r>
              <a:rPr lang="cs-CZ"/>
              <a:t>(PS. Toto </a:t>
            </a:r>
            <a:r>
              <a:rPr lang="cs-CZ" u="sng"/>
              <a:t>není</a:t>
            </a:r>
            <a:r>
              <a:rPr lang="cs-CZ"/>
              <a:t> seznam rasistů)</a:t>
            </a:r>
          </a:p>
        </p:txBody>
      </p:sp>
    </p:spTree>
    <p:extLst>
      <p:ext uri="{BB962C8B-B14F-4D97-AF65-F5344CB8AC3E}">
        <p14:creationId xmlns:p14="http://schemas.microsoft.com/office/powerpoint/2010/main" val="404532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cs-CZ" sz="4000"/>
              <a:t>Agrese a Hydraulický model agrese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36" y="1245532"/>
            <a:ext cx="6400799" cy="4366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2200" b="1">
                <a:solidFill>
                  <a:schemeClr val="tx1">
                    <a:alpha val="80000"/>
                  </a:schemeClr>
                </a:solidFill>
                <a:latin typeface="Aptos"/>
                <a:cs typeface="Times New Roman"/>
              </a:rPr>
              <a:t>Hydraulický model agrese </a:t>
            </a:r>
            <a:r>
              <a:rPr lang="cs-CZ" sz="2200">
                <a:solidFill>
                  <a:schemeClr val="tx1">
                    <a:alpha val="80000"/>
                  </a:schemeClr>
                </a:solidFill>
                <a:latin typeface="Aptos"/>
                <a:cs typeface="Times New Roman"/>
              </a:rPr>
              <a:t>- </a:t>
            </a:r>
            <a:r>
              <a:rPr lang="cs-CZ" sz="2100" b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Steven C. </a:t>
            </a:r>
            <a:r>
              <a:rPr lang="cs-CZ" sz="2100" b="1" err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Hayes</a:t>
            </a:r>
            <a:r>
              <a:rPr lang="cs-CZ" sz="2100" b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 </a:t>
            </a:r>
            <a:r>
              <a:rPr lang="cs-CZ" sz="2200" b="1">
                <a:solidFill>
                  <a:schemeClr val="tx1">
                    <a:alpha val="80000"/>
                  </a:schemeClr>
                </a:solidFill>
                <a:latin typeface="Aptos"/>
                <a:cs typeface="Times New Roman"/>
              </a:rPr>
              <a:t>(2013)</a:t>
            </a:r>
            <a:endParaRPr lang="cs-CZ" b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/>
            <a:r>
              <a:rPr lang="cs-CZ" sz="2200">
                <a:solidFill>
                  <a:schemeClr val="tx1">
                    <a:alpha val="80000"/>
                  </a:schemeClr>
                </a:solidFill>
                <a:ea typeface="+mn-lt"/>
                <a:cs typeface="Times New Roman"/>
              </a:rPr>
              <a:t>N</a:t>
            </a:r>
            <a:r>
              <a:rPr lang="cs-CZ" sz="22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ahromaděná energie (negativní postoj -&gt; pokaždé, když je vidí, aktivuje se  mu afektivní složka postojů) -&gt; spouštěč (smradlavé jídlo) </a:t>
            </a:r>
            <a:endParaRPr lang="cs-CZ" sz="22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457200" indent="-457200"/>
            <a:r>
              <a:rPr lang="cs-CZ" sz="2200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Hromadění agresivní energie vůči lidem jiného etnika nebo kultury (Tyto negativní postoje a předsudky mohou fungovat jako forma hromadící se agrese)</a:t>
            </a:r>
            <a:endParaRPr lang="en-US" sz="2200">
              <a:solidFill>
                <a:schemeClr val="tx1">
                  <a:alpha val="80000"/>
                </a:schemeClr>
              </a:solidFill>
              <a:latin typeface="Aptos"/>
              <a:cs typeface="Arial"/>
            </a:endParaRPr>
          </a:p>
          <a:p>
            <a:pPr marL="457200" indent="-457200"/>
            <a:r>
              <a:rPr lang="cs-CZ" sz="2200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Postupná eskalace agrese- V</a:t>
            </a:r>
            <a:r>
              <a:rPr lang="cs-CZ" sz="2200" i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lastně mi nevadí, ale neumí se chovat, nemůžou si myslet, že jim všechno projde, ten smrad z jejich jídla je </a:t>
            </a:r>
            <a:r>
              <a:rPr lang="cs-CZ" sz="2200" i="1" err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děsnej</a:t>
            </a:r>
            <a:r>
              <a:rPr lang="cs-CZ" sz="2200" i="1">
                <a:solidFill>
                  <a:schemeClr val="tx1">
                    <a:alpha val="80000"/>
                  </a:schemeClr>
                </a:solidFill>
                <a:latin typeface="Aptos"/>
                <a:cs typeface="Arial"/>
              </a:rPr>
              <a:t>, jsou ještě drzí, nemůžou si dovolit to, co doma, ať jde tam, odkud přišel</a:t>
            </a:r>
            <a:endParaRPr lang="en-US" sz="2200" i="1">
              <a:solidFill>
                <a:schemeClr val="tx1">
                  <a:alpha val="80000"/>
                </a:schemeClr>
              </a:solidFill>
              <a:latin typeface="Aptos"/>
              <a:cs typeface="Arial"/>
            </a:endParaRPr>
          </a:p>
          <a:p>
            <a:pPr marL="0" indent="0">
              <a:buNone/>
            </a:pPr>
            <a:endParaRPr lang="cs-CZ" sz="17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7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cs-CZ" sz="1700">
              <a:solidFill>
                <a:schemeClr val="tx1">
                  <a:alpha val="80000"/>
                </a:schemeClr>
              </a:solidFill>
              <a:latin typeface="Aptos"/>
              <a:cs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13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3B02C8-B5B9-E903-C521-96FA5E35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Druhy a</a:t>
            </a:r>
            <a:r>
              <a:rPr lang="en-GB" sz="4000" err="1"/>
              <a:t>grese</a:t>
            </a:r>
            <a:r>
              <a:rPr lang="en-GB" sz="4000"/>
              <a:t> 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0D99-25E1-A7DF-4B14-38F93589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526" y="1095741"/>
            <a:ext cx="5701379" cy="50887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a. </a:t>
            </a:r>
            <a:r>
              <a:rPr lang="en-GB" sz="2000" b="1" err="1">
                <a:solidFill>
                  <a:schemeClr val="tx1">
                    <a:alpha val="80000"/>
                  </a:schemeClr>
                </a:solidFill>
              </a:rPr>
              <a:t>Instrumentální</a:t>
            </a:r>
            <a:r>
              <a:rPr lang="en-GB" sz="2000" b="1">
                <a:solidFill>
                  <a:schemeClr val="tx1">
                    <a:alpha val="80000"/>
                  </a:schemeClr>
                </a:solidFill>
              </a:rPr>
              <a:t> </a:t>
            </a:r>
            <a:endParaRPr lang="cs-CZ" sz="20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=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cílem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je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udržet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si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své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vlastní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prostředí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bez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cizinců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b. </a:t>
            </a:r>
            <a:r>
              <a:rPr lang="en-GB" sz="2000" b="1" err="1">
                <a:solidFill>
                  <a:schemeClr val="tx1">
                    <a:alpha val="80000"/>
                  </a:schemeClr>
                </a:solidFill>
              </a:rPr>
              <a:t>Reaktivní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  <a:endParaRPr lang="cs-CZ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=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vnímaná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hrozba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z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něčeho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ne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tak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známého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-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musí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použít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agresi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, aby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měl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pocit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že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má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nad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situací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větší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kontrolu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(,,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šel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jsem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za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nima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, aby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zavřeli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okna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’’) </a:t>
            </a:r>
          </a:p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c. </a:t>
            </a:r>
            <a:r>
              <a:rPr lang="en-GB" sz="2000" b="1" err="1">
                <a:solidFill>
                  <a:schemeClr val="tx1">
                    <a:alpha val="80000"/>
                  </a:schemeClr>
                </a:solidFill>
              </a:rPr>
              <a:t>Verbální</a:t>
            </a:r>
            <a:r>
              <a:rPr lang="en-GB" sz="2000" b="1">
                <a:solidFill>
                  <a:schemeClr val="tx1">
                    <a:alpha val="80000"/>
                  </a:schemeClr>
                </a:solidFill>
              </a:rPr>
              <a:t> </a:t>
            </a:r>
            <a:endParaRPr lang="cs-CZ" sz="20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=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urážky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jako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i="1" err="1">
                <a:solidFill>
                  <a:schemeClr val="tx1">
                    <a:alpha val="80000"/>
                  </a:schemeClr>
                </a:solidFill>
              </a:rPr>
              <a:t>smrad</a:t>
            </a:r>
            <a:r>
              <a:rPr lang="en-GB" sz="2000" i="1">
                <a:solidFill>
                  <a:schemeClr val="tx1">
                    <a:alpha val="80000"/>
                  </a:schemeClr>
                </a:solidFill>
              </a:rPr>
              <a:t> z </a:t>
            </a:r>
            <a:r>
              <a:rPr lang="en-GB" sz="2000" i="1" err="1">
                <a:solidFill>
                  <a:schemeClr val="tx1">
                    <a:alpha val="80000"/>
                  </a:schemeClr>
                </a:solidFill>
              </a:rPr>
              <a:t>bytu</a:t>
            </a:r>
            <a:endParaRPr lang="en-GB" sz="2000" i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d. </a:t>
            </a:r>
            <a:r>
              <a:rPr lang="en-GB" sz="2000" b="1">
                <a:solidFill>
                  <a:schemeClr val="tx1">
                    <a:alpha val="80000"/>
                  </a:schemeClr>
                </a:solidFill>
              </a:rPr>
              <a:t>Out-group (</a:t>
            </a:r>
            <a:r>
              <a:rPr lang="en-GB" sz="2000" b="1" err="1">
                <a:solidFill>
                  <a:schemeClr val="tx1">
                    <a:alpha val="80000"/>
                  </a:schemeClr>
                </a:solidFill>
              </a:rPr>
              <a:t>diskriminace</a:t>
            </a:r>
            <a:r>
              <a:rPr lang="en-GB" sz="2000" b="1">
                <a:solidFill>
                  <a:schemeClr val="tx1">
                    <a:alpha val="80000"/>
                  </a:schemeClr>
                </a:solidFill>
              </a:rPr>
              <a:t>)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endParaRPr lang="cs-CZ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=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vymezení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se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proti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jiné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skupině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která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mu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není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vlastní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-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lidé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jiné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národnosti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nemůžou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mít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stejnou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míru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svobody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v zemi, ze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které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2000" err="1">
                <a:solidFill>
                  <a:schemeClr val="tx1">
                    <a:alpha val="80000"/>
                  </a:schemeClr>
                </a:solidFill>
              </a:rPr>
              <a:t>nepochází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497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Kontaktní hypotéza (Allport et al., 1954)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700" i="1"/>
              <a:t>“Za </a:t>
            </a:r>
            <a:r>
              <a:rPr lang="cs-CZ" sz="1700" b="1" i="1"/>
              <a:t>vhodných podmínek </a:t>
            </a:r>
            <a:r>
              <a:rPr lang="cs-CZ" sz="1700" i="1"/>
              <a:t>může být </a:t>
            </a:r>
            <a:r>
              <a:rPr lang="cs-CZ" sz="1700" b="1" i="1"/>
              <a:t>mezilidský kontakt </a:t>
            </a:r>
            <a:r>
              <a:rPr lang="cs-CZ" sz="1700" i="1"/>
              <a:t>jedním z nejúčinnějších způsobů, jak </a:t>
            </a:r>
            <a:r>
              <a:rPr lang="cs-CZ" sz="1700" b="1" i="1"/>
              <a:t>snížit předsudky </a:t>
            </a:r>
            <a:r>
              <a:rPr lang="cs-CZ" sz="1700" i="1"/>
              <a:t>mezi příslušníky většinové a menšinové skupiny.“:</a:t>
            </a:r>
          </a:p>
          <a:p>
            <a:pPr lvl="1"/>
            <a:r>
              <a:rPr lang="cs-CZ" sz="1700"/>
              <a:t>Rovnost statusu</a:t>
            </a:r>
          </a:p>
          <a:p>
            <a:pPr lvl="1"/>
            <a:r>
              <a:rPr lang="cs-CZ" sz="1700"/>
              <a:t>Společné cíle</a:t>
            </a:r>
          </a:p>
          <a:p>
            <a:pPr lvl="1"/>
            <a:r>
              <a:rPr lang="cs-CZ" sz="1700"/>
              <a:t>Spolupráce</a:t>
            </a:r>
          </a:p>
          <a:p>
            <a:pPr lvl="1"/>
            <a:r>
              <a:rPr lang="cs-CZ" sz="1700"/>
              <a:t>Podpora autorit, zákonů nebo zvyků</a:t>
            </a:r>
          </a:p>
          <a:p>
            <a:r>
              <a:rPr lang="cs-CZ" sz="1700"/>
              <a:t>Situace popsaná ve výroku může být do jisté míry výsledkem nedostatku interakce, jež by splňovala zmíněné podmínky</a:t>
            </a:r>
          </a:p>
          <a:p>
            <a:endParaRPr lang="cs-CZ" sz="1700"/>
          </a:p>
          <a:p>
            <a:r>
              <a:rPr lang="cs-CZ" sz="1700"/>
              <a:t>Pettigrew &amp; Tropp (2006): Potvrzují</a:t>
            </a:r>
          </a:p>
          <a:p>
            <a:r>
              <a:rPr lang="cs-CZ" sz="1700"/>
              <a:t>Paluck et al. (2019): Potvrzují, </a:t>
            </a:r>
            <a:r>
              <a:rPr lang="cs-CZ" sz="1700" b="1"/>
              <a:t>ale</a:t>
            </a:r>
            <a:r>
              <a:rPr lang="cs-CZ" sz="1700"/>
              <a:t>: Intervence zaměřené na etnické nebo rasové předsudky vykazují slabší účinky ve srovnání s intervencemi zaměřenými na jiné typy předsudků (např. věk, životní styl, ...), chybí výzkumy, které by systematicky zkoumaly podmínky navržené Allportem</a:t>
            </a:r>
          </a:p>
        </p:txBody>
      </p:sp>
    </p:spTree>
    <p:extLst>
      <p:ext uri="{BB962C8B-B14F-4D97-AF65-F5344CB8AC3E}">
        <p14:creationId xmlns:p14="http://schemas.microsoft.com/office/powerpoint/2010/main" val="302953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FD5945-6FDB-E6C9-D4D4-89921C4D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DF5CB-37F4-E44C-693A-D8134744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201328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err="1">
                <a:latin typeface="Aptos"/>
                <a:ea typeface="+mn-lt"/>
                <a:cs typeface="Arial"/>
              </a:rPr>
              <a:t>Allport</a:t>
            </a:r>
            <a:r>
              <a:rPr lang="cs-CZ" sz="1700">
                <a:latin typeface="Aptos"/>
                <a:ea typeface="+mn-lt"/>
                <a:cs typeface="Arial"/>
              </a:rPr>
              <a:t>, G. (1954), </a:t>
            </a:r>
            <a:r>
              <a:rPr lang="cs-CZ" sz="1700" err="1">
                <a:latin typeface="Aptos"/>
                <a:ea typeface="+mn-lt"/>
                <a:cs typeface="Arial"/>
              </a:rPr>
              <a:t>The</a:t>
            </a:r>
            <a:r>
              <a:rPr lang="cs-CZ" sz="1700">
                <a:latin typeface="Aptos"/>
                <a:ea typeface="+mn-lt"/>
                <a:cs typeface="Arial"/>
              </a:rPr>
              <a:t> nature </a:t>
            </a:r>
            <a:r>
              <a:rPr lang="cs-CZ" sz="1700" err="1">
                <a:latin typeface="Aptos"/>
                <a:ea typeface="+mn-lt"/>
                <a:cs typeface="Arial"/>
              </a:rPr>
              <a:t>of</a:t>
            </a:r>
            <a:r>
              <a:rPr lang="cs-CZ" sz="1700">
                <a:latin typeface="Aptos"/>
                <a:ea typeface="+mn-lt"/>
                <a:cs typeface="Arial"/>
              </a:rPr>
              <a:t> prejudice, New York, NY: Basic </a:t>
            </a:r>
            <a:r>
              <a:rPr lang="cs-CZ" sz="1700" err="1">
                <a:latin typeface="Aptos"/>
                <a:ea typeface="+mn-lt"/>
                <a:cs typeface="Arial"/>
              </a:rPr>
              <a:t>Books</a:t>
            </a:r>
            <a:r>
              <a:rPr lang="cs-CZ" sz="1700">
                <a:latin typeface="Aptos"/>
                <a:ea typeface="+mn-lt"/>
                <a:cs typeface="Arial"/>
              </a:rPr>
              <a:t>.</a:t>
            </a:r>
          </a:p>
          <a:p>
            <a:r>
              <a:rPr lang="cs-CZ" sz="1700" err="1">
                <a:latin typeface="Aptos"/>
                <a:ea typeface="+mn-lt"/>
                <a:cs typeface="Arial"/>
              </a:rPr>
              <a:t>Jetten</a:t>
            </a:r>
            <a:r>
              <a:rPr lang="cs-CZ" sz="1700">
                <a:latin typeface="Aptos"/>
                <a:ea typeface="+mn-lt"/>
                <a:cs typeface="Arial"/>
              </a:rPr>
              <a:t>, J., </a:t>
            </a:r>
            <a:r>
              <a:rPr lang="cs-CZ" sz="1700" err="1">
                <a:latin typeface="Aptos"/>
                <a:ea typeface="+mn-lt"/>
                <a:cs typeface="Arial"/>
              </a:rPr>
              <a:t>Hogg</a:t>
            </a:r>
            <a:r>
              <a:rPr lang="cs-CZ" sz="1700">
                <a:latin typeface="Aptos"/>
                <a:ea typeface="+mn-lt"/>
                <a:cs typeface="Arial"/>
              </a:rPr>
              <a:t>, M. A., &amp; </a:t>
            </a:r>
            <a:r>
              <a:rPr lang="cs-CZ" sz="1700" err="1">
                <a:latin typeface="Aptos"/>
                <a:ea typeface="+mn-lt"/>
                <a:cs typeface="Arial"/>
              </a:rPr>
              <a:t>Mullin</a:t>
            </a:r>
            <a:r>
              <a:rPr lang="cs-CZ" sz="1700">
                <a:latin typeface="Aptos"/>
                <a:ea typeface="+mn-lt"/>
                <a:cs typeface="Arial"/>
              </a:rPr>
              <a:t>, B. -A. (2000). </a:t>
            </a:r>
            <a:r>
              <a:rPr lang="cs-CZ" sz="1700" err="1">
                <a:latin typeface="Aptos"/>
                <a:ea typeface="+mn-lt"/>
                <a:cs typeface="Arial"/>
              </a:rPr>
              <a:t>Ingroup</a:t>
            </a:r>
            <a:r>
              <a:rPr lang="cs-CZ" sz="1700">
                <a:latin typeface="Aptos"/>
                <a:ea typeface="+mn-lt"/>
                <a:cs typeface="Arial"/>
              </a:rPr>
              <a:t> variability and </a:t>
            </a:r>
            <a:r>
              <a:rPr lang="cs-CZ" sz="1700" err="1">
                <a:latin typeface="Aptos"/>
                <a:ea typeface="+mn-lt"/>
                <a:cs typeface="Arial"/>
              </a:rPr>
              <a:t>motivation</a:t>
            </a:r>
            <a:r>
              <a:rPr lang="cs-CZ" sz="1700">
                <a:latin typeface="Aptos"/>
                <a:ea typeface="+mn-lt"/>
                <a:cs typeface="Arial"/>
              </a:rPr>
              <a:t> to </a:t>
            </a:r>
            <a:r>
              <a:rPr lang="cs-CZ" sz="1700" err="1">
                <a:latin typeface="Aptos"/>
                <a:ea typeface="+mn-lt"/>
                <a:cs typeface="Arial"/>
              </a:rPr>
              <a:t>reduce</a:t>
            </a:r>
            <a:br>
              <a:rPr lang="cs-CZ" sz="1700">
                <a:latin typeface="Aptos"/>
                <a:ea typeface="+mn-lt"/>
                <a:cs typeface="Arial"/>
              </a:rPr>
            </a:br>
            <a:r>
              <a:rPr lang="cs-CZ" sz="1700" err="1">
                <a:latin typeface="Aptos"/>
                <a:ea typeface="+mn-lt"/>
                <a:cs typeface="Arial"/>
              </a:rPr>
              <a:t>subjective</a:t>
            </a:r>
            <a:r>
              <a:rPr lang="cs-CZ" sz="1700">
                <a:latin typeface="Aptos"/>
                <a:ea typeface="+mn-lt"/>
                <a:cs typeface="Arial"/>
              </a:rPr>
              <a:t> </a:t>
            </a:r>
            <a:r>
              <a:rPr lang="cs-CZ" sz="1700" err="1">
                <a:latin typeface="Aptos"/>
                <a:ea typeface="+mn-lt"/>
                <a:cs typeface="Arial"/>
              </a:rPr>
              <a:t>uncertainty</a:t>
            </a:r>
            <a:r>
              <a:rPr lang="cs-CZ" sz="1700">
                <a:latin typeface="Aptos"/>
                <a:ea typeface="+mn-lt"/>
                <a:cs typeface="Arial"/>
              </a:rPr>
              <a:t>. </a:t>
            </a:r>
            <a:r>
              <a:rPr lang="cs-CZ" sz="1700" i="1">
                <a:latin typeface="Aptos"/>
                <a:ea typeface="+mn-lt"/>
                <a:cs typeface="Arial"/>
              </a:rPr>
              <a:t>Group Dynamics: </a:t>
            </a:r>
            <a:r>
              <a:rPr lang="cs-CZ" sz="1700" i="1" err="1">
                <a:latin typeface="Aptos"/>
                <a:ea typeface="+mn-lt"/>
                <a:cs typeface="Arial"/>
              </a:rPr>
              <a:t>Theory</a:t>
            </a:r>
            <a:r>
              <a:rPr lang="cs-CZ" sz="1700" i="1">
                <a:latin typeface="Aptos"/>
                <a:ea typeface="+mn-lt"/>
                <a:cs typeface="Arial"/>
              </a:rPr>
              <a:t>, </a:t>
            </a:r>
            <a:r>
              <a:rPr lang="cs-CZ" sz="1700" i="1" err="1">
                <a:latin typeface="Aptos"/>
                <a:ea typeface="+mn-lt"/>
                <a:cs typeface="Arial"/>
              </a:rPr>
              <a:t>Research</a:t>
            </a:r>
            <a:r>
              <a:rPr lang="cs-CZ" sz="1700" i="1">
                <a:latin typeface="Aptos"/>
                <a:ea typeface="+mn-lt"/>
                <a:cs typeface="Arial"/>
              </a:rPr>
              <a:t>, and </a:t>
            </a:r>
            <a:r>
              <a:rPr lang="cs-CZ" sz="1700" i="1" err="1">
                <a:latin typeface="Aptos"/>
                <a:ea typeface="+mn-lt"/>
                <a:cs typeface="Arial"/>
              </a:rPr>
              <a:t>Practice</a:t>
            </a:r>
            <a:r>
              <a:rPr lang="cs-CZ" sz="1700">
                <a:latin typeface="Aptos"/>
                <a:ea typeface="+mn-lt"/>
                <a:cs typeface="Arial"/>
              </a:rPr>
              <a:t>, 4(2), 184-198. </a:t>
            </a:r>
            <a:r>
              <a:rPr lang="cs-CZ" sz="1700">
                <a:latin typeface="Aptos"/>
                <a:ea typeface="+mn-lt"/>
                <a:cs typeface="Arial"/>
                <a:hlinkClick r:id="rId2"/>
              </a:rPr>
              <a:t>https://doi.org/10.1037//1089-2699.4.2.184</a:t>
            </a:r>
            <a:endParaRPr lang="cs-CZ" sz="1700">
              <a:latin typeface="Aptos"/>
              <a:ea typeface="+mn-lt"/>
              <a:cs typeface="Calibri"/>
            </a:endParaRPr>
          </a:p>
          <a:p>
            <a:r>
              <a:rPr lang="cs-CZ" sz="1700">
                <a:ea typeface="+mn-lt"/>
                <a:cs typeface="+mn-lt"/>
              </a:rPr>
              <a:t>Kouřilová, S. (2011). Jedinec v </a:t>
            </a:r>
            <a:r>
              <a:rPr lang="cs-CZ" sz="1700" err="1">
                <a:ea typeface="+mn-lt"/>
                <a:cs typeface="+mn-lt"/>
              </a:rPr>
              <a:t>meziskupinových</a:t>
            </a:r>
            <a:r>
              <a:rPr lang="cs-CZ" sz="1700">
                <a:ea typeface="+mn-lt"/>
                <a:cs typeface="+mn-lt"/>
              </a:rPr>
              <a:t> vztazích: od sociální kategorizace k předsudkům. </a:t>
            </a:r>
            <a:r>
              <a:rPr lang="cs-CZ" sz="1700" i="1">
                <a:ea typeface="+mn-lt"/>
                <a:cs typeface="+mn-lt"/>
              </a:rPr>
              <a:t>Československá psychologie</a:t>
            </a:r>
            <a:r>
              <a:rPr lang="cs-CZ" sz="1700">
                <a:ea typeface="+mn-lt"/>
                <a:cs typeface="+mn-lt"/>
              </a:rPr>
              <a:t>, 55(1), 12–24. </a:t>
            </a:r>
            <a:endParaRPr lang="cs-CZ" sz="1700"/>
          </a:p>
          <a:p>
            <a:r>
              <a:rPr lang="cs-CZ" sz="1700" err="1">
                <a:ea typeface="+mn-lt"/>
                <a:cs typeface="+mn-lt"/>
              </a:rPr>
              <a:t>Paluck</a:t>
            </a:r>
            <a:r>
              <a:rPr lang="cs-CZ" sz="1700">
                <a:ea typeface="+mn-lt"/>
                <a:cs typeface="+mn-lt"/>
              </a:rPr>
              <a:t>, E. L., Green, S. A., &amp; Green, D. P. (2019). </a:t>
            </a:r>
            <a:r>
              <a:rPr lang="cs-CZ" sz="1700" err="1">
                <a:ea typeface="+mn-lt"/>
                <a:cs typeface="+mn-lt"/>
              </a:rPr>
              <a:t>The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contact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hypothesis</a:t>
            </a:r>
            <a:r>
              <a:rPr lang="cs-CZ" sz="1700">
                <a:ea typeface="+mn-lt"/>
                <a:cs typeface="+mn-lt"/>
              </a:rPr>
              <a:t> re-</a:t>
            </a:r>
            <a:r>
              <a:rPr lang="cs-CZ" sz="1700" err="1">
                <a:ea typeface="+mn-lt"/>
                <a:cs typeface="+mn-lt"/>
              </a:rPr>
              <a:t>evaluated</a:t>
            </a:r>
            <a:r>
              <a:rPr lang="cs-CZ" sz="1700">
                <a:ea typeface="+mn-lt"/>
                <a:cs typeface="+mn-lt"/>
              </a:rPr>
              <a:t>. </a:t>
            </a:r>
            <a:r>
              <a:rPr lang="cs-CZ" sz="1700" err="1">
                <a:ea typeface="+mn-lt"/>
                <a:cs typeface="+mn-lt"/>
              </a:rPr>
              <a:t>Behavioural</a:t>
            </a:r>
            <a:r>
              <a:rPr lang="cs-CZ" sz="1700">
                <a:ea typeface="+mn-lt"/>
                <a:cs typeface="+mn-lt"/>
              </a:rPr>
              <a:t> Public </a:t>
            </a:r>
            <a:r>
              <a:rPr lang="cs-CZ" sz="1700" err="1">
                <a:ea typeface="+mn-lt"/>
                <a:cs typeface="+mn-lt"/>
              </a:rPr>
              <a:t>Policy</a:t>
            </a:r>
            <a:r>
              <a:rPr lang="cs-CZ" sz="1700">
                <a:ea typeface="+mn-lt"/>
                <a:cs typeface="+mn-lt"/>
              </a:rPr>
              <a:t>, 3(2), 129-158.</a:t>
            </a:r>
          </a:p>
          <a:p>
            <a:r>
              <a:rPr lang="cs-CZ" sz="1700" err="1">
                <a:ea typeface="+mn-lt"/>
                <a:cs typeface="+mn-lt"/>
              </a:rPr>
              <a:t>Pettigrew</a:t>
            </a:r>
            <a:r>
              <a:rPr lang="cs-CZ" sz="1700">
                <a:ea typeface="+mn-lt"/>
                <a:cs typeface="+mn-lt"/>
              </a:rPr>
              <a:t>, T. F., &amp; </a:t>
            </a:r>
            <a:r>
              <a:rPr lang="cs-CZ" sz="1700" err="1">
                <a:ea typeface="+mn-lt"/>
                <a:cs typeface="+mn-lt"/>
              </a:rPr>
              <a:t>Tropp</a:t>
            </a:r>
            <a:r>
              <a:rPr lang="cs-CZ" sz="1700">
                <a:ea typeface="+mn-lt"/>
                <a:cs typeface="+mn-lt"/>
              </a:rPr>
              <a:t>, L. R. (2006). A meta-</a:t>
            </a:r>
            <a:r>
              <a:rPr lang="cs-CZ" sz="1700" err="1">
                <a:ea typeface="+mn-lt"/>
                <a:cs typeface="+mn-lt"/>
              </a:rPr>
              <a:t>analytic</a:t>
            </a:r>
            <a:r>
              <a:rPr lang="cs-CZ" sz="1700">
                <a:ea typeface="+mn-lt"/>
                <a:cs typeface="+mn-lt"/>
              </a:rPr>
              <a:t> test </a:t>
            </a:r>
            <a:r>
              <a:rPr lang="cs-CZ" sz="1700" err="1">
                <a:ea typeface="+mn-lt"/>
                <a:cs typeface="+mn-lt"/>
              </a:rPr>
              <a:t>of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intergroup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contact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theory</a:t>
            </a:r>
            <a:r>
              <a:rPr lang="cs-CZ" sz="1700">
                <a:ea typeface="+mn-lt"/>
                <a:cs typeface="+mn-lt"/>
              </a:rPr>
              <a:t>. </a:t>
            </a:r>
            <a:r>
              <a:rPr lang="cs-CZ" sz="1700" err="1">
                <a:ea typeface="+mn-lt"/>
                <a:cs typeface="+mn-lt"/>
              </a:rPr>
              <a:t>Journal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of</a:t>
            </a:r>
            <a:r>
              <a:rPr lang="cs-CZ" sz="1700">
                <a:ea typeface="+mn-lt"/>
                <a:cs typeface="+mn-lt"/>
              </a:rPr>
              <a:t> personality and </a:t>
            </a:r>
            <a:r>
              <a:rPr lang="cs-CZ" sz="1700" err="1">
                <a:ea typeface="+mn-lt"/>
                <a:cs typeface="+mn-lt"/>
              </a:rPr>
              <a:t>social</a:t>
            </a:r>
            <a:r>
              <a:rPr lang="cs-CZ" sz="1700">
                <a:ea typeface="+mn-lt"/>
                <a:cs typeface="+mn-lt"/>
              </a:rPr>
              <a:t> psychology, 90(5), 751.</a:t>
            </a:r>
          </a:p>
          <a:p>
            <a:r>
              <a:rPr lang="cs-CZ" sz="1700" err="1">
                <a:ea typeface="+mn-lt"/>
                <a:cs typeface="+mn-lt"/>
              </a:rPr>
              <a:t>Pratto</a:t>
            </a:r>
            <a:r>
              <a:rPr lang="cs-CZ" sz="1700">
                <a:ea typeface="+mn-lt"/>
                <a:cs typeface="+mn-lt"/>
              </a:rPr>
              <a:t>, F., </a:t>
            </a:r>
            <a:r>
              <a:rPr lang="cs-CZ" sz="1700" err="1">
                <a:ea typeface="+mn-lt"/>
                <a:cs typeface="+mn-lt"/>
              </a:rPr>
              <a:t>Sidanius</a:t>
            </a:r>
            <a:r>
              <a:rPr lang="cs-CZ" sz="1700">
                <a:ea typeface="+mn-lt"/>
                <a:cs typeface="+mn-lt"/>
              </a:rPr>
              <a:t>, J., &amp; </a:t>
            </a:r>
            <a:r>
              <a:rPr lang="cs-CZ" sz="1700" err="1">
                <a:ea typeface="+mn-lt"/>
                <a:cs typeface="+mn-lt"/>
              </a:rPr>
              <a:t>Levin</a:t>
            </a:r>
            <a:r>
              <a:rPr lang="cs-CZ" sz="1700">
                <a:ea typeface="+mn-lt"/>
                <a:cs typeface="+mn-lt"/>
              </a:rPr>
              <a:t>, S. (2006). </a:t>
            </a:r>
            <a:r>
              <a:rPr lang="cs-CZ" sz="1700" err="1">
                <a:ea typeface="+mn-lt"/>
                <a:cs typeface="+mn-lt"/>
              </a:rPr>
              <a:t>Social</a:t>
            </a:r>
            <a:r>
              <a:rPr lang="cs-CZ" sz="1700">
                <a:ea typeface="+mn-lt"/>
                <a:cs typeface="+mn-lt"/>
              </a:rPr>
              <a:t> dominance </a:t>
            </a:r>
            <a:r>
              <a:rPr lang="cs-CZ" sz="1700" err="1">
                <a:ea typeface="+mn-lt"/>
                <a:cs typeface="+mn-lt"/>
              </a:rPr>
              <a:t>theory</a:t>
            </a:r>
            <a:r>
              <a:rPr lang="cs-CZ" sz="1700">
                <a:ea typeface="+mn-lt"/>
                <a:cs typeface="+mn-lt"/>
              </a:rPr>
              <a:t> and </a:t>
            </a:r>
            <a:r>
              <a:rPr lang="cs-CZ" sz="1700" err="1">
                <a:ea typeface="+mn-lt"/>
                <a:cs typeface="+mn-lt"/>
              </a:rPr>
              <a:t>the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dynamics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of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intergroup</a:t>
            </a:r>
            <a:r>
              <a:rPr lang="cs-CZ" sz="1700">
                <a:ea typeface="+mn-lt"/>
                <a:cs typeface="+mn-lt"/>
              </a:rPr>
              <a:t> relations: </a:t>
            </a:r>
            <a:r>
              <a:rPr lang="cs-CZ" sz="1700" err="1">
                <a:ea typeface="+mn-lt"/>
                <a:cs typeface="+mn-lt"/>
              </a:rPr>
              <a:t>Taking</a:t>
            </a:r>
            <a:r>
              <a:rPr lang="cs-CZ" sz="1700">
                <a:ea typeface="+mn-lt"/>
                <a:cs typeface="+mn-lt"/>
              </a:rPr>
              <a:t> </a:t>
            </a:r>
            <a:r>
              <a:rPr lang="cs-CZ" sz="1700" err="1">
                <a:ea typeface="+mn-lt"/>
                <a:cs typeface="+mn-lt"/>
              </a:rPr>
              <a:t>stock</a:t>
            </a:r>
            <a:r>
              <a:rPr lang="cs-CZ" sz="1700">
                <a:ea typeface="+mn-lt"/>
                <a:cs typeface="+mn-lt"/>
              </a:rPr>
              <a:t> and </a:t>
            </a:r>
            <a:r>
              <a:rPr lang="cs-CZ" sz="1700" err="1">
                <a:ea typeface="+mn-lt"/>
                <a:cs typeface="+mn-lt"/>
              </a:rPr>
              <a:t>looking</a:t>
            </a:r>
            <a:r>
              <a:rPr lang="cs-CZ" sz="1700">
                <a:ea typeface="+mn-lt"/>
                <a:cs typeface="+mn-lt"/>
              </a:rPr>
              <a:t> forward. </a:t>
            </a:r>
            <a:r>
              <a:rPr lang="cs-CZ" sz="1700" i="1" err="1">
                <a:ea typeface="+mn-lt"/>
                <a:cs typeface="+mn-lt"/>
              </a:rPr>
              <a:t>European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Review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of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Social</a:t>
            </a:r>
            <a:r>
              <a:rPr lang="cs-CZ" sz="1700" i="1">
                <a:ea typeface="+mn-lt"/>
                <a:cs typeface="+mn-lt"/>
              </a:rPr>
              <a:t> Psychology</a:t>
            </a:r>
            <a:r>
              <a:rPr lang="cs-CZ" sz="1700">
                <a:ea typeface="+mn-lt"/>
                <a:cs typeface="+mn-lt"/>
              </a:rPr>
              <a:t>, 17(1), 271–320. </a:t>
            </a:r>
            <a:r>
              <a:rPr lang="cs-CZ" sz="1700">
                <a:ea typeface="+mn-lt"/>
                <a:cs typeface="+mn-lt"/>
                <a:hlinkClick r:id="rId3"/>
              </a:rPr>
              <a:t>https://doi.org/10.1080/10463280601055772</a:t>
            </a:r>
            <a:endParaRPr lang="cs-CZ" sz="1700"/>
          </a:p>
          <a:p>
            <a:endParaRPr lang="cs-CZ" sz="1700"/>
          </a:p>
          <a:p>
            <a:endParaRPr lang="cs-CZ" sz="1700"/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343711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24CFE-1A08-1392-08D3-D4DAE49B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Děkujeme </a:t>
            </a:r>
            <a:r>
              <a:rPr 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 pozornost 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B6155A-8182-B373-73D9-D4CA6156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1">
                <a:solidFill>
                  <a:srgbClr val="FFFFFF"/>
                </a:solidFill>
              </a:rPr>
              <a:t>RASISTA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4058E-4B24-65A2-F52F-6EF7B260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sz="2000">
              <a:latin typeface="Aptos"/>
              <a:cs typeface="Times New Roman"/>
            </a:endParaRPr>
          </a:p>
          <a:p>
            <a:pPr marL="0" indent="0">
              <a:buNone/>
            </a:pPr>
            <a:r>
              <a:rPr lang="cs-CZ" sz="2000">
                <a:latin typeface="Aptos"/>
                <a:cs typeface="Times New Roman"/>
              </a:rPr>
              <a:t>„</a:t>
            </a:r>
            <a:r>
              <a:rPr lang="cs-CZ" sz="2000" b="1">
                <a:latin typeface="Aptos"/>
                <a:cs typeface="Times New Roman"/>
              </a:rPr>
              <a:t>Nejsem přeci žádný rasista</a:t>
            </a:r>
            <a:r>
              <a:rPr lang="cs-CZ" sz="2000">
                <a:latin typeface="Aptos"/>
                <a:cs typeface="Times New Roman"/>
              </a:rPr>
              <a:t>. Mně nevadí, když je někdo jiný pleti nebo </a:t>
            </a:r>
            <a:r>
              <a:rPr lang="cs-CZ" sz="2000" err="1">
                <a:latin typeface="Aptos"/>
                <a:cs typeface="Times New Roman"/>
              </a:rPr>
              <a:t>jinýho</a:t>
            </a:r>
            <a:r>
              <a:rPr lang="cs-CZ" sz="2000">
                <a:latin typeface="Aptos"/>
                <a:cs typeface="Times New Roman"/>
              </a:rPr>
              <a:t> náboženství. Ale </a:t>
            </a:r>
            <a:r>
              <a:rPr lang="cs-CZ" sz="2000" b="1">
                <a:latin typeface="Aptos"/>
                <a:cs typeface="Times New Roman"/>
              </a:rPr>
              <a:t>vadí mi, když se neumí chovat</a:t>
            </a:r>
            <a:r>
              <a:rPr lang="cs-CZ" sz="2000">
                <a:latin typeface="Aptos"/>
                <a:cs typeface="Times New Roman"/>
              </a:rPr>
              <a:t>. Nemůže si přece myslet, že </a:t>
            </a:r>
            <a:r>
              <a:rPr lang="cs-CZ" sz="2000" b="1">
                <a:latin typeface="Aptos"/>
                <a:cs typeface="Times New Roman"/>
              </a:rPr>
              <a:t>mu všechno projde</a:t>
            </a:r>
            <a:r>
              <a:rPr lang="cs-CZ" sz="2000">
                <a:latin typeface="Aptos"/>
                <a:cs typeface="Times New Roman"/>
              </a:rPr>
              <a:t>. Ten smrad z jejich bytu je fakt </a:t>
            </a:r>
            <a:r>
              <a:rPr lang="cs-CZ" sz="2000" err="1">
                <a:latin typeface="Aptos"/>
                <a:cs typeface="Times New Roman"/>
              </a:rPr>
              <a:t>děsnej</a:t>
            </a:r>
            <a:r>
              <a:rPr lang="cs-CZ" sz="2000">
                <a:latin typeface="Aptos"/>
                <a:cs typeface="Times New Roman"/>
              </a:rPr>
              <a:t>. Vaří pořád nějaký ty </a:t>
            </a:r>
            <a:r>
              <a:rPr lang="cs-CZ" sz="2000" b="1">
                <a:latin typeface="Aptos"/>
                <a:cs typeface="Times New Roman"/>
              </a:rPr>
              <a:t>jejich jídla</a:t>
            </a:r>
            <a:r>
              <a:rPr lang="cs-CZ" sz="2000">
                <a:latin typeface="Aptos"/>
                <a:cs typeface="Times New Roman"/>
              </a:rPr>
              <a:t> a když jsem za </a:t>
            </a:r>
            <a:r>
              <a:rPr lang="cs-CZ" sz="2000" err="1">
                <a:latin typeface="Aptos"/>
                <a:cs typeface="Times New Roman"/>
              </a:rPr>
              <a:t>nima</a:t>
            </a:r>
            <a:r>
              <a:rPr lang="cs-CZ" sz="2000">
                <a:latin typeface="Aptos"/>
                <a:cs typeface="Times New Roman"/>
              </a:rPr>
              <a:t> šel, aby si zavřeli okna, že ten jejich smrad jde k nám nahoru, </a:t>
            </a:r>
            <a:r>
              <a:rPr lang="cs-CZ" sz="2000" b="1">
                <a:latin typeface="Aptos"/>
                <a:cs typeface="Times New Roman"/>
              </a:rPr>
              <a:t>byli ještě</a:t>
            </a:r>
            <a:r>
              <a:rPr lang="cs-CZ" sz="2000">
                <a:latin typeface="Aptos"/>
                <a:cs typeface="Times New Roman"/>
              </a:rPr>
              <a:t> </a:t>
            </a:r>
            <a:r>
              <a:rPr lang="cs-CZ" sz="2000" b="1">
                <a:latin typeface="Aptos"/>
                <a:cs typeface="Times New Roman"/>
              </a:rPr>
              <a:t>drzí </a:t>
            </a:r>
            <a:r>
              <a:rPr lang="cs-CZ" sz="2000">
                <a:latin typeface="Aptos"/>
                <a:cs typeface="Times New Roman"/>
              </a:rPr>
              <a:t>a že je to </a:t>
            </a:r>
            <a:r>
              <a:rPr lang="cs-CZ" sz="2000" err="1">
                <a:latin typeface="Aptos"/>
                <a:cs typeface="Times New Roman"/>
              </a:rPr>
              <a:t>prej</a:t>
            </a:r>
            <a:r>
              <a:rPr lang="cs-CZ" sz="2000">
                <a:latin typeface="Aptos"/>
                <a:cs typeface="Times New Roman"/>
              </a:rPr>
              <a:t> jejich byt a budou si dělat, co chtějí. Jenže tady je přece v Čechách, ne někde na Sibiři. Nemůže si dovolit to, co doma. A jestli chce, tak </a:t>
            </a:r>
            <a:r>
              <a:rPr lang="cs-CZ" sz="2000" b="1">
                <a:latin typeface="Aptos"/>
                <a:cs typeface="Times New Roman"/>
              </a:rPr>
              <a:t>ať si jde tam, odkud přišel.“</a:t>
            </a:r>
            <a:endParaRPr lang="cs-CZ" sz="2000" b="1">
              <a:latin typeface="Aptos"/>
            </a:endParaRPr>
          </a:p>
          <a:p>
            <a:pPr marL="0" indent="0">
              <a:buNone/>
            </a:pP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21624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Základní pojmy</a:t>
            </a:r>
          </a:p>
        </p:txBody>
      </p:sp>
      <p:pic>
        <p:nvPicPr>
          <p:cNvPr id="6" name="Obrázek 5" descr="Obsah obrázku oblečení, osoba, Loket, kloub&#10;&#10;Popis se vygeneroval automaticky.">
            <a:extLst>
              <a:ext uri="{FF2B5EF4-FFF2-40B4-BE49-F238E27FC236}">
                <a16:creationId xmlns:a16="http://schemas.microsoft.com/office/drawing/2014/main" id="{C42A8E8B-93E9-376F-8ECD-6C0A13F2D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3" r="869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500" b="1">
                <a:latin typeface="Aptos"/>
                <a:cs typeface="Times New Roman"/>
              </a:rPr>
              <a:t>Postoj</a:t>
            </a:r>
            <a:r>
              <a:rPr lang="cs-CZ" sz="1500">
                <a:latin typeface="Aptos"/>
                <a:cs typeface="Times New Roman"/>
              </a:rPr>
              <a:t> (k cizincům) = ustálená </a:t>
            </a:r>
            <a:r>
              <a:rPr lang="cs-CZ" sz="1500" u="sng">
                <a:latin typeface="Aptos"/>
                <a:cs typeface="Times New Roman"/>
              </a:rPr>
              <a:t>tendence</a:t>
            </a:r>
            <a:r>
              <a:rPr lang="cs-CZ" sz="1500">
                <a:latin typeface="Aptos"/>
                <a:cs typeface="Times New Roman"/>
              </a:rPr>
              <a:t> vnímat, hodnotit a </a:t>
            </a:r>
            <a:r>
              <a:rPr lang="cs-CZ" sz="1500" u="sng">
                <a:latin typeface="Aptos"/>
                <a:cs typeface="Times New Roman"/>
              </a:rPr>
              <a:t>chovat</a:t>
            </a:r>
            <a:r>
              <a:rPr lang="cs-CZ" sz="1500">
                <a:latin typeface="Aptos"/>
                <a:cs typeface="Times New Roman"/>
              </a:rPr>
              <a:t> se k určitému </a:t>
            </a:r>
            <a:r>
              <a:rPr lang="cs-CZ" sz="1500" u="sng">
                <a:latin typeface="Aptos"/>
                <a:cs typeface="Times New Roman"/>
              </a:rPr>
              <a:t>objektu</a:t>
            </a:r>
            <a:r>
              <a:rPr lang="cs-CZ" sz="1500">
                <a:latin typeface="Aptos"/>
                <a:cs typeface="Times New Roman"/>
              </a:rPr>
              <a:t> určitým způsobem</a:t>
            </a:r>
          </a:p>
          <a:p>
            <a:pPr lvl="1"/>
            <a:r>
              <a:rPr lang="cs-CZ" sz="1500">
                <a:latin typeface="Aptos"/>
                <a:cs typeface="Times New Roman"/>
              </a:rPr>
              <a:t>Takže když smrdí jídlo, tak ho (objekt) chci poslat odkud přišel, zatímco kdyby to byli Češi (objekt), tak to budu řešit jinak</a:t>
            </a:r>
          </a:p>
          <a:p>
            <a:r>
              <a:rPr lang="cs-CZ" sz="1500">
                <a:latin typeface="Aptos"/>
                <a:cs typeface="Times New Roman"/>
              </a:rPr>
              <a:t>Z hlediska druhů postojů</a:t>
            </a:r>
          </a:p>
          <a:p>
            <a:pPr marL="0" indent="0" algn="ctr">
              <a:buNone/>
            </a:pPr>
            <a:r>
              <a:rPr lang="cs-CZ" sz="1500" b="1">
                <a:latin typeface="Aptos"/>
                <a:cs typeface="Times New Roman"/>
              </a:rPr>
              <a:t>Obecný</a:t>
            </a:r>
            <a:r>
              <a:rPr lang="cs-CZ" sz="1500">
                <a:latin typeface="Aptos"/>
                <a:cs typeface="Times New Roman"/>
              </a:rPr>
              <a:t> postoj k cizincům („Nejsem rasista“) </a:t>
            </a:r>
            <a:endParaRPr lang="cs-CZ"/>
          </a:p>
          <a:p>
            <a:pPr marL="457200" lvl="1" indent="0" algn="ctr">
              <a:buNone/>
            </a:pPr>
            <a:r>
              <a:rPr lang="cs-CZ" sz="1500">
                <a:latin typeface="Aptos"/>
                <a:cs typeface="Times New Roman"/>
              </a:rPr>
              <a:t>X </a:t>
            </a:r>
          </a:p>
          <a:p>
            <a:pPr marL="457200" lvl="1" indent="0" algn="ctr">
              <a:buNone/>
            </a:pPr>
            <a:r>
              <a:rPr lang="cs-CZ" sz="1500" b="1">
                <a:latin typeface="Aptos"/>
                <a:cs typeface="Times New Roman"/>
              </a:rPr>
              <a:t>Konkrétní</a:t>
            </a:r>
            <a:r>
              <a:rPr lang="cs-CZ" sz="1500">
                <a:latin typeface="Aptos"/>
                <a:cs typeface="Times New Roman"/>
              </a:rPr>
              <a:t> postoj k jiné kuchyni, jiným zvykům („Nemůžou si dovolit to, co doma“) </a:t>
            </a:r>
            <a:r>
              <a:rPr lang="cs-CZ" sz="1500">
                <a:latin typeface="Aptos"/>
                <a:cs typeface="Arial"/>
              </a:rPr>
              <a:t>- </a:t>
            </a:r>
            <a:r>
              <a:rPr lang="cs-CZ" sz="1500">
                <a:latin typeface="Aptos"/>
                <a:cs typeface="Times New Roman"/>
              </a:rPr>
              <a:t>větší prediktivní hodnota pro chování</a:t>
            </a:r>
            <a:endParaRPr lang="cs-CZ" sz="1500">
              <a:latin typeface="Aptos"/>
            </a:endParaRPr>
          </a:p>
          <a:p>
            <a:r>
              <a:rPr lang="cs-CZ" sz="1500">
                <a:latin typeface="Aptos"/>
                <a:cs typeface="Times New Roman"/>
              </a:rPr>
              <a:t>Funkce: </a:t>
            </a:r>
          </a:p>
          <a:p>
            <a:pPr lvl="1"/>
            <a:r>
              <a:rPr lang="cs-CZ" sz="1500">
                <a:latin typeface="Aptos"/>
                <a:cs typeface="Times New Roman"/>
              </a:rPr>
              <a:t>Individuální - "mocenské choutky" </a:t>
            </a:r>
          </a:p>
          <a:p>
            <a:pPr lvl="1"/>
            <a:r>
              <a:rPr lang="cs-CZ" sz="1500">
                <a:latin typeface="Aptos"/>
                <a:cs typeface="Times New Roman"/>
              </a:rPr>
              <a:t>Sociální - Legitimizuje to, že se k nim můžu chovat ošklivě - negativní přístup k přistěhovalcům, „protože se neumí chovat“</a:t>
            </a:r>
            <a:endParaRPr lang="cs-CZ" sz="15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750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Utváření postojů</a:t>
            </a:r>
          </a:p>
        </p:txBody>
      </p:sp>
      <p:sp>
        <p:nvSpPr>
          <p:cNvPr id="84" name="Freeform: Shape 8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1300" b="1">
                <a:latin typeface="Aptos"/>
                <a:cs typeface="Times New Roman"/>
              </a:rPr>
              <a:t>A (Učení) </a:t>
            </a:r>
          </a:p>
          <a:p>
            <a:pPr marL="0" indent="0">
              <a:buNone/>
            </a:pPr>
            <a:endParaRPr lang="cs-CZ" sz="1300" b="1">
              <a:latin typeface="Aptos"/>
              <a:cs typeface="Times New Roman"/>
            </a:endParaRPr>
          </a:p>
          <a:p>
            <a:pPr marL="0" indent="0">
              <a:buNone/>
            </a:pPr>
            <a:r>
              <a:rPr lang="cs-CZ" sz="1300" b="1">
                <a:latin typeface="Aptos"/>
                <a:cs typeface="Times New Roman"/>
              </a:rPr>
              <a:t>B Hodnoty – co znamená že se někdo neumí chovat?</a:t>
            </a:r>
            <a:endParaRPr lang="cs-CZ" sz="1300"/>
          </a:p>
          <a:p>
            <a:pPr>
              <a:buFont typeface="Arial"/>
              <a:buChar char="•"/>
            </a:pPr>
            <a:r>
              <a:rPr lang="cs-CZ" sz="1300" err="1">
                <a:latin typeface="Aptos"/>
                <a:cs typeface="Times New Roman"/>
              </a:rPr>
              <a:t>Eagly</a:t>
            </a:r>
            <a:r>
              <a:rPr lang="cs-CZ" sz="1300">
                <a:latin typeface="Aptos"/>
                <a:cs typeface="Times New Roman"/>
              </a:rPr>
              <a:t> – postoje jsou výrazem hodnot</a:t>
            </a:r>
            <a:endParaRPr lang="cs-CZ" sz="1300">
              <a:latin typeface="Aptos"/>
            </a:endParaRPr>
          </a:p>
          <a:p>
            <a:pPr>
              <a:buFont typeface="Arial"/>
              <a:buChar char="•"/>
            </a:pPr>
            <a:r>
              <a:rPr lang="cs-CZ" sz="1300">
                <a:latin typeface="Aptos"/>
                <a:cs typeface="Times New Roman"/>
              </a:rPr>
              <a:t>Schwarz – motivační oblasti v kruhovém modelu – tady asi konformita, tradice, bezpečnost </a:t>
            </a:r>
            <a:endParaRPr lang="cs-CZ" sz="1300">
              <a:latin typeface="Aptos"/>
            </a:endParaRPr>
          </a:p>
          <a:p>
            <a:pPr>
              <a:buFont typeface="Arial"/>
              <a:buChar char="•"/>
            </a:pPr>
            <a:r>
              <a:rPr lang="cs-CZ" sz="1300" err="1">
                <a:latin typeface="Aptos"/>
                <a:cs typeface="Times New Roman"/>
              </a:rPr>
              <a:t>Ingelhardt</a:t>
            </a:r>
            <a:r>
              <a:rPr lang="cs-CZ" sz="1300">
                <a:latin typeface="Aptos"/>
                <a:cs typeface="Times New Roman"/>
              </a:rPr>
              <a:t> – tradiční hodnoty - tradiční genderové role, nižší tolerance k minoritám a cizincům </a:t>
            </a:r>
            <a:endParaRPr lang="cs-CZ" sz="1300" b="1">
              <a:latin typeface="Aptos"/>
              <a:cs typeface="Times New Roman"/>
            </a:endParaRPr>
          </a:p>
          <a:p>
            <a:pPr>
              <a:buFont typeface="Arial"/>
              <a:buChar char="•"/>
            </a:pPr>
            <a:endParaRPr lang="cs-CZ" sz="1300">
              <a:latin typeface="Aptos"/>
              <a:cs typeface="Times New Roman"/>
            </a:endParaRPr>
          </a:p>
          <a:p>
            <a:pPr marL="0" indent="0">
              <a:buNone/>
            </a:pPr>
            <a:endParaRPr lang="cs-CZ" sz="1300" b="1">
              <a:latin typeface="Aptos"/>
              <a:cs typeface="Times New Roman"/>
            </a:endParaRPr>
          </a:p>
          <a:p>
            <a:pPr marL="0" indent="0">
              <a:buNone/>
            </a:pPr>
            <a:r>
              <a:rPr lang="cs-CZ" sz="1300" b="1">
                <a:latin typeface="Aptos"/>
                <a:cs typeface="Times New Roman"/>
              </a:rPr>
              <a:t>C Osobnost </a:t>
            </a:r>
          </a:p>
          <a:p>
            <a:pPr>
              <a:buFont typeface="Arial"/>
              <a:buChar char="•"/>
            </a:pPr>
            <a:r>
              <a:rPr lang="cs-CZ" sz="1300">
                <a:latin typeface="Aptos"/>
                <a:cs typeface="Times New Roman"/>
              </a:rPr>
              <a:t>Asi u něj: Nízká otevřenost, vysoký neuroticismus, extraverze?</a:t>
            </a:r>
            <a:endParaRPr lang="cs-CZ" sz="13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cs-CZ" sz="1300">
                <a:ea typeface="+mn-lt"/>
                <a:cs typeface="+mn-lt"/>
              </a:rPr>
              <a:t>Smrad – „Navíc bylo zjištěno, že </a:t>
            </a:r>
            <a:r>
              <a:rPr lang="cs-CZ" sz="1300" u="sng">
                <a:ea typeface="+mn-lt"/>
                <a:cs typeface="+mn-lt"/>
              </a:rPr>
              <a:t>individuální rozdíl v citlivosti na</a:t>
            </a:r>
            <a:r>
              <a:rPr lang="cs-CZ" sz="1300" b="1" u="sng">
                <a:ea typeface="+mn-lt"/>
                <a:cs typeface="+mn-lt"/>
              </a:rPr>
              <a:t> znechucení </a:t>
            </a:r>
            <a:r>
              <a:rPr lang="cs-CZ" sz="1300" u="sng">
                <a:ea typeface="+mn-lt"/>
                <a:cs typeface="+mn-lt"/>
              </a:rPr>
              <a:t>předpovídá implicitní rasové předsudky.</a:t>
            </a:r>
            <a:r>
              <a:rPr lang="cs-CZ" sz="1300">
                <a:ea typeface="+mn-lt"/>
                <a:cs typeface="+mn-lt"/>
              </a:rPr>
              <a:t> Celkově vzato naše výsledky naznačují zásadní roli obvodů zaměřených na spoj pro vnímání znechucení v rasových předsudcích“ (</a:t>
            </a:r>
            <a:r>
              <a:rPr lang="cs-CZ" sz="1300" err="1">
                <a:ea typeface="+mn-lt"/>
                <a:cs typeface="+mn-lt"/>
              </a:rPr>
              <a:t>Yunzhe</a:t>
            </a:r>
            <a:r>
              <a:rPr lang="cs-CZ" sz="1300">
                <a:ea typeface="+mn-lt"/>
                <a:cs typeface="+mn-lt"/>
              </a:rPr>
              <a:t> </a:t>
            </a:r>
            <a:r>
              <a:rPr lang="cs-CZ" sz="1300" err="1">
                <a:ea typeface="+mn-lt"/>
                <a:cs typeface="+mn-lt"/>
              </a:rPr>
              <a:t>Liu</a:t>
            </a:r>
            <a:r>
              <a:rPr lang="cs-CZ" sz="1300">
                <a:ea typeface="+mn-lt"/>
                <a:cs typeface="+mn-lt"/>
              </a:rPr>
              <a:t>, 2015)</a:t>
            </a:r>
            <a:endParaRPr lang="cs-CZ" sz="1300"/>
          </a:p>
          <a:p>
            <a:pPr marL="0" indent="0">
              <a:buNone/>
            </a:pPr>
            <a:endParaRPr lang="cs-CZ" sz="1300" b="1">
              <a:latin typeface="Times New Roman"/>
              <a:cs typeface="Times New Roman"/>
            </a:endParaRPr>
          </a:p>
        </p:txBody>
      </p:sp>
      <p:sp>
        <p:nvSpPr>
          <p:cNvPr id="86" name="Oval 8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diagram, řada/pruh, kruh&#10;&#10;Popis se vygeneroval automaticky.">
            <a:extLst>
              <a:ext uri="{FF2B5EF4-FFF2-40B4-BE49-F238E27FC236}">
                <a16:creationId xmlns:a16="http://schemas.microsoft.com/office/drawing/2014/main" id="{EC3DD99A-C56A-FD14-8192-1050D660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740944"/>
            <a:ext cx="3781051" cy="273213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88" name="Freeform: Shape 8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0" name="Straight Connector 8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9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9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9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  <a:latin typeface="Aptos Display"/>
                <a:cs typeface="Times New Roman"/>
              </a:rPr>
              <a:t>Kognitivní disonance a selektivita</a:t>
            </a:r>
          </a:p>
        </p:txBody>
      </p: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15DAF64A-A4D2-5DD6-7CF4-ED405D5D3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9334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0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4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730378"/>
            <a:ext cx="6230319" cy="1285106"/>
          </a:xfrm>
        </p:spPr>
        <p:txBody>
          <a:bodyPr anchor="t">
            <a:normAutofit/>
          </a:bodyPr>
          <a:lstStyle/>
          <a:p>
            <a:r>
              <a:rPr lang="cs-CZ" sz="4000" b="1" err="1">
                <a:latin typeface="Aptos Display"/>
                <a:cs typeface="Times New Roman"/>
              </a:rPr>
              <a:t>Meziskupinové</a:t>
            </a:r>
            <a:r>
              <a:rPr lang="cs-CZ" sz="4000" b="1">
                <a:latin typeface="Aptos Display"/>
                <a:cs typeface="Times New Roman"/>
              </a:rPr>
              <a:t> vztahy</a:t>
            </a:r>
            <a:endParaRPr lang="cs-CZ" sz="4000" b="1"/>
          </a:p>
        </p:txBody>
      </p:sp>
      <p:sp>
        <p:nvSpPr>
          <p:cNvPr id="25" name="Zástupný obsah 24">
            <a:extLst>
              <a:ext uri="{FF2B5EF4-FFF2-40B4-BE49-F238E27FC236}">
                <a16:creationId xmlns:a16="http://schemas.microsoft.com/office/drawing/2014/main" id="{9C5D2B54-3905-1B93-7493-AF1D0B6D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" y="2009881"/>
            <a:ext cx="7075588" cy="33155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ptos"/>
                <a:cs typeface="Arial"/>
              </a:rPr>
              <a:t>Sumner (1906)</a:t>
            </a:r>
            <a:endParaRPr lang="cs-CZ" sz="1600" dirty="0">
              <a:latin typeface="Aptos"/>
              <a:cs typeface="Arial"/>
            </a:endParaRP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en-US" sz="1600" dirty="0" err="1">
                <a:latin typeface="Aptos"/>
                <a:cs typeface="Arial"/>
              </a:rPr>
              <a:t>Členská</a:t>
            </a:r>
            <a:r>
              <a:rPr lang="en-US" sz="1600" dirty="0">
                <a:latin typeface="Aptos"/>
                <a:cs typeface="Arial"/>
              </a:rPr>
              <a:t> a </a:t>
            </a:r>
            <a:r>
              <a:rPr lang="en-US" sz="1600" dirty="0" err="1">
                <a:latin typeface="Aptos"/>
                <a:cs typeface="Arial"/>
              </a:rPr>
              <a:t>nečlenská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skupina</a:t>
            </a:r>
            <a:endParaRPr lang="cs-CZ" sz="1600" dirty="0">
              <a:latin typeface="Aptos"/>
              <a:cs typeface="Arial"/>
            </a:endParaRP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en-US" sz="1600" b="1" dirty="0" err="1">
                <a:latin typeface="Aptos"/>
                <a:cs typeface="Arial"/>
              </a:rPr>
              <a:t>Etnocentrismus</a:t>
            </a:r>
            <a:r>
              <a:rPr lang="en-US" sz="1600" b="1" dirty="0">
                <a:latin typeface="Aptos"/>
                <a:cs typeface="Arial"/>
              </a:rPr>
              <a:t> → </a:t>
            </a:r>
            <a:r>
              <a:rPr lang="en-US" sz="1600" dirty="0" err="1">
                <a:latin typeface="Aptos"/>
                <a:cs typeface="Arial"/>
              </a:rPr>
              <a:t>loajalita</a:t>
            </a:r>
            <a:r>
              <a:rPr lang="en-US" sz="1600" dirty="0">
                <a:latin typeface="Aptos"/>
                <a:cs typeface="Arial"/>
              </a:rPr>
              <a:t> a </a:t>
            </a:r>
            <a:r>
              <a:rPr lang="en-US" sz="1600" dirty="0" err="1">
                <a:latin typeface="Aptos"/>
                <a:cs typeface="Arial"/>
              </a:rPr>
              <a:t>upřednostňování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členské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skupiny</a:t>
            </a:r>
            <a:br>
              <a:rPr lang="en-US" sz="1600" dirty="0">
                <a:latin typeface="Aptos"/>
                <a:cs typeface="Arial"/>
              </a:rPr>
            </a:br>
            <a:r>
              <a:rPr lang="en-US" sz="1600" dirty="0">
                <a:latin typeface="Aptos"/>
                <a:cs typeface="Arial"/>
              </a:rPr>
              <a:t>(~ </a:t>
            </a:r>
            <a:r>
              <a:rPr lang="en-US" sz="1600" dirty="0" err="1">
                <a:latin typeface="Aptos"/>
                <a:cs typeface="Arial"/>
              </a:rPr>
              <a:t>egocentrismus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b="1" dirty="0">
                <a:latin typeface="Aptos"/>
                <a:cs typeface="Arial"/>
              </a:rPr>
              <a:t>→ 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sebeintegrita</a:t>
            </a:r>
            <a:r>
              <a:rPr lang="en-US" sz="1600" dirty="0">
                <a:latin typeface="Aptos"/>
                <a:cs typeface="Arial"/>
              </a:rPr>
              <a:t>, </a:t>
            </a:r>
            <a:r>
              <a:rPr lang="en-US" sz="1600" dirty="0" err="1">
                <a:latin typeface="Aptos"/>
                <a:cs typeface="Arial"/>
              </a:rPr>
              <a:t>sebeúcta</a:t>
            </a:r>
            <a:r>
              <a:rPr lang="en-US" sz="1600" dirty="0">
                <a:latin typeface="Aptos"/>
                <a:cs typeface="Arial"/>
              </a:rPr>
              <a:t>)</a:t>
            </a:r>
            <a:endParaRPr lang="cs-CZ" sz="1600" dirty="0">
              <a:latin typeface="Aptos"/>
              <a:cs typeface="Arial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latin typeface="Aptos"/>
              <a:cs typeface="Arial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>
                <a:latin typeface="Aptos"/>
                <a:cs typeface="Arial"/>
              </a:rPr>
              <a:t>Meziskupinové</a:t>
            </a:r>
            <a:r>
              <a:rPr lang="en-US" sz="1600" b="1" dirty="0">
                <a:latin typeface="Aptos"/>
                <a:cs typeface="Arial"/>
              </a:rPr>
              <a:t> </a:t>
            </a:r>
            <a:r>
              <a:rPr lang="en-US" sz="1600" b="1" dirty="0" err="1">
                <a:latin typeface="Aptos"/>
                <a:cs typeface="Arial"/>
              </a:rPr>
              <a:t>zkreslení</a:t>
            </a:r>
            <a:r>
              <a:rPr lang="en-US" sz="1600" dirty="0">
                <a:latin typeface="Aptos"/>
                <a:cs typeface="Arial"/>
              </a:rPr>
              <a:t> (intergroup bias)</a:t>
            </a:r>
            <a:endParaRPr lang="cs-CZ" sz="1600" dirty="0">
              <a:latin typeface="Aptos"/>
              <a:cs typeface="Arial"/>
            </a:endParaRP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en-US" sz="1600" dirty="0">
                <a:latin typeface="Aptos"/>
                <a:cs typeface="Arial"/>
              </a:rPr>
              <a:t>= </a:t>
            </a:r>
            <a:r>
              <a:rPr lang="en-US" sz="1600" dirty="0" err="1">
                <a:latin typeface="Aptos"/>
                <a:cs typeface="Arial"/>
              </a:rPr>
              <a:t>upřednostňování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vlastní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skupiny</a:t>
            </a:r>
            <a:r>
              <a:rPr lang="en-US" sz="1600" dirty="0">
                <a:latin typeface="Aptos"/>
                <a:cs typeface="Arial"/>
              </a:rPr>
              <a:t> (</a:t>
            </a:r>
            <a:r>
              <a:rPr lang="en-US" sz="1600" b="1" dirty="0">
                <a:latin typeface="Aptos"/>
                <a:cs typeface="Arial"/>
              </a:rPr>
              <a:t>in-group favoritism</a:t>
            </a:r>
            <a:r>
              <a:rPr lang="en-US" sz="1600" dirty="0">
                <a:latin typeface="Aptos"/>
                <a:cs typeface="Arial"/>
              </a:rPr>
              <a:t>) + </a:t>
            </a:r>
            <a:r>
              <a:rPr lang="en-US" sz="1600" dirty="0" err="1">
                <a:latin typeface="Aptos"/>
                <a:cs typeface="Arial"/>
              </a:rPr>
              <a:t>znevažování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nečlenských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skupin</a:t>
            </a:r>
            <a:r>
              <a:rPr lang="en-US" sz="1600" dirty="0">
                <a:latin typeface="Aptos"/>
                <a:cs typeface="Arial"/>
              </a:rPr>
              <a:t> (</a:t>
            </a:r>
            <a:r>
              <a:rPr lang="en-US" sz="1600" b="1" dirty="0">
                <a:latin typeface="Aptos"/>
                <a:cs typeface="Arial"/>
              </a:rPr>
              <a:t>out-group derogation</a:t>
            </a:r>
            <a:r>
              <a:rPr lang="en-US" sz="1600" dirty="0">
                <a:latin typeface="Aptos"/>
                <a:cs typeface="Arial"/>
              </a:rPr>
              <a:t>)</a:t>
            </a:r>
            <a:endParaRPr lang="cs-CZ" sz="1600" dirty="0">
              <a:latin typeface="Aptos"/>
              <a:cs typeface="Arial"/>
            </a:endParaRP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en-US" sz="1600" dirty="0">
                <a:latin typeface="Aptos"/>
                <a:cs typeface="Arial"/>
              </a:rPr>
              <a:t>"</a:t>
            </a:r>
            <a:r>
              <a:rPr lang="en-US" sz="1600" dirty="0" err="1">
                <a:latin typeface="Aptos"/>
                <a:cs typeface="Arial"/>
              </a:rPr>
              <a:t>zkreslení</a:t>
            </a:r>
            <a:r>
              <a:rPr lang="en-US" sz="1600" dirty="0">
                <a:latin typeface="Aptos"/>
                <a:cs typeface="Arial"/>
              </a:rPr>
              <a:t>" </a:t>
            </a:r>
            <a:r>
              <a:rPr lang="en-US" sz="1600" dirty="0" err="1">
                <a:latin typeface="Aptos"/>
                <a:cs typeface="Arial"/>
              </a:rPr>
              <a:t>tj</a:t>
            </a:r>
            <a:r>
              <a:rPr lang="en-US" sz="1600" dirty="0">
                <a:latin typeface="Aptos"/>
                <a:cs typeface="Arial"/>
              </a:rPr>
              <a:t>. </a:t>
            </a:r>
            <a:r>
              <a:rPr lang="en-US" sz="1600" dirty="0" err="1">
                <a:latin typeface="Aptos"/>
                <a:cs typeface="Arial"/>
              </a:rPr>
              <a:t>nelegitimní</a:t>
            </a:r>
            <a:r>
              <a:rPr lang="en-US" sz="1600" dirty="0">
                <a:latin typeface="Aptos"/>
                <a:cs typeface="Arial"/>
              </a:rPr>
              <a:t>, </a:t>
            </a:r>
            <a:r>
              <a:rPr lang="en-US" sz="1600" dirty="0" err="1">
                <a:latin typeface="Aptos"/>
                <a:cs typeface="Arial"/>
              </a:rPr>
              <a:t>nespravedlivé</a:t>
            </a:r>
            <a:r>
              <a:rPr lang="en-US" sz="1600" dirty="0">
                <a:latin typeface="Aptos"/>
                <a:cs typeface="Arial"/>
              </a:rPr>
              <a:t> </a:t>
            </a:r>
            <a:endParaRPr lang="cs-CZ" sz="1600" dirty="0">
              <a:latin typeface="Aptos"/>
              <a:cs typeface="Arial"/>
            </a:endParaRP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en-US" sz="1600" dirty="0" err="1">
                <a:latin typeface="Aptos"/>
                <a:cs typeface="Arial"/>
              </a:rPr>
              <a:t>na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všech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en-US" sz="1600" dirty="0" err="1">
                <a:latin typeface="Aptos"/>
                <a:cs typeface="Arial"/>
              </a:rPr>
              <a:t>úrovních</a:t>
            </a:r>
            <a:r>
              <a:rPr lang="en-US" sz="1600" dirty="0">
                <a:latin typeface="Aptos"/>
                <a:cs typeface="Arial"/>
              </a:rPr>
              <a:t> </a:t>
            </a:r>
            <a:r>
              <a:rPr lang="cs-CZ" sz="1600" dirty="0">
                <a:latin typeface="Aptos"/>
                <a:cs typeface="Arial"/>
              </a:rPr>
              <a:t>  - </a:t>
            </a:r>
            <a:r>
              <a:rPr lang="en-US" sz="1600" dirty="0" err="1">
                <a:latin typeface="Aptos"/>
                <a:cs typeface="Arial"/>
              </a:rPr>
              <a:t>kognitivní</a:t>
            </a:r>
            <a:r>
              <a:rPr lang="en-US" sz="1600" dirty="0">
                <a:latin typeface="Aptos"/>
                <a:cs typeface="Arial"/>
              </a:rPr>
              <a:t> (</a:t>
            </a:r>
            <a:r>
              <a:rPr lang="en-US" sz="1600" dirty="0" err="1">
                <a:latin typeface="Aptos"/>
                <a:cs typeface="Arial"/>
              </a:rPr>
              <a:t>stereotypizace</a:t>
            </a:r>
            <a:r>
              <a:rPr lang="en-US" sz="1600" dirty="0">
                <a:latin typeface="Aptos"/>
                <a:cs typeface="Arial"/>
              </a:rPr>
              <a:t>), </a:t>
            </a:r>
            <a:r>
              <a:rPr lang="en-US" sz="1600" dirty="0" err="1">
                <a:latin typeface="Aptos"/>
                <a:cs typeface="Arial"/>
              </a:rPr>
              <a:t>emoční</a:t>
            </a:r>
            <a:r>
              <a:rPr lang="en-US" sz="1600" dirty="0">
                <a:latin typeface="Aptos"/>
                <a:cs typeface="Arial"/>
              </a:rPr>
              <a:t> (</a:t>
            </a:r>
            <a:r>
              <a:rPr lang="en-US" sz="1600" dirty="0" err="1">
                <a:latin typeface="Aptos"/>
                <a:cs typeface="Arial"/>
              </a:rPr>
              <a:t>předsudky</a:t>
            </a:r>
            <a:r>
              <a:rPr lang="en-US" sz="1600" dirty="0">
                <a:latin typeface="Aptos"/>
                <a:cs typeface="Arial"/>
              </a:rPr>
              <a:t>), </a:t>
            </a:r>
            <a:r>
              <a:rPr lang="en-US" sz="1600" dirty="0" err="1">
                <a:latin typeface="Aptos"/>
                <a:cs typeface="Arial"/>
              </a:rPr>
              <a:t>behaviorální</a:t>
            </a:r>
            <a:r>
              <a:rPr lang="en-US" sz="1600" dirty="0">
                <a:latin typeface="Aptos"/>
                <a:cs typeface="Arial"/>
              </a:rPr>
              <a:t> (</a:t>
            </a:r>
            <a:r>
              <a:rPr lang="en-US" sz="1600" dirty="0" err="1">
                <a:latin typeface="Aptos"/>
                <a:cs typeface="Arial"/>
              </a:rPr>
              <a:t>diskriminace</a:t>
            </a:r>
            <a:r>
              <a:rPr lang="en-US" sz="1600" dirty="0">
                <a:latin typeface="Aptos"/>
                <a:cs typeface="Arial"/>
              </a:rPr>
              <a:t>)</a:t>
            </a:r>
          </a:p>
          <a:p>
            <a:endParaRPr lang="cs-CZ" sz="1600" dirty="0"/>
          </a:p>
        </p:txBody>
      </p:sp>
      <p:pic>
        <p:nvPicPr>
          <p:cNvPr id="27" name="Obrázek 26" descr="Svíčková na smetaně | NejRecept.cz">
            <a:extLst>
              <a:ext uri="{FF2B5EF4-FFF2-40B4-BE49-F238E27FC236}">
                <a16:creationId xmlns:a16="http://schemas.microsoft.com/office/drawing/2014/main" id="{8CE9E880-9A7E-34AD-54B4-07F86E20E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4" r="-5" b="-5"/>
          <a:stretch/>
        </p:blipFill>
        <p:spPr>
          <a:xfrm>
            <a:off x="7881870" y="734573"/>
            <a:ext cx="3572978" cy="2246826"/>
          </a:xfrm>
          <a:prstGeom prst="rect">
            <a:avLst/>
          </a:prstGeom>
        </p:spPr>
      </p:pic>
      <p:pic>
        <p:nvPicPr>
          <p:cNvPr id="29" name="Obrázek 28" descr="Besser als Pizza - Dieses Take-Away-Essen macht laut Studie glücklich ...">
            <a:extLst>
              <a:ext uri="{FF2B5EF4-FFF2-40B4-BE49-F238E27FC236}">
                <a16:creationId xmlns:a16="http://schemas.microsoft.com/office/drawing/2014/main" id="{5D03DEE6-E675-061C-83A5-4103EBEA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r="8884" b="1"/>
          <a:stretch/>
        </p:blipFill>
        <p:spPr>
          <a:xfrm>
            <a:off x="7881870" y="3429000"/>
            <a:ext cx="3572978" cy="2246826"/>
          </a:xfrm>
          <a:prstGeom prst="rect">
            <a:avLst/>
          </a:prstGeom>
        </p:spPr>
      </p:pic>
      <p:sp>
        <p:nvSpPr>
          <p:cNvPr id="64" name="Rectangle 4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4038599" cy="45677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3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B4697-F8D9-0AAF-1C2A-DA9AD81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3800">
                <a:latin typeface="Arial"/>
                <a:ea typeface="+mj-lt"/>
                <a:cs typeface="Arial"/>
              </a:rPr>
              <a:t>Sociálně-psychologické teorie</a:t>
            </a:r>
            <a:br>
              <a:rPr lang="cs-CZ" sz="3800">
                <a:latin typeface="Arial"/>
                <a:ea typeface="+mj-lt"/>
                <a:cs typeface="Arial"/>
              </a:rPr>
            </a:br>
            <a:r>
              <a:rPr lang="cs-CZ" sz="3800">
                <a:latin typeface="Arial"/>
                <a:ea typeface="+mj-lt"/>
                <a:cs typeface="Arial"/>
              </a:rPr>
              <a:t>vysvětlující meziskupinové zkreslení </a:t>
            </a:r>
            <a:endParaRPr lang="cs-CZ" sz="380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62E03-88B3-80E8-0C12-A8E79908A02B}"/>
              </a:ext>
            </a:extLst>
          </p:cNvPr>
          <p:cNvSpPr>
            <a:spLocks/>
          </p:cNvSpPr>
          <p:nvPr/>
        </p:nvSpPr>
        <p:spPr>
          <a:xfrm>
            <a:off x="1188062" y="1640979"/>
            <a:ext cx="9373489" cy="4638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749808">
              <a:lnSpc>
                <a:spcPct val="90000"/>
              </a:lnSpc>
              <a:spcAft>
                <a:spcPts val="600"/>
              </a:spcAft>
            </a:pPr>
            <a:r>
              <a:rPr lang="cs-CZ" sz="14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Staví na různých potřebách </a:t>
            </a:r>
            <a:endParaRPr lang="en-US" sz="1400" kern="1200">
              <a:solidFill>
                <a:srgbClr val="000000"/>
              </a:solidFill>
              <a:latin typeface="Aptos"/>
              <a:cs typeface="Arial"/>
            </a:endParaRP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endParaRPr lang="cs-CZ" sz="1400">
              <a:solidFill>
                <a:srgbClr val="000000"/>
              </a:solidFill>
            </a:endParaRP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r>
              <a:rPr lang="cs-CZ" sz="14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cs-CZ"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Teorie sociální identity a teorie </a:t>
            </a:r>
            <a:r>
              <a:rPr lang="cs-CZ" sz="1600" b="1" kern="120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sebekategorizace</a:t>
            </a:r>
            <a:r>
              <a:rPr lang="cs-CZ" sz="14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400" kern="1200" err="1">
                <a:solidFill>
                  <a:srgbClr val="000000"/>
                </a:solidFill>
                <a:latin typeface="Aptos"/>
                <a:ea typeface="+mn-ea"/>
                <a:cs typeface="Arial"/>
              </a:rPr>
              <a:t>Tajfel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&amp;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Turner, 70. léta 20. </a:t>
            </a:r>
            <a:r>
              <a:rPr lang="cs-CZ" sz="1400">
                <a:solidFill>
                  <a:srgbClr val="000000"/>
                </a:solidFill>
                <a:latin typeface="Aptos"/>
                <a:cs typeface="Arial"/>
              </a:rPr>
              <a:t>stol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.)</a:t>
            </a:r>
            <a:endParaRPr lang="en-US" sz="1400" kern="1200">
              <a:solidFill>
                <a:srgbClr val="000000"/>
              </a:solidFill>
              <a:latin typeface="Aptos"/>
              <a:cs typeface="Arial"/>
            </a:endParaRP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,monospace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Osobní vs. sociální identita (kategorizace, identifikace, sociální srovnávání)</a:t>
            </a:r>
            <a:endParaRPr lang="en-US" sz="1400" kern="1200">
              <a:solidFill>
                <a:srgbClr val="000000"/>
              </a:solidFill>
              <a:latin typeface="Aptos"/>
              <a:cs typeface="Arial"/>
            </a:endParaRP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Potřeba udržet pozitivní obraz skupiny, a tím vlastní </a:t>
            </a:r>
            <a:r>
              <a:rPr lang="cs-CZ" sz="1400" u="sng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sebeúctu</a:t>
            </a:r>
            <a:endParaRPr lang="cs-CZ" sz="1400" u="sng" kern="1200">
              <a:solidFill>
                <a:srgbClr val="000000"/>
              </a:solidFill>
              <a:latin typeface="Aptos"/>
              <a:cs typeface="Arial"/>
            </a:endParaRP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endParaRPr lang="cs-CZ" sz="1400">
              <a:solidFill>
                <a:srgbClr val="000000"/>
              </a:solidFill>
              <a:latin typeface="Aptos"/>
              <a:cs typeface="Arial"/>
            </a:endParaRP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2) </a:t>
            </a:r>
            <a:r>
              <a:rPr lang="cs-CZ" sz="1600" b="1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Teorie </a:t>
            </a:r>
            <a:r>
              <a:rPr lang="cs-CZ" sz="1600" b="1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redukce subjektivní nejistoty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 (</a:t>
            </a:r>
            <a:r>
              <a:rPr lang="cs-CZ" sz="1400" kern="1200" err="1">
                <a:solidFill>
                  <a:srgbClr val="000000"/>
                </a:solidFill>
                <a:latin typeface="Aptos"/>
                <a:ea typeface="+mn-lt"/>
                <a:cs typeface="Arial"/>
              </a:rPr>
              <a:t>Hogg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&amp; </a:t>
            </a:r>
            <a:r>
              <a:rPr lang="cs-CZ" sz="1400" kern="1200" err="1">
                <a:solidFill>
                  <a:srgbClr val="000000"/>
                </a:solidFill>
                <a:latin typeface="Aptos"/>
                <a:ea typeface="+mn-lt"/>
                <a:cs typeface="Arial"/>
              </a:rPr>
              <a:t>Abrams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, 1993)</a:t>
            </a:r>
            <a:endParaRPr lang="cs-CZ"/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Potřeba vyhnout se nejistotě</a:t>
            </a:r>
            <a:endParaRPr lang="cs-CZ" sz="1400" kern="1200">
              <a:solidFill>
                <a:srgbClr val="000000"/>
              </a:solidFill>
              <a:latin typeface="Aptos"/>
              <a:cs typeface="Arial"/>
            </a:endParaRP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 u="sng">
                <a:solidFill>
                  <a:srgbClr val="000000"/>
                </a:solidFill>
                <a:latin typeface="Aptos"/>
                <a:cs typeface="Arial"/>
              </a:rPr>
              <a:t> </a:t>
            </a:r>
            <a:r>
              <a:rPr lang="cs-CZ" sz="1400" u="sng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Přizpůsobení se prototypu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 člena skupiny </a:t>
            </a:r>
            <a:r>
              <a:rPr lang="cs-CZ" sz="1400" b="1" kern="12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→ 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normativní vodítka, předepsané chování, regulace očekávání a vnímání sebe i druhých, potvrzení toho, kdo jsme, čemu věříme a co děláme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, umístění v sociální realitě</a:t>
            </a: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Snížení nejistoty </a:t>
            </a:r>
            <a:r>
              <a:rPr lang="cs-CZ" sz="1400" b="1" kern="12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→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Roboto"/>
                <a:cs typeface="Roboto"/>
              </a:rPr>
              <a:t> pozitivní emoce vůči vlastní skupině</a:t>
            </a: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endParaRPr lang="cs-CZ" sz="1400">
              <a:solidFill>
                <a:srgbClr val="000000"/>
              </a:solidFill>
              <a:latin typeface="Aptos"/>
              <a:cs typeface="Arial"/>
            </a:endParaRPr>
          </a:p>
          <a:p>
            <a:pPr defTabSz="749808">
              <a:lnSpc>
                <a:spcPct val="90000"/>
              </a:lnSpc>
              <a:spcAft>
                <a:spcPts val="600"/>
              </a:spcAft>
            </a:pPr>
            <a:r>
              <a:rPr lang="cs-CZ" sz="1400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3) </a:t>
            </a:r>
            <a:r>
              <a:rPr lang="cs-CZ" sz="1600" b="1" kern="1200">
                <a:solidFill>
                  <a:srgbClr val="000000"/>
                </a:solidFill>
                <a:latin typeface="Aptos"/>
                <a:ea typeface="+mn-ea"/>
                <a:cs typeface="Arial"/>
              </a:rPr>
              <a:t>Teorie </a:t>
            </a:r>
            <a:r>
              <a:rPr lang="cs-CZ" sz="1600" b="1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sociální dominance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 (</a:t>
            </a:r>
            <a:r>
              <a:rPr lang="cs-CZ" sz="1400" kern="1200" err="1">
                <a:solidFill>
                  <a:srgbClr val="000000"/>
                </a:solidFill>
                <a:latin typeface="Aptos"/>
                <a:ea typeface="+mn-lt"/>
                <a:cs typeface="Arial"/>
              </a:rPr>
              <a:t>Sidanius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lt"/>
                <a:cs typeface="Arial"/>
              </a:rPr>
              <a:t>&amp;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kern="1200" err="1">
                <a:solidFill>
                  <a:srgbClr val="000000"/>
                </a:solidFill>
                <a:latin typeface="Aptos"/>
                <a:ea typeface="+mn-lt"/>
                <a:cs typeface="Arial"/>
              </a:rPr>
              <a:t>Pratto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, 1999) </a:t>
            </a:r>
            <a:endParaRPr lang="cs-CZ"/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Široká teorie – zabývá se sociální nerovností na několika úrovních (jednotlivci, skupiny, instituce, ideologie)</a:t>
            </a: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Koncept</a:t>
            </a:r>
            <a:r>
              <a:rPr lang="cs-CZ" sz="1400" b="1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u="sng" kern="1200">
                <a:solidFill>
                  <a:srgbClr val="000000"/>
                </a:solidFill>
                <a:latin typeface="+mn-lt"/>
                <a:ea typeface="+mn-lt"/>
                <a:cs typeface="Arial"/>
              </a:rPr>
              <a:t>orientace na sociální dominanci (SDO)</a:t>
            </a:r>
            <a:r>
              <a:rPr lang="cs-CZ" sz="1400" b="1" kern="1200">
                <a:solidFill>
                  <a:srgbClr val="000000"/>
                </a:solidFill>
                <a:latin typeface="+mn-lt"/>
                <a:ea typeface="+mn-lt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– </a:t>
            </a:r>
            <a:r>
              <a:rPr lang="cs-CZ" sz="1400" kern="1200">
                <a:solidFill>
                  <a:srgbClr val="000000"/>
                </a:solidFill>
                <a:latin typeface="+mn-lt"/>
                <a:ea typeface="+mn-lt"/>
                <a:cs typeface="Arial"/>
              </a:rPr>
              <a:t>potřeba vytvářet a udržovat hierarchické uspořádání společnosti; přání, aby členské skupiny byly nadřízené těm nečlenským</a:t>
            </a:r>
            <a:endParaRPr lang="cs-CZ" sz="1400" kern="1200">
              <a:solidFill>
                <a:srgbClr val="000000"/>
              </a:solidFill>
              <a:latin typeface="Aptos"/>
              <a:ea typeface="+mn-lt"/>
              <a:cs typeface="Arial"/>
            </a:endParaRP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cs-CZ" sz="1400">
                <a:solidFill>
                  <a:srgbClr val="000000"/>
                </a:solidFill>
                <a:latin typeface="Aptos"/>
                <a:ea typeface="+mn-lt"/>
                <a:cs typeface="Arial"/>
              </a:rPr>
              <a:t> </a:t>
            </a:r>
            <a:r>
              <a:rPr lang="cs-CZ" sz="1400" kern="1200">
                <a:solidFill>
                  <a:srgbClr val="000000"/>
                </a:solidFill>
                <a:latin typeface="Aptos"/>
                <a:ea typeface="+mn-lt"/>
                <a:cs typeface="Arial"/>
              </a:rPr>
              <a:t>Lidé mají různou míru SDO - závisí na zkušenostech, sociálním kontextu, osobnosti (nízká otevřenost a přívětivost, vysoká agresivita), pohlaví (u mužů významně vyšší)</a:t>
            </a:r>
          </a:p>
          <a:p>
            <a:pPr marL="374650" lvl="1" defTabSz="749808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cs-CZ" sz="984" kern="1200">
              <a:solidFill>
                <a:srgbClr val="000000"/>
              </a:solidFill>
              <a:latin typeface="Aptos"/>
              <a:ea typeface="+mn-lt"/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cs-CZ" sz="1200">
              <a:solidFill>
                <a:srgbClr val="000000"/>
              </a:solidFill>
              <a:latin typeface="Aptos"/>
              <a:ea typeface="+mn-lt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10F2E8-9114-EF61-059D-98FCDDBAF2DA}"/>
              </a:ext>
            </a:extLst>
          </p:cNvPr>
          <p:cNvSpPr txBox="1"/>
          <p:nvPr/>
        </p:nvSpPr>
        <p:spPr>
          <a:xfrm>
            <a:off x="8359554" y="3120711"/>
            <a:ext cx="352123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cs-CZ" sz="1600" b="1" i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"Vadí mi, když se neumí chovat."</a:t>
            </a:r>
            <a:endParaRPr lang="cs-CZ" sz="1600" b="1">
              <a:solidFill>
                <a:schemeClr val="accent2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5C782C-C926-96CB-050C-A2D406CFE305}"/>
              </a:ext>
            </a:extLst>
          </p:cNvPr>
          <p:cNvSpPr txBox="1"/>
          <p:nvPr/>
        </p:nvSpPr>
        <p:spPr>
          <a:xfrm>
            <a:off x="9735394" y="4431286"/>
            <a:ext cx="16015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cs-CZ" sz="1600" b="1" i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"Byli ještě drzí."</a:t>
            </a:r>
            <a:endParaRPr lang="cs-CZ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3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50" y="330810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Teorie plánovaného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0" y="1553036"/>
            <a:ext cx="6693311" cy="5054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5 faktorů: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/>
              <a:t>chování</a:t>
            </a:r>
            <a:r>
              <a:rPr lang="cs-CZ" sz="2000"/>
              <a:t> = pozorovatelná reakce osoby v určité situaci s ohledem na daný cíl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/>
              <a:t>postoj</a:t>
            </a:r>
            <a:r>
              <a:rPr lang="cs-CZ" sz="2000"/>
              <a:t> = názor jedince na chování (posouzení a vnímaní konkrétního chování jako žádoucího nebo nežádoucího)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/>
              <a:t>subjektivní norma </a:t>
            </a:r>
            <a:r>
              <a:rPr lang="cs-CZ" sz="2000"/>
              <a:t>= individuální vnímání určitého chování, které je ovlivněno úsudkem a názorem blízkých osob (např. rodiny, přátel, kolegů, učitelů, atp.)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/>
              <a:t>vnímaná kontrola </a:t>
            </a:r>
            <a:r>
              <a:rPr lang="cs-CZ" sz="2000"/>
              <a:t>= jak snadné/obtížné je cíle dosáhnout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/>
              <a:t>záměr</a:t>
            </a:r>
            <a:r>
              <a:rPr lang="cs-CZ" sz="2000"/>
              <a:t> = úmysl či konkrétní vyjádření toho, co chceme, aby se stalo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475D8C-6736-6EDA-5E2B-6AC8BE91F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449581"/>
              </p:ext>
            </p:extLst>
          </p:nvPr>
        </p:nvGraphicFramePr>
        <p:xfrm>
          <a:off x="7801480" y="1661652"/>
          <a:ext cx="4258199" cy="429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4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6CC6A-C324-BD00-4978-A86C5AD4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0544"/>
            <a:ext cx="10515600" cy="930275"/>
          </a:xfrm>
        </p:spPr>
        <p:txBody>
          <a:bodyPr>
            <a:normAutofit/>
          </a:bodyPr>
          <a:lstStyle/>
          <a:p>
            <a:r>
              <a:rPr lang="cs-CZ"/>
              <a:t>Teorie plánovaného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8316-03DF-39BD-A47E-0BF68D9C3F49}"/>
              </a:ext>
            </a:extLst>
          </p:cNvPr>
          <p:cNvSpPr>
            <a:spLocks/>
          </p:cNvSpPr>
          <p:nvPr/>
        </p:nvSpPr>
        <p:spPr>
          <a:xfrm>
            <a:off x="1387171" y="2011363"/>
            <a:ext cx="5170010" cy="4160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804672">
              <a:spcAft>
                <a:spcPts val="600"/>
              </a:spcAft>
            </a:pPr>
            <a:r>
              <a:rPr lang="cs-CZ" sz="1760" kern="1200">
                <a:solidFill>
                  <a:srgbClr val="92D050"/>
                </a:solidFill>
                <a:latin typeface="Aptos"/>
                <a:ea typeface="+mn-ea"/>
                <a:cs typeface="Times New Roman"/>
              </a:rPr>
              <a:t>Nejsem přeci žádný rasista. </a:t>
            </a:r>
          </a:p>
          <a:p>
            <a:pPr defTabSz="804672">
              <a:spcAft>
                <a:spcPts val="600"/>
              </a:spcAft>
            </a:pPr>
            <a:r>
              <a:rPr lang="cs-CZ" sz="1760" kern="1200">
                <a:solidFill>
                  <a:srgbClr val="92D050"/>
                </a:solidFill>
                <a:latin typeface="Aptos"/>
                <a:ea typeface="+mn-ea"/>
                <a:cs typeface="Times New Roman"/>
              </a:rPr>
              <a:t>Mně nevadí, když je někdo jiný pleti nebo </a:t>
            </a:r>
            <a:r>
              <a:rPr lang="cs-CZ" sz="1760" kern="1200" err="1">
                <a:solidFill>
                  <a:srgbClr val="92D050"/>
                </a:solidFill>
                <a:latin typeface="Aptos"/>
                <a:ea typeface="+mn-ea"/>
                <a:cs typeface="Times New Roman"/>
              </a:rPr>
              <a:t>jinýho</a:t>
            </a:r>
            <a:r>
              <a:rPr lang="cs-CZ" sz="1760" kern="1200">
                <a:solidFill>
                  <a:srgbClr val="92D050"/>
                </a:solidFill>
                <a:latin typeface="Aptos"/>
                <a:ea typeface="+mn-ea"/>
                <a:cs typeface="Times New Roman"/>
              </a:rPr>
              <a:t> náboženství. Ale vadí mi, když se neumí chovat</a:t>
            </a:r>
            <a:r>
              <a:rPr lang="cs-CZ" sz="1760" kern="1200">
                <a:solidFill>
                  <a:srgbClr val="006700"/>
                </a:solidFill>
                <a:latin typeface="Aptos"/>
                <a:ea typeface="+mn-ea"/>
                <a:cs typeface="Times New Roman"/>
              </a:rPr>
              <a:t>. </a:t>
            </a:r>
            <a:r>
              <a:rPr lang="cs-CZ" sz="1760" kern="1200">
                <a:solidFill>
                  <a:schemeClr val="accent3">
                    <a:lumMod val="40000"/>
                    <a:lumOff val="60000"/>
                  </a:schemeClr>
                </a:solidFill>
                <a:latin typeface="Aptos"/>
                <a:ea typeface="+mn-ea"/>
                <a:cs typeface="Times New Roman"/>
              </a:rPr>
              <a:t>Nemůže si přece myslet, že mu všechno projde. </a:t>
            </a:r>
          </a:p>
          <a:p>
            <a:pPr defTabSz="804672">
              <a:spcAft>
                <a:spcPts val="600"/>
              </a:spcAft>
            </a:pP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Ten smrad z jejich bytu je fakt </a:t>
            </a:r>
            <a:r>
              <a:rPr lang="cs-CZ" sz="1760" kern="1200" err="1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děsnej</a:t>
            </a: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. Vaří pořád nějaký ty jejich jídla a </a:t>
            </a:r>
            <a:r>
              <a:rPr lang="cs-CZ" sz="1760" kern="1200">
                <a:solidFill>
                  <a:schemeClr val="accent4"/>
                </a:solidFill>
                <a:latin typeface="Aptos"/>
                <a:ea typeface="+mn-ea"/>
                <a:cs typeface="Times New Roman"/>
              </a:rPr>
              <a:t>když jsem za </a:t>
            </a:r>
            <a:r>
              <a:rPr lang="cs-CZ" sz="1760" kern="1200" err="1">
                <a:solidFill>
                  <a:schemeClr val="accent4"/>
                </a:solidFill>
                <a:latin typeface="Aptos"/>
                <a:ea typeface="+mn-ea"/>
                <a:cs typeface="Times New Roman"/>
              </a:rPr>
              <a:t>nima</a:t>
            </a:r>
            <a:r>
              <a:rPr lang="cs-CZ" sz="1760" kern="1200">
                <a:solidFill>
                  <a:schemeClr val="accent4"/>
                </a:solidFill>
                <a:latin typeface="Aptos"/>
                <a:ea typeface="+mn-ea"/>
                <a:cs typeface="Times New Roman"/>
              </a:rPr>
              <a:t> šel</a:t>
            </a: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, </a:t>
            </a:r>
            <a:r>
              <a:rPr lang="cs-CZ" sz="1760" kern="1200">
                <a:solidFill>
                  <a:srgbClr val="FFC000"/>
                </a:solidFill>
                <a:latin typeface="Aptos"/>
                <a:ea typeface="+mn-ea"/>
                <a:cs typeface="Times New Roman"/>
              </a:rPr>
              <a:t>aby si zavřeli okna, že ten jejich smrad jde k nám nahoru</a:t>
            </a: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, byli ještě drzí a že je to </a:t>
            </a:r>
            <a:r>
              <a:rPr lang="cs-CZ" sz="1760" kern="1200" err="1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prej</a:t>
            </a: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 jejich byt a budou si dělat, co chtějí. </a:t>
            </a:r>
          </a:p>
          <a:p>
            <a:pPr defTabSz="804672">
              <a:spcAft>
                <a:spcPts val="600"/>
              </a:spcAft>
            </a:pP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Jenže tady je přece v Čechách, ne někde na Sibiři. </a:t>
            </a:r>
            <a:r>
              <a:rPr lang="cs-CZ" sz="1760" kern="1200">
                <a:solidFill>
                  <a:schemeClr val="accent3">
                    <a:lumMod val="40000"/>
                    <a:lumOff val="60000"/>
                  </a:schemeClr>
                </a:solidFill>
                <a:latin typeface="Aptos"/>
                <a:ea typeface="+mn-ea"/>
                <a:cs typeface="Times New Roman"/>
              </a:rPr>
              <a:t>Nemůže si dovolit to, co doma</a:t>
            </a:r>
            <a:r>
              <a:rPr lang="cs-CZ" sz="1760" kern="1200">
                <a:solidFill>
                  <a:schemeClr val="tx1"/>
                </a:solidFill>
                <a:latin typeface="Aptos"/>
                <a:ea typeface="+mn-ea"/>
                <a:cs typeface="Times New Roman"/>
              </a:rPr>
              <a:t>. A jestli chce, tak ať si jde tam, odkud přišel.</a:t>
            </a:r>
            <a:endParaRPr lang="cs-CZ" sz="2000">
              <a:latin typeface="Aptos"/>
              <a:cs typeface="Times New Roman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F02454-2B0A-99EB-4CF4-25754AE7C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117209"/>
              </p:ext>
            </p:extLst>
          </p:nvPr>
        </p:nvGraphicFramePr>
        <p:xfrm>
          <a:off x="7701225" y="2011363"/>
          <a:ext cx="3103604" cy="370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363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Microsoft Office PowerPoint</Application>
  <PresentationFormat>Širokoúhlá obrazovka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Courier New,monospace</vt:lpstr>
      <vt:lpstr>Times New Roman</vt:lpstr>
      <vt:lpstr>Wingdings</vt:lpstr>
      <vt:lpstr>Motiv Office</vt:lpstr>
      <vt:lpstr>ROZBOR UKÁZKY: RASISTA </vt:lpstr>
      <vt:lpstr>RASISTA</vt:lpstr>
      <vt:lpstr>Základní pojmy</vt:lpstr>
      <vt:lpstr>Utváření postojů</vt:lpstr>
      <vt:lpstr>Kognitivní disonance a selektivita</vt:lpstr>
      <vt:lpstr>Meziskupinové vztahy</vt:lpstr>
      <vt:lpstr>Sociálně-psychologické teorie vysvětlující meziskupinové zkreslení </vt:lpstr>
      <vt:lpstr>Teorie plánovaného chování</vt:lpstr>
      <vt:lpstr>Teorie plánovaného chování</vt:lpstr>
      <vt:lpstr>Agrese a Hydraulický model agrese </vt:lpstr>
      <vt:lpstr>Druhy agrese </vt:lpstr>
      <vt:lpstr>Kontaktní hypotéza (Allport et al., 1954) </vt:lpstr>
      <vt:lpstr>Literatura</vt:lpstr>
      <vt:lpstr>Děkujeme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Blanka Masničáková</dc:creator>
  <cp:lastModifiedBy>Edita Výborná</cp:lastModifiedBy>
  <cp:revision>2</cp:revision>
  <dcterms:created xsi:type="dcterms:W3CDTF">2024-05-06T12:51:53Z</dcterms:created>
  <dcterms:modified xsi:type="dcterms:W3CDTF">2024-05-15T08:59:16Z</dcterms:modified>
</cp:coreProperties>
</file>