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3" r:id="rId5"/>
    <p:sldId id="259" r:id="rId6"/>
    <p:sldId id="264" r:id="rId7"/>
    <p:sldId id="262" r:id="rId8"/>
    <p:sldId id="260" r:id="rId9"/>
    <p:sldId id="261" r:id="rId10"/>
    <p:sldId id="265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9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7068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69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02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46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5080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95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78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04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16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013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435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01.04.2024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3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harvard.edu/lamont/home" TargetMode="External"/><Relationship Id="rId2" Type="http://schemas.openxmlformats.org/officeDocument/2006/relationships/hyperlink" Target="https://sociology.fas.harvard.edu/people/michele-lamon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ess.princeton.edu/books/paperback/9780691183404/getting-respect" TargetMode="External"/><Relationship Id="rId4" Type="http://schemas.openxmlformats.org/officeDocument/2006/relationships/hyperlink" Target="https://scholar.harvard.edu/lamont/pages/book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078C3-8392-4284-ACE8-E002EA9E96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Michéle </a:t>
            </a:r>
            <a:r>
              <a:rPr lang="cs-CZ" dirty="0" err="1"/>
              <a:t>Lamont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B0BF27-CAFB-4745-BBB5-742CA9DD2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Josef Rákos</a:t>
            </a:r>
          </a:p>
        </p:txBody>
      </p:sp>
    </p:spTree>
    <p:extLst>
      <p:ext uri="{BB962C8B-B14F-4D97-AF65-F5344CB8AC3E}">
        <p14:creationId xmlns:p14="http://schemas.microsoft.com/office/powerpoint/2010/main" val="49079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-4668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9680" y="6494325"/>
            <a:ext cx="27432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50" y="158782"/>
            <a:ext cx="8902699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B9C367-1F4C-4EB0-8CBE-81159D1B8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" y="1058513"/>
            <a:ext cx="8420099" cy="47363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2F2D153-DAD3-4D8D-90CA-504D229BCAE3}"/>
              </a:ext>
            </a:extLst>
          </p:cNvPr>
          <p:cNvSpPr txBox="1"/>
          <p:nvPr/>
        </p:nvSpPr>
        <p:spPr>
          <a:xfrm>
            <a:off x="2437568" y="5984577"/>
            <a:ext cx="42688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effectLst/>
                <a:latin typeface="Inter"/>
              </a:rPr>
              <a:t>How to heal a divided world</a:t>
            </a:r>
          </a:p>
          <a:p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13BDE1-79F8-4F9B-8DF5-DF1F3E67E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9153"/>
            <a:ext cx="4572000" cy="13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2FF9BE-CD6D-4087-8341-FA84562A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5C576E-B79A-464F-82D8-0BD898EE9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https://sociology.fas.harvard.edu/people/michele-lamont</a:t>
            </a:r>
            <a:endParaRPr lang="cs-CZ" dirty="0"/>
          </a:p>
          <a:p>
            <a:r>
              <a:rPr lang="cs-CZ" dirty="0">
                <a:hlinkClick r:id="rId3"/>
              </a:rPr>
              <a:t>https://scholar.harvard.edu/lamont/home</a:t>
            </a:r>
            <a:endParaRPr lang="cs-CZ" dirty="0"/>
          </a:p>
          <a:p>
            <a:r>
              <a:rPr lang="cs-CZ" dirty="0">
                <a:hlinkClick r:id="rId4"/>
              </a:rPr>
              <a:t>https://scholar.harvard.edu/lamont/pages/books</a:t>
            </a:r>
            <a:endParaRPr lang="cs-CZ" dirty="0"/>
          </a:p>
          <a:p>
            <a:r>
              <a:rPr lang="cs-CZ" dirty="0">
                <a:hlinkClick r:id="rId5"/>
              </a:rPr>
              <a:t>https://press.princeton.edu/books/paperback/9780691183404/getting-respect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62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C3CCB1-D072-44FE-9FAF-73B84079D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57" y="685800"/>
            <a:ext cx="4345106" cy="1485900"/>
          </a:xfrm>
        </p:spPr>
        <p:txBody>
          <a:bodyPr>
            <a:normAutofit/>
          </a:bodyPr>
          <a:lstStyle/>
          <a:p>
            <a:r>
              <a:rPr lang="cs-CZ" dirty="0"/>
              <a:t>Biografie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8DBB9F-2AF3-4E37-8447-3401127BF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57" y="2286000"/>
            <a:ext cx="4345106" cy="3581400"/>
          </a:xfrm>
        </p:spPr>
        <p:txBody>
          <a:bodyPr>
            <a:normAutofit/>
          </a:bodyPr>
          <a:lstStyle/>
          <a:p>
            <a:r>
              <a:rPr lang="cs-CZ" dirty="0"/>
              <a:t>Narozena roku 1957 (Toronto, Ontario; Kanada)</a:t>
            </a:r>
          </a:p>
          <a:p>
            <a:r>
              <a:rPr lang="cs-CZ" dirty="0"/>
              <a:t>Alma mater: University </a:t>
            </a:r>
            <a:r>
              <a:rPr lang="cs-CZ" dirty="0" err="1"/>
              <a:t>of</a:t>
            </a:r>
            <a:r>
              <a:rPr lang="cs-CZ" dirty="0"/>
              <a:t> Ottawa, University </a:t>
            </a:r>
            <a:r>
              <a:rPr lang="cs-CZ" dirty="0" err="1"/>
              <a:t>of</a:t>
            </a:r>
            <a:r>
              <a:rPr lang="cs-CZ" dirty="0"/>
              <a:t> Paris</a:t>
            </a:r>
          </a:p>
          <a:p>
            <a:r>
              <a:rPr lang="cs-CZ" dirty="0"/>
              <a:t>Aktuálně působící na Harvard University</a:t>
            </a:r>
          </a:p>
          <a:p>
            <a:r>
              <a:rPr lang="cs-CZ" dirty="0"/>
              <a:t>Zaměření: </a:t>
            </a:r>
            <a:r>
              <a:rPr lang="cs-CZ" dirty="0" err="1"/>
              <a:t>African-American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,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  <a:p>
            <a:pPr marL="530352" lvl="1" indent="0">
              <a:buNone/>
            </a:pPr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774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DCFEFE-C6EA-4B81-84F8-54855B910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7" r="17944"/>
          <a:stretch/>
        </p:blipFill>
        <p:spPr>
          <a:xfrm>
            <a:off x="5709195" y="10"/>
            <a:ext cx="34348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0319BB-8D20-4660-9B42-69EBA34EA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685800"/>
            <a:ext cx="2952328" cy="6622307"/>
          </a:xfrm>
        </p:spPr>
        <p:txBody>
          <a:bodyPr>
            <a:normAutofit/>
          </a:bodyPr>
          <a:lstStyle/>
          <a:p>
            <a:r>
              <a:rPr lang="cs-CZ" dirty="0" err="1"/>
              <a:t>Princeton</a:t>
            </a:r>
            <a:r>
              <a:rPr lang="cs-CZ" dirty="0"/>
              <a:t> Institute </a:t>
            </a:r>
            <a:r>
              <a:rPr lang="cs-CZ" dirty="0" err="1"/>
              <a:t>for</a:t>
            </a:r>
            <a:r>
              <a:rPr lang="cs-CZ" dirty="0"/>
              <a:t> International and </a:t>
            </a:r>
            <a:r>
              <a:rPr lang="cs-CZ" dirty="0" err="1"/>
              <a:t>Regional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(PIIRS)</a:t>
            </a:r>
          </a:p>
          <a:p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Council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Learned</a:t>
            </a:r>
            <a:r>
              <a:rPr lang="cs-CZ" dirty="0"/>
              <a:t> </a:t>
            </a:r>
            <a:r>
              <a:rPr lang="cs-CZ" dirty="0" err="1"/>
              <a:t>Societies</a:t>
            </a:r>
            <a:r>
              <a:rPr lang="cs-CZ" dirty="0"/>
              <a:t> (ACLS)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Graduate</a:t>
            </a:r>
            <a:r>
              <a:rPr lang="cs-CZ" dirty="0"/>
              <a:t> Institute </a:t>
            </a:r>
            <a:r>
              <a:rPr lang="cs-CZ" dirty="0" err="1"/>
              <a:t>of</a:t>
            </a:r>
            <a:r>
              <a:rPr lang="cs-CZ" dirty="0"/>
              <a:t> International and Development </a:t>
            </a:r>
            <a:r>
              <a:rPr lang="cs-CZ" dirty="0" err="1"/>
              <a:t>Studies</a:t>
            </a:r>
            <a:r>
              <a:rPr lang="cs-CZ" dirty="0"/>
              <a:t> (IHEID)</a:t>
            </a:r>
          </a:p>
          <a:p>
            <a:r>
              <a:rPr lang="cs-CZ" dirty="0"/>
              <a:t>Max Planck Institute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Study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Religious</a:t>
            </a:r>
            <a:r>
              <a:rPr lang="cs-CZ" dirty="0"/>
              <a:t> and </a:t>
            </a:r>
            <a:r>
              <a:rPr lang="cs-CZ" dirty="0" err="1"/>
              <a:t>Ethnic</a:t>
            </a:r>
            <a:r>
              <a:rPr lang="cs-CZ" dirty="0"/>
              <a:t> Diversity)</a:t>
            </a:r>
          </a:p>
          <a:p>
            <a:r>
              <a:rPr lang="cs-CZ" dirty="0"/>
              <a:t>NORDICORE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024F8E-DF42-4AD3-BFC5-220BC5CB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397" y="0"/>
            <a:ext cx="1368152" cy="1743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12F3D4-FB0D-4963-89A7-13F4496C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844824"/>
            <a:ext cx="1773591" cy="928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23F20D-BC09-426F-A2BA-98ECE593A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78" y="2773398"/>
            <a:ext cx="1485900" cy="148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A2AC9F-1BB1-4A90-8F8B-9517DB8FF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363" y="4570045"/>
            <a:ext cx="3455665" cy="659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AF74CF-911A-4092-BF8A-5451815E1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839" y="5289443"/>
            <a:ext cx="2036778" cy="1527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63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DA606-9FC0-4641-A152-D7C7CA69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DA3B37-91AA-4C2E-B1F0-BD8182F2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094" y="4819331"/>
            <a:ext cx="3024336" cy="1298697"/>
          </a:xfrm>
        </p:spPr>
        <p:txBody>
          <a:bodyPr>
            <a:normAutofit/>
          </a:bodyPr>
          <a:lstStyle/>
          <a:p>
            <a:r>
              <a:rPr lang="cs-CZ" dirty="0" err="1"/>
              <a:t>Prisms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Inequality</a:t>
            </a:r>
            <a:r>
              <a:rPr lang="cs-CZ" dirty="0"/>
              <a:t>: </a:t>
            </a:r>
            <a:r>
              <a:rPr lang="cs-CZ" dirty="0" err="1"/>
              <a:t>Moral</a:t>
            </a:r>
            <a:r>
              <a:rPr lang="cs-CZ" dirty="0"/>
              <a:t> </a:t>
            </a:r>
            <a:r>
              <a:rPr lang="cs-CZ" dirty="0" err="1"/>
              <a:t>Boundaries</a:t>
            </a:r>
            <a:r>
              <a:rPr lang="cs-CZ" dirty="0"/>
              <a:t>, </a:t>
            </a:r>
            <a:r>
              <a:rPr lang="cs-CZ" dirty="0" err="1"/>
              <a:t>Exclusion</a:t>
            </a:r>
            <a:r>
              <a:rPr lang="cs-CZ" dirty="0"/>
              <a:t> and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585374-318B-4969-8FCB-5B1EA27DE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66730"/>
            <a:ext cx="3183260" cy="3280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A0AECE-7128-496D-B170-2F09F4D35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159996"/>
            <a:ext cx="2488730" cy="3494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E79A8D-8F8A-42B3-A368-2CDAA407B33B}"/>
              </a:ext>
            </a:extLst>
          </p:cNvPr>
          <p:cNvSpPr txBox="1"/>
          <p:nvPr/>
        </p:nvSpPr>
        <p:spPr>
          <a:xfrm>
            <a:off x="5937025" y="4805203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Pierre </a:t>
            </a:r>
            <a:r>
              <a:rPr lang="cs-CZ" dirty="0" err="1"/>
              <a:t>Bourdieu</a:t>
            </a:r>
            <a:r>
              <a:rPr lang="cs-CZ" dirty="0"/>
              <a:t> (1930-2002)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90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00C21-F9F3-4EA8-83B4-B334B1D19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zájmu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1E2DB5-E480-4D73-B404-A38954B8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Kulturní a komparativní sociologie se zaměřením na oblasti:</a:t>
            </a:r>
          </a:p>
          <a:p>
            <a:pPr lvl="1"/>
            <a:r>
              <a:rPr lang="cs-CZ" dirty="0"/>
              <a:t>Kultura</a:t>
            </a:r>
          </a:p>
          <a:p>
            <a:pPr lvl="1"/>
            <a:r>
              <a:rPr lang="cs-CZ" dirty="0"/>
              <a:t>Sociální nerovnosti, společenská změna</a:t>
            </a:r>
          </a:p>
          <a:p>
            <a:pPr lvl="1"/>
            <a:r>
              <a:rPr lang="cs-CZ" dirty="0"/>
              <a:t>Rasismus</a:t>
            </a:r>
          </a:p>
          <a:p>
            <a:pPr lvl="1"/>
            <a:r>
              <a:rPr lang="cs-CZ" dirty="0"/>
              <a:t>Společenská stigmata</a:t>
            </a:r>
          </a:p>
          <a:p>
            <a:pPr lvl="1"/>
            <a:r>
              <a:rPr lang="cs-CZ" dirty="0"/>
              <a:t>Kvalitativní výzkumné metody</a:t>
            </a:r>
          </a:p>
        </p:txBody>
      </p:sp>
    </p:spTree>
    <p:extLst>
      <p:ext uri="{BB962C8B-B14F-4D97-AF65-F5344CB8AC3E}">
        <p14:creationId xmlns:p14="http://schemas.microsoft.com/office/powerpoint/2010/main" val="380609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D5814-96EA-4963-BC34-D83BC5C5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93312-B4BA-424E-BAAC-7A1C0EA8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5824CA-F704-4EB1-9740-01F42E613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82" y="685800"/>
            <a:ext cx="3801794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FADE44-1D73-42A7-BBC4-660686335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387" y="649748"/>
            <a:ext cx="3698796" cy="3653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5FAEC67-819D-4ADD-8E8C-B85FA7AB82ED}"/>
              </a:ext>
            </a:extLst>
          </p:cNvPr>
          <p:cNvSpPr txBox="1"/>
          <p:nvPr/>
        </p:nvSpPr>
        <p:spPr>
          <a:xfrm>
            <a:off x="1769172" y="4397643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Symbolické hranice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84DF20-EFE3-4FCD-BD90-1693C49338D0}"/>
              </a:ext>
            </a:extLst>
          </p:cNvPr>
          <p:cNvSpPr txBox="1"/>
          <p:nvPr/>
        </p:nvSpPr>
        <p:spPr>
          <a:xfrm>
            <a:off x="5170749" y="4428475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Společenské/sociální hranice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AD8FAF-8AFB-466B-A3D4-3A4571E7DB3D}"/>
              </a:ext>
            </a:extLst>
          </p:cNvPr>
          <p:cNvSpPr txBox="1"/>
          <p:nvPr/>
        </p:nvSpPr>
        <p:spPr>
          <a:xfrm>
            <a:off x="755576" y="5086355"/>
            <a:ext cx="1844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Social</a:t>
            </a:r>
            <a:r>
              <a:rPr lang="cs-CZ" sz="2400" dirty="0"/>
              <a:t> </a:t>
            </a:r>
            <a:r>
              <a:rPr lang="cs-CZ" sz="2400" dirty="0" err="1"/>
              <a:t>Actors</a:t>
            </a:r>
            <a:endParaRPr lang="cs-CZ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49264F-B8E6-4F24-921D-1521C0D05F24}"/>
              </a:ext>
            </a:extLst>
          </p:cNvPr>
          <p:cNvSpPr txBox="1"/>
          <p:nvPr/>
        </p:nvSpPr>
        <p:spPr>
          <a:xfrm>
            <a:off x="743769" y="5565425"/>
            <a:ext cx="5344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Nerovná distribuce a přístup ke zdrojům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BED93B-57AD-4421-B282-D2929E048A96}"/>
              </a:ext>
            </a:extLst>
          </p:cNvPr>
          <p:cNvSpPr txBox="1"/>
          <p:nvPr/>
        </p:nvSpPr>
        <p:spPr>
          <a:xfrm>
            <a:off x="830326" y="186025"/>
            <a:ext cx="748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Study of Boundaries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Across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the Social Sciences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9180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1D6B9-5434-44F6-8E42-F4B75F573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Money, </a:t>
            </a:r>
            <a:r>
              <a:rPr lang="cs-CZ" dirty="0" err="1"/>
              <a:t>Morals</a:t>
            </a:r>
            <a:r>
              <a:rPr lang="cs-CZ" dirty="0"/>
              <a:t> and </a:t>
            </a:r>
            <a:r>
              <a:rPr lang="cs-CZ" dirty="0" err="1"/>
              <a:t>Manners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FBDE1D-B436-4F81-BBA0-9359B38D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2276872"/>
            <a:ext cx="4992985" cy="4392488"/>
          </a:xfrm>
        </p:spPr>
        <p:txBody>
          <a:bodyPr/>
          <a:lstStyle/>
          <a:p>
            <a:r>
              <a:rPr lang="cs-CZ" dirty="0"/>
              <a:t>Kultura francouzské a americké vyšší střední třídy</a:t>
            </a:r>
          </a:p>
          <a:p>
            <a:r>
              <a:rPr lang="cs-CZ" dirty="0"/>
              <a:t>160 interview s muži z vysokých manažerských pozic</a:t>
            </a:r>
          </a:p>
          <a:p>
            <a:r>
              <a:rPr lang="cs-CZ" dirty="0"/>
              <a:t>Jak definují své postoje, hodnoty,  odlišování se</a:t>
            </a:r>
          </a:p>
          <a:p>
            <a:r>
              <a:rPr lang="cs-CZ" dirty="0"/>
              <a:t>Kulturní analýza </a:t>
            </a:r>
          </a:p>
          <a:p>
            <a:r>
              <a:rPr lang="cs-CZ" dirty="0"/>
              <a:t>Komparativní přístup</a:t>
            </a:r>
          </a:p>
          <a:p>
            <a:r>
              <a:rPr lang="cs-CZ" dirty="0"/>
              <a:t>Rozšíření porozumění sociálním stratifikacím a nerovnostem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382310-DF28-49D8-9D94-DD91B2AA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492896"/>
            <a:ext cx="2605770" cy="39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7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CB84A-160F-4246-8870-09010BFB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870992"/>
          </a:xfrm>
        </p:spPr>
        <p:txBody>
          <a:bodyPr/>
          <a:lstStyle/>
          <a:p>
            <a:r>
              <a:rPr lang="cs-CZ" dirty="0" err="1"/>
              <a:t>Getting</a:t>
            </a:r>
            <a:r>
              <a:rPr lang="cs-CZ" dirty="0"/>
              <a:t> </a:t>
            </a:r>
            <a:r>
              <a:rPr lang="cs-CZ" dirty="0" err="1"/>
              <a:t>Respect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E81DC-976F-46D9-9E82-6C4989C93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84784"/>
            <a:ext cx="5343500" cy="5256584"/>
          </a:xfrm>
        </p:spPr>
        <p:txBody>
          <a:bodyPr/>
          <a:lstStyle/>
          <a:p>
            <a:r>
              <a:rPr lang="cs-CZ" dirty="0"/>
              <a:t>Stigma a Diskriminace ve Spojených státech, Brazílii a Izraeli</a:t>
            </a:r>
          </a:p>
          <a:p>
            <a:r>
              <a:rPr lang="cs-CZ" dirty="0"/>
              <a:t>Rasismus proti </a:t>
            </a:r>
            <a:r>
              <a:rPr lang="cs-CZ" dirty="0" err="1"/>
              <a:t>marginalizovaným</a:t>
            </a:r>
            <a:r>
              <a:rPr lang="cs-CZ" dirty="0"/>
              <a:t> skupinám</a:t>
            </a:r>
          </a:p>
          <a:p>
            <a:r>
              <a:rPr lang="cs-CZ" dirty="0"/>
              <a:t>Individuální zpovědi, zkušenosti se stigmaty a diskriminací</a:t>
            </a:r>
          </a:p>
          <a:p>
            <a:r>
              <a:rPr lang="cs-CZ" dirty="0"/>
              <a:t>Více než 400 hloubkových interview</a:t>
            </a:r>
          </a:p>
          <a:p>
            <a:r>
              <a:rPr lang="cs-CZ" dirty="0"/>
              <a:t>Výzkum v multietnických městech</a:t>
            </a:r>
          </a:p>
          <a:p>
            <a:pPr lvl="1"/>
            <a:r>
              <a:rPr lang="cs-CZ" dirty="0"/>
              <a:t>New York</a:t>
            </a:r>
          </a:p>
          <a:p>
            <a:pPr lvl="1"/>
            <a:r>
              <a:rPr lang="cs-CZ" dirty="0"/>
              <a:t>Rio de </a:t>
            </a:r>
            <a:r>
              <a:rPr lang="cs-CZ" dirty="0" err="1"/>
              <a:t>Janeiro</a:t>
            </a:r>
            <a:endParaRPr lang="cs-CZ" dirty="0"/>
          </a:p>
          <a:p>
            <a:pPr lvl="1"/>
            <a:r>
              <a:rPr lang="cs-CZ" dirty="0"/>
              <a:t>Tel Aviv</a:t>
            </a:r>
          </a:p>
          <a:p>
            <a:r>
              <a:rPr lang="cs-CZ" dirty="0"/>
              <a:t>Afroameričané, Brazilci tmavé pleti, Arabští Palestinci žijící v Izraeli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E360C6-B2B0-4625-8DB1-24F5A661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492896"/>
            <a:ext cx="2736304" cy="41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1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9290E-1D50-491C-B947-2D510072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Professors</a:t>
            </a:r>
            <a:r>
              <a:rPr lang="cs-CZ" dirty="0"/>
              <a:t> </a:t>
            </a:r>
            <a:r>
              <a:rPr lang="cs-CZ" dirty="0" err="1"/>
              <a:t>Think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33A3BD-AFAE-4CAC-8FF9-07AE6252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286000"/>
            <a:ext cx="5271492" cy="4383360"/>
          </a:xfrm>
        </p:spPr>
        <p:txBody>
          <a:bodyPr/>
          <a:lstStyle/>
          <a:p>
            <a:r>
              <a:rPr lang="cs-CZ" dirty="0"/>
              <a:t>Jednání o stipendiích a výzkumných grantech</a:t>
            </a:r>
          </a:p>
          <a:p>
            <a:r>
              <a:rPr lang="cs-CZ" dirty="0"/>
              <a:t>Odborná relevance a preference</a:t>
            </a:r>
          </a:p>
          <a:p>
            <a:r>
              <a:rPr lang="cs-CZ" dirty="0"/>
              <a:t>Posuzování a analyzování kvality</a:t>
            </a:r>
          </a:p>
          <a:p>
            <a:r>
              <a:rPr lang="cs-CZ" dirty="0"/>
              <a:t>Sociologie ocenění/ohodnocení a samotný proces</a:t>
            </a:r>
          </a:p>
          <a:p>
            <a:pPr lvl="1"/>
            <a:r>
              <a:rPr lang="cs-CZ" dirty="0"/>
              <a:t>Převážně originalita</a:t>
            </a:r>
          </a:p>
          <a:p>
            <a:r>
              <a:rPr lang="cs-CZ" dirty="0"/>
              <a:t>Role akademiků v univerzitním systému</a:t>
            </a:r>
          </a:p>
          <a:p>
            <a:r>
              <a:rPr lang="cs-CZ" dirty="0"/>
              <a:t>“audit </a:t>
            </a:r>
            <a:r>
              <a:rPr lang="cs-CZ" dirty="0" err="1"/>
              <a:t>culture</a:t>
            </a:r>
            <a:r>
              <a:rPr lang="cs-CZ" dirty="0"/>
              <a:t>“</a:t>
            </a:r>
          </a:p>
          <a:p>
            <a:r>
              <a:rPr lang="cs-CZ" dirty="0"/>
              <a:t>Sociální vědy – rozdílná unikátní kritéria?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ADFE4B-0C2C-4480-B5A9-012C0E14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060848"/>
            <a:ext cx="252743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43821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Předvádění na obrazovce (4:3)</PresentationFormat>
  <Paragraphs>58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Franklin Gothic Book</vt:lpstr>
      <vt:lpstr>Inter</vt:lpstr>
      <vt:lpstr>Oříznutí</vt:lpstr>
      <vt:lpstr>Michéle Lamont</vt:lpstr>
      <vt:lpstr>Biografie</vt:lpstr>
      <vt:lpstr>Prezentace aplikace PowerPoint</vt:lpstr>
      <vt:lpstr>Prezentace aplikace PowerPoint</vt:lpstr>
      <vt:lpstr>Oblast zájmu</vt:lpstr>
      <vt:lpstr>Prezentace aplikace PowerPoint</vt:lpstr>
      <vt:lpstr>Money, Morals and Manners</vt:lpstr>
      <vt:lpstr>Getting Respect</vt:lpstr>
      <vt:lpstr>How Professors Think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Michéle Lamont</dc:title>
  <dc:creator>Pepino Rakosino</dc:creator>
  <cp:lastModifiedBy>Pepino Rakosino</cp:lastModifiedBy>
  <cp:revision>6</cp:revision>
  <dcterms:created xsi:type="dcterms:W3CDTF">2024-03-28T17:45:50Z</dcterms:created>
  <dcterms:modified xsi:type="dcterms:W3CDTF">2024-04-01T18:42:17Z</dcterms:modified>
</cp:coreProperties>
</file>