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Average"/>
      <p:regular r:id="rId19"/>
    </p:embeddedFont>
    <p:embeddedFont>
      <p:font typeface="Oswald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Oswal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Average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ce3fb64ce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ce3fb64ce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ce3fb64ce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ce3fb64ce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Změna způsobu, jak vnímáme historii</a:t>
            </a:r>
            <a:endParaRPr sz="18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V minulosti vše hrůza, dnes vše fantastické</a:t>
            </a:r>
            <a:endParaRPr sz="14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X optimistická samolibost</a:t>
            </a:r>
            <a:endParaRPr sz="14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Některé věci a přístupy v historii, byly v některých věcech lepší</a:t>
            </a:r>
            <a:endParaRPr sz="14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Historie mohla být opět inspirativní, podnětná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ce8d5006b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ce8d5006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cee3d0713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cee3d0713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ce3fb64ce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ce3fb64c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Hlavní bod: kritika struktur moci</a:t>
            </a:r>
            <a:endParaRPr sz="18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Policie, soudy, vězení, psychiatrie</a:t>
            </a:r>
            <a:endParaRPr sz="14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Cíl: zjistit, jak moc funguje a ovlivnit ji směrem k marxistickému ideálu</a:t>
            </a:r>
            <a:endParaRPr sz="14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Filosof, intelektuál, ale i aktivista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Dodnes jedním z největších současných filosofů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Hlavní myšlenka: vědění je v těsném vztahu s mocí</a:t>
            </a:r>
            <a:endParaRPr sz="18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Vědění není univerzální / objektivní, ale historicky podmíněné.</a:t>
            </a:r>
            <a:endParaRPr sz="14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Co je považováno za logické, racionální, morální -&gt; historicky podmíněné</a:t>
            </a:r>
            <a:endParaRPr sz="14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Každá epocha má vlastní stukturu vědění - epistém</a:t>
            </a:r>
            <a:endParaRPr sz="14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Změna epistému - nové možnosti</a:t>
            </a:r>
            <a:endParaRPr sz="14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Svět i vědění nejsou statické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cee3d0713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cee3d0713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ce3fb64ce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ce3fb64ce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ceb4e0479b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ceb4e0479b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ceb4e0479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ceb4e0479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ce3fb64ce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ce3fb64ce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Kritika současná idey, že “léčíme” psychiatrické pacienty “humánně”</a:t>
            </a:r>
            <a:endParaRPr sz="18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Kliniky, léky, institucionalizovaní psychiatři</a:t>
            </a:r>
            <a:endParaRPr sz="14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V minulosti: “šílenci” byli jen jiní, ne nemocní</a:t>
            </a:r>
            <a:endParaRPr sz="18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Vnímání více neutrálně, mimo záběr rozumu</a:t>
            </a:r>
            <a:endParaRPr sz="14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Bylo jim dovoleno “normálně” žít uvnitř společnosti</a:t>
            </a:r>
            <a:endParaRPr sz="14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Nyní: segregace institucionálně “šílených” lidí do léčeben/blázinců</a:t>
            </a:r>
            <a:endParaRPr sz="18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Odděleni od svých rodin, od běžného života</a:t>
            </a:r>
            <a:endParaRPr sz="14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Nutnost je léčit, ne tolerovat</a:t>
            </a:r>
            <a:endParaRPr sz="14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Kdo rozhoduje, jestli jsem nemocný?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e3fb64ce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ce3fb64ce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Criticism of standard view: modern prisons and punishing systems are way more humane </a:t>
            </a:r>
            <a:endParaRPr sz="18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POWER now looks kind, but isnt</a:t>
            </a:r>
            <a:endParaRPr sz="14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In the past, it clearly WASNT kind</a:t>
            </a:r>
            <a:endParaRPr sz="14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Moc teď vypadá mile, ale není</a:t>
            </a:r>
            <a:endParaRPr sz="14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V minulosti ani nevypadala</a:t>
            </a:r>
            <a:endParaRPr sz="14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Before: public hangings and executions could result in rebellion</a:t>
            </a:r>
            <a:endParaRPr sz="18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Convict focus of sympathy or admiration, executioner focus of hate</a:t>
            </a:r>
            <a:endParaRPr sz="14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chaos</a:t>
            </a:r>
            <a:endParaRPr sz="14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Now: everything happening in private, behind walls </a:t>
            </a:r>
            <a:endParaRPr sz="18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řád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ce3fb64ce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ce3fb64ce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Kritika současné idey: v oblasti sexuality jsme liberalizováni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Institucionalizace sexu - “věda sexuality”</a:t>
            </a:r>
            <a:endParaRPr sz="18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“Vědecký” popis a porozumění sexu </a:t>
            </a:r>
            <a:endParaRPr sz="14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Místo zaměření na prožitek</a:t>
            </a:r>
            <a:endParaRPr sz="14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Modernita se tváří, že udělala pokrok, ale co se stalo, tak byla ztráta spontaneity a představivosti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Distinkce mezi hetero a homo sexualitou, jako dva rozdílné stavy bytí, definována až v 19. St</a:t>
            </a:r>
            <a:endParaRPr sz="18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Snaha potlačit homosexualitu a sexualitu mimo manželství</a:t>
            </a:r>
            <a:endParaRPr sz="14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Buržoazní společnost - snaha potlačit jakkékoliv diskuze o sexu</a:t>
            </a:r>
            <a:endParaRPr sz="14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Dokončeno na smrtelné posteli, když umíral na AIDS</a:t>
            </a:r>
            <a:endParaRPr sz="18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-"/>
            </a:pPr>
            <a:r>
              <a:rPr lang="en" sz="1400">
                <a:solidFill>
                  <a:srgbClr val="595959"/>
                </a:solidFill>
              </a:rPr>
              <a:t>Kontraktoval v gay baru v SF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Michel </a:t>
            </a:r>
            <a:r>
              <a:rPr lang="en"/>
              <a:t>Foucault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Filip Rada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Kritika</a:t>
            </a:r>
            <a:endParaRPr/>
          </a:p>
        </p:txBody>
      </p:sp>
      <p:sp>
        <p:nvSpPr>
          <p:cNvPr id="128" name="Google Shape;128;p22"/>
          <p:cNvSpPr txBox="1"/>
          <p:nvPr>
            <p:ph idx="1" type="body"/>
          </p:nvPr>
        </p:nvSpPr>
        <p:spPr>
          <a:xfrm>
            <a:off x="311700" y="1152475"/>
            <a:ext cx="578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Douglas</a:t>
            </a:r>
            <a:r>
              <a:rPr lang="en" sz="1600"/>
              <a:t> Murray: britský konzervativní politický komentátor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Foucault</a:t>
            </a:r>
            <a:r>
              <a:rPr lang="en"/>
              <a:t> je kvazi-Marxista, co </a:t>
            </a:r>
            <a:r>
              <a:rPr lang="en"/>
              <a:t>vykresluje naši společnost jako bezvýznamnou dystopii. Je to nepřítel západní společnosti.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historici: Foucault kritizován za některé historické nepřesnosti v jeho dílech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nicméně se Foucault nikdy ani nesnažil o historickou “přesnost”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historii je třeba prozkoumat a rozebrat, ne ji nechávát “nedotčenou”</a:t>
            </a:r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 b="10762" l="0" r="0" t="0"/>
          <a:stretch/>
        </p:blipFill>
        <p:spPr>
          <a:xfrm>
            <a:off x="6381475" y="2069225"/>
            <a:ext cx="2450825" cy="255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Vliv </a:t>
            </a:r>
            <a:r>
              <a:rPr lang="en"/>
              <a:t>Foucaulta</a:t>
            </a:r>
            <a:endParaRPr/>
          </a:p>
        </p:txBody>
      </p:sp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311700" y="11403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uvědomění si podmíněnost vědění a jeho provázanost se strukturami moci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historické, v rámci institucí, 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z</a:t>
            </a:r>
            <a:r>
              <a:rPr lang="en"/>
              <a:t>měna způsobu, jak vnímáme historii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ne černobílému pohledu na historii a její srovnání se současností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ani “správného, nezaujatého” přístupu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historie může být i inspirativní, podnětná</a:t>
            </a:r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 b="5392" l="0" r="0" t="0"/>
          <a:stretch/>
        </p:blipFill>
        <p:spPr>
          <a:xfrm>
            <a:off x="5398613" y="2793450"/>
            <a:ext cx="3150325" cy="210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>
            <p:ph type="title"/>
          </p:nvPr>
        </p:nvSpPr>
        <p:spPr>
          <a:xfrm>
            <a:off x="311700" y="3940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Otázky???</a:t>
            </a:r>
            <a:endParaRPr/>
          </a:p>
        </p:txBody>
      </p:sp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9250" y="0"/>
            <a:ext cx="5625500" cy="369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Zdroje</a:t>
            </a:r>
            <a:endParaRPr/>
          </a:p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311700" y="11303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Nietzsche, F. (1874).</a:t>
            </a:r>
            <a:r>
              <a:rPr lang="en" sz="1400"/>
              <a:t> </a:t>
            </a:r>
            <a:r>
              <a:rPr lang="en" sz="1400"/>
              <a:t>On the uses and abuses of history for life.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Foucault, M. (1961). On Madness and Civilization.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Foucault, M. (1963). The Birth of the Clinic.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Foucault, M. (1966). The Order of Things: An Archaeology of the Human Sciences.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Foucault, M. (1969). The Archeology of Knowledge.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Foucault, M. (1975). Discipline and Punish: The Birth of the Prison.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Foucault, M. (1976-1984). The </a:t>
            </a:r>
            <a:r>
              <a:rPr lang="en" sz="1400"/>
              <a:t>History of Sexuality.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Macey, D. (1993). The Lives of Michel Foucault. London: Hutchinson.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Miller, J. (1993). The Passion of Michel Foucault. New York City: Simon &amp; Schuster.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West, P. (2023). In defence of postmodernism. Spiked.</a:t>
            </a:r>
            <a:endParaRPr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Michel </a:t>
            </a:r>
            <a:r>
              <a:rPr lang="en"/>
              <a:t>Foucault</a:t>
            </a:r>
            <a:r>
              <a:rPr lang="en"/>
              <a:t> (1926-1984) 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30300"/>
            <a:ext cx="6363000" cy="36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filosof, historik, aktivista, literární kritik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narozen ve Francii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rodina vyšší-střední třídy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pravicových/konzervativních postojů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vzepření se, navzdory původu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</a:t>
            </a:r>
            <a:r>
              <a:rPr lang="en"/>
              <a:t>pory především s otcem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vzdělání: Lycée Henri-IV, École normale supérieure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elitní student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4698" y="1147737"/>
            <a:ext cx="2157600" cy="28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b="0" l="22151" r="4765" t="0"/>
          <a:stretch/>
        </p:blipFill>
        <p:spPr>
          <a:xfrm>
            <a:off x="4246350" y="3779092"/>
            <a:ext cx="1510525" cy="116258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Život</a:t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129375" y="1017725"/>
            <a:ext cx="6617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homosexuální orientace</a:t>
            </a:r>
            <a:endParaRPr sz="16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v mládí sklony k potlačování, až sebepoškozování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čelil homofobii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underground gay komunita, experimentování s drogami</a:t>
            </a:r>
            <a:endParaRPr sz="13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intelektuální </a:t>
            </a:r>
            <a:r>
              <a:rPr lang="en" sz="1600"/>
              <a:t>cíl: pochopení fungování struktur moci a ovlivnění jich</a:t>
            </a:r>
            <a:endParaRPr sz="16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levicový, sociálně-liberální aktivismus</a:t>
            </a:r>
            <a:endParaRPr sz="13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pobyt ve Švédsku, Polsku, USA, …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současníci: Sartre, Derrida, Bourdieu, Deleuze, …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381" y="3274400"/>
            <a:ext cx="2742668" cy="166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6325" y="3492864"/>
            <a:ext cx="1729151" cy="97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2483" y="393900"/>
            <a:ext cx="1979716" cy="288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6668" y="3809272"/>
            <a:ext cx="1250032" cy="125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Vliv - </a:t>
            </a:r>
            <a:r>
              <a:rPr lang="en"/>
              <a:t>Nietzsche</a:t>
            </a:r>
            <a:endParaRPr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1700" y="1152475"/>
            <a:ext cx="5775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On the uses and abuses of history for life (1874)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studovat “historii pro historii” nedává smysl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kritika pozitivistického přístupu k ní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akademické instituce </a:t>
            </a:r>
            <a:r>
              <a:rPr lang="en"/>
              <a:t>vymezily</a:t>
            </a:r>
            <a:r>
              <a:rPr lang="en"/>
              <a:t>, jak se historie má číst “nezaujatě”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důvod studovat historii: nápady, koncepty, příklady - pro reálné využití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na </a:t>
            </a:r>
            <a:r>
              <a:rPr lang="en"/>
              <a:t>Foucaulta</a:t>
            </a:r>
            <a:r>
              <a:rPr lang="en"/>
              <a:t> “osvobozující vliv”</a:t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6225" y="1460850"/>
            <a:ext cx="2518245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Epistém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11700" y="1152475"/>
            <a:ext cx="8520600" cy="37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= soubor podvědomých </a:t>
            </a:r>
            <a:r>
              <a:rPr i="1" lang="en"/>
              <a:t>(</a:t>
            </a:r>
            <a:r>
              <a:rPr i="1" lang="en"/>
              <a:t>subconscious</a:t>
            </a:r>
            <a:r>
              <a:rPr i="1" lang="en"/>
              <a:t>)</a:t>
            </a:r>
            <a:r>
              <a:rPr lang="en"/>
              <a:t> pravidel, které určují všechen seriózní vědecký diskurz v dané společnosti v daném časovém období</a:t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“co bude bráno vážně a co ne”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každá historická epocha má vlastní strukturu vědění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vědění není univerzální, ale historicky podmíněné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svět i vědění nejsou statické, absolutní vědění není možné</a:t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 Order of Things: An Archaeology of the Human Sciences (1966)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 Archeology of Knowledge (1969)</a:t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6774" y="1758975"/>
            <a:ext cx="2260875" cy="196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Moc (power)</a:t>
            </a:r>
            <a:endParaRPr/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311700" y="1054625"/>
            <a:ext cx="8520600" cy="36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2 typy moci;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repressive</a:t>
            </a:r>
            <a:endParaRPr sz="1800"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nutí nás dělat, co bychom jinak dělat nechtěli, i násilím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vědomá - tradiční pojetí pojmu “moc”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n</a:t>
            </a:r>
            <a:r>
              <a:rPr lang="en" sz="1800"/>
              <a:t>ormalizing</a:t>
            </a:r>
            <a:endParaRPr sz="1800"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uděláme to, protože to “sami chceme”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podvědomá, a o to mocnější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přítomna i v oblastech, kde bychom to nečekali</a:t>
            </a:r>
            <a:endParaRPr/>
          </a:p>
          <a:p>
            <a:pPr indent="-317500" lvl="4" marL="22860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včetně vědy, univerzit, rodiny, reklam…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v</a:t>
            </a:r>
            <a:r>
              <a:rPr lang="en"/>
              <a:t>ědění</a:t>
            </a:r>
            <a:r>
              <a:rPr lang="en"/>
              <a:t> je v těsném vztahu s mocí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moc založena na vědění, využívá vědění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zároveň moc vědění reprodukuje a utváří jej dle svého obrazu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obojí vzájemně </a:t>
            </a:r>
            <a:r>
              <a:rPr lang="en"/>
              <a:t>provázané</a:t>
            </a:r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4887" y="704463"/>
            <a:ext cx="2106963" cy="373457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6603525" y="4471025"/>
            <a:ext cx="2121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*znázornění spíše represivní moci</a:t>
            </a:r>
            <a:endParaRPr sz="7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Madness and Civilization (1961)</a:t>
            </a:r>
            <a:endParaRPr/>
          </a:p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kritika současná idey, že “léčíme” psychiatrické pacienty “humánně”</a:t>
            </a:r>
            <a:endParaRPr sz="17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k</a:t>
            </a:r>
            <a:r>
              <a:rPr lang="en" sz="1300"/>
              <a:t>liniky, léky, </a:t>
            </a:r>
            <a:r>
              <a:rPr lang="en" sz="1300"/>
              <a:t>institucionalizovaní</a:t>
            </a:r>
            <a:r>
              <a:rPr lang="en" sz="1300"/>
              <a:t> psychiatři</a:t>
            </a:r>
            <a:endParaRPr sz="13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v minulosti: “šílenci” </a:t>
            </a:r>
            <a:r>
              <a:rPr lang="en" sz="1700"/>
              <a:t>vnímáni</a:t>
            </a:r>
            <a:r>
              <a:rPr lang="en" sz="1700"/>
              <a:t> jako </a:t>
            </a:r>
            <a:r>
              <a:rPr lang="en" sz="1700"/>
              <a:t>odlišní</a:t>
            </a:r>
            <a:r>
              <a:rPr lang="en" sz="1700"/>
              <a:t>, ne nemocní</a:t>
            </a:r>
            <a:endParaRPr sz="17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d</a:t>
            </a:r>
            <a:r>
              <a:rPr lang="en" sz="1300"/>
              <a:t>ovoleno jim žít uvnitř společnosti</a:t>
            </a:r>
            <a:endParaRPr sz="13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nyní: segregace do léčeben/blázinců</a:t>
            </a:r>
            <a:endParaRPr sz="17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o</a:t>
            </a:r>
            <a:r>
              <a:rPr lang="en" sz="1300"/>
              <a:t>dděleni od svých rodin, od běžného života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nutnost je </a:t>
            </a:r>
            <a:r>
              <a:rPr b="1" lang="en" sz="1300"/>
              <a:t>léčit</a:t>
            </a:r>
            <a:r>
              <a:rPr lang="en" sz="1300"/>
              <a:t>, ne tolerovat</a:t>
            </a:r>
            <a:endParaRPr sz="13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o</a:t>
            </a:r>
            <a:r>
              <a:rPr lang="en" sz="1700"/>
              <a:t>bdobné téma u: </a:t>
            </a:r>
            <a:r>
              <a:rPr i="1" lang="en" sz="1700"/>
              <a:t>The Birth of the Clinic</a:t>
            </a:r>
            <a:r>
              <a:rPr lang="en" sz="1700"/>
              <a:t> (1963)</a:t>
            </a:r>
            <a:endParaRPr sz="17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medicína obecně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/>
          </a:blip>
          <a:srcRect b="7766" l="0" r="0" t="0"/>
          <a:stretch/>
        </p:blipFill>
        <p:spPr>
          <a:xfrm>
            <a:off x="6527900" y="1912150"/>
            <a:ext cx="2304401" cy="2886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Discipline and Punish: The Birth of the Prison (1975)</a:t>
            </a:r>
            <a:endParaRPr/>
          </a:p>
        </p:txBody>
      </p:sp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k</a:t>
            </a:r>
            <a:r>
              <a:rPr lang="en" sz="1600"/>
              <a:t>ritika současného pohledu: moderní vězení a punitivní systém je humánní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v minulosti: veřejné popravy mohly vést ke vzpouře</a:t>
            </a:r>
            <a:endParaRPr sz="16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Možnost sympatie s odsouzeným a hněvu vůči systému/popravčímu</a:t>
            </a:r>
            <a:endParaRPr sz="12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Teď: vše se děje v soukromí, za zavřenými dveřmi v prostorách věznice</a:t>
            </a:r>
            <a:endParaRPr sz="1600"/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625" y="2804162"/>
            <a:ext cx="2813550" cy="21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3400" y="2854988"/>
            <a:ext cx="3039148" cy="202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/>
              <a:t>History of Sexuality (1976-1984)</a:t>
            </a:r>
            <a:endParaRPr/>
          </a:p>
        </p:txBody>
      </p:sp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311700" y="1152475"/>
            <a:ext cx="6879000" cy="38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kritika současné idey: nyní jsme v oblasti sexuality liberalizováni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modernita se tváří, že udělala pokrok, ale co se stalo, byla ztráta spontaneity a představivosti</a:t>
            </a:r>
            <a:endParaRPr sz="13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institucionalizace sexu - “věda sexuality”</a:t>
            </a:r>
            <a:endParaRPr sz="17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“vědecký” popis a porozumění sexu 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místo zaměření na prožitek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distinkce mezi hetero a homo sexualitou, jako dva rozdílné stavy bytí - definována až v 19. st</a:t>
            </a:r>
            <a:endParaRPr sz="17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snaha potlačit homosexualitu a sexualitu mimo manželství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buržoazní společnost - snaha potlačit </a:t>
            </a:r>
            <a:r>
              <a:rPr lang="en" sz="1300"/>
              <a:t>jakékoliv</a:t>
            </a:r>
            <a:r>
              <a:rPr lang="en" sz="1300"/>
              <a:t> diskuze o sexu</a:t>
            </a:r>
            <a:endParaRPr sz="1300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4620" y="445025"/>
            <a:ext cx="1709900" cy="26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