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3B805-2F2D-93FD-52EC-89965C45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05E45E-4241-C830-9AB9-8CBFCE38D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6FF121-1C4F-BE9E-5A43-BE42E97C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39E5F7-59CE-01B7-D6CF-9B8B3A00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3887AE-096F-95C9-2A0E-E926B76A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9631C-8BD2-C78E-47F0-E3C8FA09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675951-3D7A-3B43-49D9-64784BF6B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E0E358-D3AD-95E6-29C0-89BC9686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79752D-6F53-8D74-D097-660FA813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39AD05-DC39-27FA-F101-A8A8F0F0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3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BC4C37-C05B-E606-A2ED-937EC73D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520AE3-7092-240A-EB3A-3065E7E9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2AF139-9B1B-98F3-AF76-3297B92F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04F6F-B831-CC09-F940-AAD18D52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A3E779-22E1-AC1E-6C3D-64ED294D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7C4BC-CE8A-F38B-D5C6-778E1414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1085D-F692-DC9D-F57F-0E7F78012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CE46E4-E83F-92E4-DC4C-F3966888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C6060E-FC90-664B-1B36-5646E1B8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B56904-9249-D25E-790C-6C31FB56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8D775-1AFC-9FA9-F2D4-787C0398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45B78C-CEF5-0A3F-9C4B-0B6DCC5C3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465793-FC0F-FC51-746C-CEF2206D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41C1C-CDEF-E09E-497D-795755EC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04B6B0-80FE-E196-9FD2-1F04A3A8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D00BA-290B-D1EE-8671-20AB371C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2244C6-6F9E-801F-E2B2-AF642E5F2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B5E305-835D-7E08-68F5-DB55674C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C66F08-583E-9FC0-744D-C2278681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0D5DF7-260F-4C5C-3739-BC66B6D5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F21F03-DE72-EABD-E746-CCB104BE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9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06067-5AD3-F885-57FA-0D5673B6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593C59-46B7-F1ED-F3A8-2DE86B6A1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10EE41-3388-A46E-80AE-403DF2E15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E68AB5-F625-9948-E7AA-96FF0FA70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DEDFD2-82F7-E450-3AC1-2B3E561A3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A33364-4744-3D12-78CE-C46DDCB5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CADB92-083A-1D41-951A-2B909FA5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74F7A-1943-DB3E-FC06-14BF828F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6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F8E5A-BCC1-780F-B976-C1D61734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B5A1C0-8382-3F3D-8674-1FBC371D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72F0B2-99CC-1899-BA3F-74333C9F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A39000-D2C5-9488-ED5E-A2A5051C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7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A1A3BE-A3EC-5665-592D-2856972E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C9DCA87-1A9E-57B1-C6A1-C5798367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257C4D-1750-EA92-1B12-42CFF886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3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38BD7-FA79-6150-FECC-BF8B0EBB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80890C-4403-2D17-96FC-950C0B72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6B286E-F353-9B3B-F079-8A3253FB2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B66E0B-6434-9BD6-CE67-CBB735B9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304F17-BF47-7BE7-BCCA-84052C18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151341-C7EA-2FFC-F129-9C37939F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4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E4A07-3E00-0E57-193E-9F56997E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502DD72-6136-8A9D-2D97-3D4A6FBE0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E710DB-284C-C6BE-B660-8B2D8FF27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F8EE40-1893-30B7-4E76-19615E82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361F69-01D2-C146-9826-AC28F9D8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77B2A8-FA54-25F2-8B10-F446D0F4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8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410F39C-4639-94B6-6F73-087014BA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959926-20E7-188A-6003-65AC50F25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0E2B45-CFEA-7B66-874D-CAAB15E53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D20885-ACD8-4EE1-9578-BCFB06D0A4D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312B5A-A2C5-72C8-ECD7-B1B7861C5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F3C0FB-6143-4407-E8CE-56F067A6E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52CBBD-8E27-4A5A-84FC-35E53B444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1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ERuEoOWqd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FC47D-E592-7661-C03D-CB9B27B0A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5757"/>
            <a:ext cx="9144000" cy="1564205"/>
          </a:xfrm>
        </p:spPr>
        <p:txBody>
          <a:bodyPr/>
          <a:lstStyle/>
          <a:p>
            <a:r>
              <a:rPr lang="en-GB" dirty="0"/>
              <a:t>Jeffrey Alexander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5212C8-FB99-76B0-3C12-BB6583F5C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8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A76B5-27F1-66E2-CDA4-FD2B0475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Neofunkcionalismus (</a:t>
            </a:r>
            <a:r>
              <a:rPr lang="en-GB" dirty="0"/>
              <a:t>~1979 … ~1990)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BF4E64-CCAA-5780-4E65-03AA7674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pokus reformovat myšlenky </a:t>
            </a:r>
            <a:r>
              <a:rPr lang="cs-CZ" dirty="0" err="1"/>
              <a:t>Parsonsa</a:t>
            </a:r>
            <a:r>
              <a:rPr lang="cs-CZ" dirty="0"/>
              <a:t>, které považoval za problematické</a:t>
            </a:r>
          </a:p>
          <a:p>
            <a:r>
              <a:rPr lang="cs-CZ" dirty="0"/>
              <a:t>práce primárně (teoreticko-)historického charakteru: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Durkheim’s Problem </a:t>
            </a:r>
            <a:r>
              <a:rPr lang="en-GB" dirty="0"/>
              <a:t>and Differentiation Theory Today</a:t>
            </a:r>
            <a:endParaRPr lang="cs-CZ" dirty="0"/>
          </a:p>
          <a:p>
            <a:pPr lvl="1"/>
            <a:r>
              <a:rPr lang="en-GB" dirty="0"/>
              <a:t>The Fragility of Progress: An Interpretation of the Turn Toward Meaning in </a:t>
            </a:r>
            <a:r>
              <a:rPr lang="en-GB" dirty="0">
                <a:solidFill>
                  <a:srgbClr val="FF0000"/>
                </a:solidFill>
              </a:rPr>
              <a:t>Eisenstadt</a:t>
            </a:r>
            <a:r>
              <a:rPr lang="en-GB" dirty="0"/>
              <a:t>’s Later</a:t>
            </a:r>
            <a:r>
              <a:rPr lang="cs-CZ" dirty="0"/>
              <a:t> </a:t>
            </a:r>
            <a:r>
              <a:rPr lang="en-GB" dirty="0"/>
              <a:t>Work</a:t>
            </a:r>
            <a:endParaRPr lang="cs-CZ" dirty="0"/>
          </a:p>
          <a:p>
            <a:pPr lvl="1"/>
            <a:r>
              <a:rPr lang="en-GB" dirty="0"/>
              <a:t>Looking for Theory: 'Facts' and 'Values' as the Intellectual Legacy of the </a:t>
            </a:r>
            <a:r>
              <a:rPr lang="en-GB" dirty="0">
                <a:solidFill>
                  <a:srgbClr val="FF0000"/>
                </a:solidFill>
              </a:rPr>
              <a:t>1970‘s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"Formal and Substantive Voluntarism in the Work of Talcott Parsons: A Theoretical and</a:t>
            </a:r>
            <a:r>
              <a:rPr lang="cs-CZ" dirty="0"/>
              <a:t> </a:t>
            </a:r>
            <a:r>
              <a:rPr lang="en-GB" dirty="0"/>
              <a:t>Ideological Reinterpretation," American Sociological Review. V. 43, 1978: 177-198.</a:t>
            </a:r>
          </a:p>
        </p:txBody>
      </p:sp>
    </p:spTree>
    <p:extLst>
      <p:ext uri="{BB962C8B-B14F-4D97-AF65-F5344CB8AC3E}">
        <p14:creationId xmlns:p14="http://schemas.microsoft.com/office/powerpoint/2010/main" val="83567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14DED-D8AD-44FD-D9C2-98E366BC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byl </a:t>
            </a:r>
            <a:r>
              <a:rPr lang="cs-CZ" dirty="0" err="1"/>
              <a:t>turn</a:t>
            </a:r>
            <a:r>
              <a:rPr lang="cs-CZ" dirty="0"/>
              <a:t> směrem ke kulturní sociologii?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4317E-F8EF-502E-534A-4F9BB776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Pesimistický postoj vůči modernitě (reflexe stalinismu, Holocaustu atd.)</a:t>
            </a:r>
          </a:p>
          <a:p>
            <a:r>
              <a:rPr lang="cs-CZ" dirty="0" err="1"/>
              <a:t>Parsons</a:t>
            </a:r>
            <a:r>
              <a:rPr lang="cs-CZ" dirty="0"/>
              <a:t> (a obecně postoje holistů) a kultura </a:t>
            </a:r>
          </a:p>
          <a:p>
            <a:r>
              <a:rPr lang="cs-CZ" dirty="0"/>
              <a:t>Stáže ve Francii (Alain </a:t>
            </a:r>
            <a:r>
              <a:rPr lang="cs-CZ" dirty="0" err="1"/>
              <a:t>Touraine</a:t>
            </a:r>
            <a:r>
              <a:rPr lang="cs-CZ" dirty="0"/>
              <a:t>, </a:t>
            </a:r>
            <a:r>
              <a:rPr lang="fr-FR" dirty="0"/>
              <a:t>École des hautes études en sciences sociales</a:t>
            </a:r>
            <a:r>
              <a:rPr lang="cs-CZ" dirty="0"/>
              <a:t>) a Čině </a:t>
            </a:r>
          </a:p>
          <a:p>
            <a:r>
              <a:rPr lang="cs-CZ" dirty="0" err="1"/>
              <a:t>Durkheim</a:t>
            </a:r>
            <a:r>
              <a:rPr lang="cs-CZ" dirty="0"/>
              <a:t> a jeho </a:t>
            </a:r>
            <a:r>
              <a:rPr lang="cs-CZ" i="1" dirty="0"/>
              <a:t>„Elementární formy náboženského života“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802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7DE50-3F6F-EE0D-2055-EB790945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Strong Program in Cultural Sociology</a:t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F4AA0-8689-6465-65FF-081382BE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3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Zajímavý článek, jednoduše se to čte</a:t>
            </a:r>
          </a:p>
          <a:p>
            <a:pPr marL="0" indent="0">
              <a:buNone/>
            </a:pPr>
            <a:r>
              <a:rPr lang="cs-CZ" dirty="0"/>
              <a:t>Silný program … silný program ve sociologii vědy / science </a:t>
            </a:r>
            <a:r>
              <a:rPr lang="cs-CZ" dirty="0" err="1"/>
              <a:t>studies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Věda – pro vědu je důležitý nejen reálný determinismus („objektivní fakta“), ale i kognitivní význam vědy (kulturní významy a konvence)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Prostě řečeno, se jedna i o dohodě mezi vědci (ahoj, Thomas Kuhn)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Tj. aby studovat „vědu“ musíme to také brát v potaz  </a:t>
            </a:r>
          </a:p>
        </p:txBody>
      </p:sp>
    </p:spTree>
    <p:extLst>
      <p:ext uri="{BB962C8B-B14F-4D97-AF65-F5344CB8AC3E}">
        <p14:creationId xmlns:p14="http://schemas.microsoft.com/office/powerpoint/2010/main" val="158840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71C4-6278-7C6D-275E-83669E0B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8B0D6-5987-1B45-07BF-C599AE9E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Tvrzení</a:t>
            </a:r>
            <a:r>
              <a:rPr lang="cs-CZ" dirty="0"/>
              <a:t> : Kultura/kulturní záležitosti  je centrální debata moderní sociologii </a:t>
            </a: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Problém </a:t>
            </a:r>
            <a:r>
              <a:rPr lang="cs-CZ" dirty="0"/>
              <a:t>: soc. teorie kouká na kulturu reflexivně/instrumentálně. Co to znamená?  </a:t>
            </a:r>
          </a:p>
        </p:txBody>
      </p:sp>
    </p:spTree>
    <p:extLst>
      <p:ext uri="{BB962C8B-B14F-4D97-AF65-F5344CB8AC3E}">
        <p14:creationId xmlns:p14="http://schemas.microsoft.com/office/powerpoint/2010/main" val="33833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C3051-FFBA-225C-94ED-F9FCBE6C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53FF4-EB44-6C22-B9C2-FA596922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Interpretativní směr – hlavním je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interakce</a:t>
            </a:r>
            <a:r>
              <a:rPr lang="cs-CZ" dirty="0"/>
              <a:t> mezi lidmi. Kultura je jenom prostředek této interakce </a:t>
            </a:r>
          </a:p>
          <a:p>
            <a:r>
              <a:rPr lang="cs-CZ" dirty="0"/>
              <a:t>Funkcionalismus – taková struktura jako „kultura“ slouží aby ve společnosti se reprodukoval soc.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řad </a:t>
            </a:r>
            <a:r>
              <a:rPr lang="cs-CZ" dirty="0"/>
              <a:t>(D. a koncept sakrálního a profánního)</a:t>
            </a:r>
          </a:p>
          <a:p>
            <a:r>
              <a:rPr lang="cs-CZ" dirty="0" err="1"/>
              <a:t>Rational</a:t>
            </a:r>
            <a:r>
              <a:rPr lang="cs-CZ" dirty="0"/>
              <a:t> </a:t>
            </a:r>
            <a:r>
              <a:rPr lang="cs-CZ" dirty="0" err="1"/>
              <a:t>Choice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– kultura je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výsledkem racionální volby</a:t>
            </a:r>
            <a:r>
              <a:rPr lang="cs-CZ" dirty="0"/>
              <a:t> člověka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Všude kultura nemá autonomii, je něco jako „proměna v rovnici“ – je to proti silnému programu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54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F6A26-B584-0DDC-FC6D-7B16DF55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 1. Autonomie kultury – samostatná proměna, pomoci které lze něco vysvětlovat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047299-505E-A016-458F-6BFD5A635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Konceptuální </a:t>
            </a:r>
            <a:r>
              <a:rPr lang="cs-CZ" dirty="0" err="1"/>
              <a:t>aparat</a:t>
            </a:r>
            <a:r>
              <a:rPr lang="cs-CZ" dirty="0"/>
              <a:t>: </a:t>
            </a:r>
            <a:r>
              <a:rPr lang="cs-CZ" dirty="0">
                <a:solidFill>
                  <a:srgbClr val="FF0000"/>
                </a:solidFill>
              </a:rPr>
              <a:t>hodnoty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kódy</a:t>
            </a:r>
            <a:r>
              <a:rPr lang="cs-CZ" dirty="0"/>
              <a:t> (něco jako kulturní fenomény, v </a:t>
            </a:r>
            <a:r>
              <a:rPr lang="cs-CZ" dirty="0" err="1"/>
              <a:t>podstátě</a:t>
            </a:r>
            <a:r>
              <a:rPr lang="cs-CZ" dirty="0"/>
              <a:t> všechno co má význam v kultuře ... Taylor </a:t>
            </a:r>
            <a:r>
              <a:rPr lang="cs-CZ" dirty="0" err="1"/>
              <a:t>Swift</a:t>
            </a:r>
            <a:r>
              <a:rPr lang="cs-CZ" dirty="0"/>
              <a:t>, léky, filmy atd.), </a:t>
            </a:r>
            <a:r>
              <a:rPr lang="cs-CZ" dirty="0">
                <a:solidFill>
                  <a:srgbClr val="FF0000"/>
                </a:solidFill>
              </a:rPr>
              <a:t>diskurz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7030A0"/>
                </a:solidFill>
              </a:rPr>
              <a:t>Kultura – sít těchto konceptů 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7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3779D-A911-72AD-6B0B-4001499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75" y="0"/>
            <a:ext cx="10515600" cy="1325563"/>
          </a:xfrm>
        </p:spPr>
        <p:txBody>
          <a:bodyPr/>
          <a:lstStyle/>
          <a:p>
            <a:r>
              <a:rPr lang="cs-CZ" dirty="0"/>
              <a:t>Bod 2. Metodologie – </a:t>
            </a:r>
            <a:r>
              <a:rPr lang="cs-CZ" dirty="0" err="1"/>
              <a:t>thick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AEEA8-B3C3-B7BC-083B-DF8DE138E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1.) kulturní </a:t>
            </a:r>
            <a:r>
              <a:rPr lang="en-GB" dirty="0" err="1"/>
              <a:t>vrstvy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2.) </a:t>
            </a:r>
            <a:r>
              <a:rPr lang="cs-CZ" dirty="0"/>
              <a:t>vyhledávaní struktur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Ale co to znamená? </a:t>
            </a:r>
            <a:endParaRPr lang="en-GB" dirty="0"/>
          </a:p>
        </p:txBody>
      </p:sp>
      <p:pic>
        <p:nvPicPr>
          <p:cNvPr id="5" name="Obrázek 4" descr="Obsah obrázku Malé a středně velké kočky, Sklenice na víno, interiér, nápoj&#10;&#10;Popis byl vytvořen automaticky">
            <a:extLst>
              <a:ext uri="{FF2B5EF4-FFF2-40B4-BE49-F238E27FC236}">
                <a16:creationId xmlns:a16="http://schemas.microsoft.com/office/drawing/2014/main" id="{F654F4D7-A0E5-9740-B82D-01B0F0499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371"/>
            <a:ext cx="4073428" cy="50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6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CC18E-8771-97D3-B44F-AFC027A4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00B3E4-621E-9936-9771-1C7D49FF6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https://www.youtube.com/watch?v=XERuEoOWqdk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62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CE8B8-B92B-738D-BAF1-6EEE36D0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Cockfight</a:t>
            </a:r>
            <a:r>
              <a:rPr lang="cs-CZ" dirty="0"/>
              <a:t>/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inux Libertine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inux Libertine"/>
              </a:rPr>
              <a:t>Kohoutí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inux Libertine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inux Libertine"/>
              </a:rPr>
              <a:t>zápasy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7D6397-5BA4-A06B-0FFE-55C443CF6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nehumánně</a:t>
            </a:r>
          </a:p>
          <a:p>
            <a:r>
              <a:rPr lang="cs-CZ" dirty="0"/>
              <a:t> Co se vůbec děje? </a:t>
            </a:r>
          </a:p>
          <a:p>
            <a:pPr lvl="1"/>
            <a:r>
              <a:rPr lang="cs-CZ" dirty="0"/>
              <a:t>1. boj kohoutů </a:t>
            </a:r>
          </a:p>
          <a:p>
            <a:pPr lvl="1"/>
            <a:r>
              <a:rPr lang="cs-CZ" dirty="0"/>
              <a:t>2. fandění</a:t>
            </a:r>
          </a:p>
          <a:p>
            <a:pPr lvl="1"/>
            <a:r>
              <a:rPr lang="cs-CZ" dirty="0"/>
              <a:t>3. specifická infrastruktura (stadion, elektronické systémy atd.)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Cockfight</a:t>
            </a:r>
            <a:r>
              <a:rPr lang="cs-CZ" dirty="0"/>
              <a:t> jako alternativa bojů protistran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13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65304-1BEA-07AB-AAD4-AF92672B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 3. Kauzalita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44B554-10DD-C849-6E77-EFDF3565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Aby to nebyl jen popis </a:t>
            </a:r>
          </a:p>
          <a:p>
            <a:r>
              <a:rPr lang="cs-CZ" dirty="0"/>
              <a:t>Trošku </a:t>
            </a:r>
            <a:r>
              <a:rPr lang="cs-CZ" dirty="0" err="1"/>
              <a:t>hait</a:t>
            </a:r>
            <a:r>
              <a:rPr lang="cs-CZ" dirty="0"/>
              <a:t> etnografického výzkumu </a:t>
            </a:r>
          </a:p>
          <a:p>
            <a:r>
              <a:rPr lang="cs-CZ" dirty="0"/>
              <a:t>V naším přikladu:</a:t>
            </a:r>
          </a:p>
          <a:p>
            <a:pPr lvl="1"/>
            <a:r>
              <a:rPr lang="cs-CZ" dirty="0"/>
              <a:t>Jak boj ovlivňuje sociální jednání člověka?</a:t>
            </a:r>
          </a:p>
          <a:p>
            <a:pPr lvl="1"/>
            <a:r>
              <a:rPr lang="cs-CZ" dirty="0"/>
              <a:t>Jaké jsou transmisní mechanismy toho?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47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9997F-20D7-937A-F4DB-E90CBB43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C7A95-363E-23FE-564A-3AA6E9CF5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30" y="1690688"/>
            <a:ext cx="3446721" cy="4351338"/>
          </a:xfrm>
        </p:spPr>
        <p:txBody>
          <a:bodyPr/>
          <a:lstStyle/>
          <a:p>
            <a:r>
              <a:rPr lang="cs-CZ" dirty="0"/>
              <a:t>nar.  1947, židovsko-polsko-ukrajinský původ; pochází z rodiny drobných podnikatelů (stejně jako já :)</a:t>
            </a:r>
          </a:p>
          <a:p>
            <a:r>
              <a:rPr lang="cs-CZ" dirty="0"/>
              <a:t>Profesor na </a:t>
            </a:r>
            <a:r>
              <a:rPr lang="cs-CZ" dirty="0" err="1"/>
              <a:t>Yale</a:t>
            </a:r>
            <a:r>
              <a:rPr lang="en-GB" dirty="0"/>
              <a:t> (od 2001), UCLA (1976-2001)</a:t>
            </a:r>
            <a:endParaRPr lang="cs-CZ" dirty="0"/>
          </a:p>
        </p:txBody>
      </p:sp>
      <p:pic>
        <p:nvPicPr>
          <p:cNvPr id="5" name="Obrázek 4" descr="Obsah obrázku Lidská tvář, oblečení, osoba, kniha&#10;&#10;Popis byl vytvořen automaticky">
            <a:extLst>
              <a:ext uri="{FF2B5EF4-FFF2-40B4-BE49-F238E27FC236}">
                <a16:creationId xmlns:a16="http://schemas.microsoft.com/office/drawing/2014/main" id="{8FA098E8-D747-E248-005D-61E0ABFCB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06" y="1307616"/>
            <a:ext cx="7304164" cy="42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70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8B454-7D3F-FC52-B836-9AE0A80D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Alexander doporučuje dnešním studentům?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830418-5E28-DEC0-DB35-EDA547E9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Číst Webera </a:t>
            </a:r>
          </a:p>
          <a:p>
            <a:r>
              <a:rPr lang="cs-CZ" dirty="0"/>
              <a:t>Dát si pozor na ekonomickou sociologii (John W. </a:t>
            </a:r>
            <a:r>
              <a:rPr lang="cs-CZ" dirty="0" err="1"/>
              <a:t>Meyer</a:t>
            </a:r>
            <a:r>
              <a:rPr lang="cs-CZ" dirty="0"/>
              <a:t>) a historickou sociologii (</a:t>
            </a:r>
            <a:r>
              <a:rPr lang="cs-CZ" dirty="0" err="1"/>
              <a:t>Skocpol</a:t>
            </a:r>
            <a:r>
              <a:rPr lang="cs-CZ" dirty="0"/>
              <a:t>, </a:t>
            </a:r>
            <a:r>
              <a:rPr lang="cs-CZ" dirty="0" err="1"/>
              <a:t>Tilly</a:t>
            </a:r>
            <a:r>
              <a:rPr lang="cs-CZ" dirty="0"/>
              <a:t>, Mann)</a:t>
            </a:r>
          </a:p>
          <a:p>
            <a:r>
              <a:rPr lang="cs-CZ" dirty="0"/>
              <a:t>Jak dělat etnografický výzkum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468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129D8-1EB1-F2B0-62BE-5227103B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CC332-E5A8-2D5E-4A5B-84365DB15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Otázky?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42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FD4B2-D75D-AE14-F0A9-49A66F51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ED9EB-80A7-8A48-1ECF-4FA6D4BF1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Období studia na Harvardu </a:t>
            </a:r>
          </a:p>
          <a:p>
            <a:pPr marL="514350" indent="-514350">
              <a:buAutoNum type="arabicPeriod"/>
            </a:pPr>
            <a:r>
              <a:rPr lang="cs-CZ" dirty="0"/>
              <a:t>Doktorát z UC </a:t>
            </a:r>
            <a:r>
              <a:rPr lang="cs-CZ" dirty="0" err="1"/>
              <a:t>Berkeley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Neofunkcionalismus (</a:t>
            </a:r>
            <a:r>
              <a:rPr lang="en-GB" dirty="0"/>
              <a:t>~1979 … ~1990)</a:t>
            </a:r>
          </a:p>
          <a:p>
            <a:pPr marL="514350" indent="-514350">
              <a:buAutoNum type="arabicPeriod"/>
            </a:pPr>
            <a:r>
              <a:rPr lang="cs-CZ" dirty="0"/>
              <a:t>Kulturní</a:t>
            </a:r>
            <a:r>
              <a:rPr lang="en-GB" dirty="0"/>
              <a:t> </a:t>
            </a:r>
            <a:r>
              <a:rPr lang="cs-CZ" dirty="0"/>
              <a:t>sociologie</a:t>
            </a:r>
            <a:r>
              <a:rPr lang="en-GB" dirty="0"/>
              <a:t>  ( ~</a:t>
            </a:r>
            <a:r>
              <a:rPr lang="cs-CZ" dirty="0"/>
              <a:t> 1990 … </a:t>
            </a:r>
            <a:r>
              <a:rPr lang="cs-CZ" dirty="0" err="1"/>
              <a:t>souč</a:t>
            </a:r>
            <a:r>
              <a:rPr lang="cs-CZ" dirty="0"/>
              <a:t>.)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43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76BC1-E403-C16F-8907-5EEF323D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Harvard (</a:t>
            </a:r>
            <a:r>
              <a:rPr lang="en-GB" dirty="0"/>
              <a:t>‘</a:t>
            </a:r>
            <a:r>
              <a:rPr lang="cs-CZ" dirty="0"/>
              <a:t>69)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49B3C-D6C3-0C23-A714-2FB5A2405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16842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Nejdřív chtěl být doktorem, nebo právníkem. Při nejhorším nějakým zubařem.</a:t>
            </a:r>
            <a:endParaRPr lang="en-GB" dirty="0"/>
          </a:p>
        </p:txBody>
      </p:sp>
      <p:pic>
        <p:nvPicPr>
          <p:cNvPr id="5" name="Obrázek 4" descr="Obsah obrázku text, Lidská tvář, snímek obrazovky, plakát&#10;&#10;Popis byl vytvořen automaticky">
            <a:extLst>
              <a:ext uri="{FF2B5EF4-FFF2-40B4-BE49-F238E27FC236}">
                <a16:creationId xmlns:a16="http://schemas.microsoft.com/office/drawing/2014/main" id="{DA004785-7FA9-F5A8-919D-8085B04C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26" y="190500"/>
            <a:ext cx="40671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65FD1-127F-15FC-D139-1172A48C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07" y="211932"/>
            <a:ext cx="10515600" cy="1325563"/>
          </a:xfrm>
        </p:spPr>
        <p:txBody>
          <a:bodyPr/>
          <a:lstStyle/>
          <a:p>
            <a:r>
              <a:rPr lang="cs-CZ" dirty="0"/>
              <a:t>Ale …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CB262-DB32-86E3-31DE-3F6F3AAE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1690688"/>
            <a:ext cx="4212265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Nezápadl</a:t>
            </a:r>
            <a:r>
              <a:rPr lang="cs-CZ" dirty="0"/>
              <a:t> do kolektivu,</a:t>
            </a:r>
            <a:br>
              <a:rPr lang="cs-CZ" dirty="0"/>
            </a:br>
            <a:r>
              <a:rPr lang="cs-CZ" dirty="0"/>
              <a:t>(tj. byl na mezi sociální izolace)</a:t>
            </a:r>
            <a:br>
              <a:rPr lang="cs-CZ" dirty="0"/>
            </a:br>
            <a:r>
              <a:rPr lang="cs-CZ" dirty="0"/>
              <a:t>Proč? = WASP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" name="Obrázek 10" descr="Obsah obrázku text, papír, látka&#10;&#10;Popis byl vytvořen automaticky">
            <a:extLst>
              <a:ext uri="{FF2B5EF4-FFF2-40B4-BE49-F238E27FC236}">
                <a16:creationId xmlns:a16="http://schemas.microsoft.com/office/drawing/2014/main" id="{2F98F576-69F2-F365-D241-4374F5665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9" y="272144"/>
            <a:ext cx="3944679" cy="2954565"/>
          </a:xfrm>
          <a:prstGeom prst="rect">
            <a:avLst/>
          </a:prstGeom>
        </p:spPr>
      </p:pic>
      <p:pic>
        <p:nvPicPr>
          <p:cNvPr id="13" name="Obrázek 12" descr="Obsah obrázku umění, kresba, obraz, Výtvarné umění&#10;&#10;Popis byl vytvořen automaticky">
            <a:extLst>
              <a:ext uri="{FF2B5EF4-FFF2-40B4-BE49-F238E27FC236}">
                <a16:creationId xmlns:a16="http://schemas.microsoft.com/office/drawing/2014/main" id="{7A5ABEB7-0BAE-08E2-B4E7-C81B8FD84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7" y="3429000"/>
            <a:ext cx="5769318" cy="3317358"/>
          </a:xfrm>
          <a:prstGeom prst="rect">
            <a:avLst/>
          </a:prstGeom>
        </p:spPr>
      </p:pic>
      <p:pic>
        <p:nvPicPr>
          <p:cNvPr id="15" name="Obrázek 14" descr="Obsah obrázku oblečení, osoba, muž, uctívání&#10;&#10;Popis byl vytvořen automaticky">
            <a:extLst>
              <a:ext uri="{FF2B5EF4-FFF2-40B4-BE49-F238E27FC236}">
                <a16:creationId xmlns:a16="http://schemas.microsoft.com/office/drawing/2014/main" id="{38200B55-4E4F-3CEC-9694-A55B049AE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92" y="0"/>
            <a:ext cx="4517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601AA-C027-F37A-8A8B-209B6172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obsah 4" descr="Obsah obrázku oblečení, osoba, venku, boty&#10;&#10;Popis byl vytvořen automaticky">
            <a:extLst>
              <a:ext uri="{FF2B5EF4-FFF2-40B4-BE49-F238E27FC236}">
                <a16:creationId xmlns:a16="http://schemas.microsoft.com/office/drawing/2014/main" id="{FC8009FE-55CA-27F5-8D82-278D20FFE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18" y="903768"/>
            <a:ext cx="9336764" cy="5251930"/>
          </a:xfrm>
        </p:spPr>
      </p:pic>
    </p:spTree>
    <p:extLst>
      <p:ext uri="{BB962C8B-B14F-4D97-AF65-F5344CB8AC3E}">
        <p14:creationId xmlns:p14="http://schemas.microsoft.com/office/powerpoint/2010/main" val="28827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53ED9-C3FD-12B2-9842-34F90BD5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D78707-FED0-E98D-9A8C-B0AEF26B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416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Sex, </a:t>
            </a:r>
            <a:r>
              <a:rPr lang="cs-CZ" dirty="0" err="1"/>
              <a:t>drugs</a:t>
            </a:r>
            <a:r>
              <a:rPr lang="cs-CZ" dirty="0"/>
              <a:t>, Rock'n'Roll </a:t>
            </a:r>
          </a:p>
          <a:p>
            <a:pPr marL="0" indent="0">
              <a:buNone/>
            </a:pPr>
            <a:r>
              <a:rPr lang="cs-CZ" dirty="0"/>
              <a:t>Žurnalistika </a:t>
            </a:r>
          </a:p>
          <a:p>
            <a:pPr marL="0" indent="0">
              <a:buNone/>
            </a:pPr>
            <a:r>
              <a:rPr lang="cs-CZ" dirty="0"/>
              <a:t>= zájem o kontrakulturu a levicové hnuti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ázek 4" descr="Obsah obrázku Lidské vousy, text, Knír, rukopis&#10;&#10;Popis byl vytvořen automaticky">
            <a:extLst>
              <a:ext uri="{FF2B5EF4-FFF2-40B4-BE49-F238E27FC236}">
                <a16:creationId xmlns:a16="http://schemas.microsoft.com/office/drawing/2014/main" id="{FA79C19B-891E-365F-2E3A-5AF8F31D1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A044C-FA67-8311-EE72-60B777C5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D869B8-E5E9-2BC0-AB4E-7B51CDF7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5791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Intelektuální vliv:</a:t>
            </a:r>
          </a:p>
          <a:p>
            <a:r>
              <a:rPr lang="cs-CZ" dirty="0"/>
              <a:t>Weber, de </a:t>
            </a:r>
            <a:r>
              <a:rPr lang="cs-CZ" dirty="0" err="1"/>
              <a:t>Tocqueville</a:t>
            </a:r>
            <a:endParaRPr lang="cs-CZ" dirty="0"/>
          </a:p>
          <a:p>
            <a:r>
              <a:rPr lang="cs-CZ" dirty="0"/>
              <a:t>Kurz </a:t>
            </a:r>
            <a:r>
              <a:rPr lang="cs-CZ" dirty="0" err="1"/>
              <a:t>Parsonsa</a:t>
            </a:r>
            <a:r>
              <a:rPr lang="cs-CZ" dirty="0"/>
              <a:t> „</a:t>
            </a:r>
            <a:r>
              <a:rPr lang="cs-CZ" dirty="0" err="1"/>
              <a:t>Evolution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“</a:t>
            </a:r>
            <a:endParaRPr lang="en-GB" dirty="0"/>
          </a:p>
        </p:txBody>
      </p:sp>
      <p:pic>
        <p:nvPicPr>
          <p:cNvPr id="5" name="Obrázek 4" descr="Obsah obrázku portrét, Lidská tvář, skica, kresba&#10;&#10;Popis byl vytvořen automaticky">
            <a:extLst>
              <a:ext uri="{FF2B5EF4-FFF2-40B4-BE49-F238E27FC236}">
                <a16:creationId xmlns:a16="http://schemas.microsoft.com/office/drawing/2014/main" id="{69FC0FD3-0657-CE81-07BA-86BEB5F0B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DC632-EAD0-65A2-65BF-A3B9B489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Doktorát z UC </a:t>
            </a:r>
            <a:r>
              <a:rPr lang="cs-CZ" dirty="0" err="1"/>
              <a:t>Berkeley</a:t>
            </a:r>
            <a:r>
              <a:rPr lang="cs-CZ" dirty="0"/>
              <a:t> (</a:t>
            </a:r>
            <a:r>
              <a:rPr lang="en-GB" dirty="0"/>
              <a:t>’78)</a:t>
            </a:r>
            <a:br>
              <a:rPr lang="cs-CZ" dirty="0"/>
            </a:b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017884-F77C-8E80-E2D7-BDEA24B9B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Theoretical Logic in Sociology (v </a:t>
            </a:r>
            <a:r>
              <a:rPr lang="cs-CZ" dirty="0"/>
              <a:t>podstatě dějiny sociologii / sociologické teorie / sociální teorie):</a:t>
            </a:r>
          </a:p>
          <a:p>
            <a:pPr marL="514350" indent="-514350">
              <a:buAutoNum type="arabicPeriod"/>
            </a:pPr>
            <a:r>
              <a:rPr lang="en-GB" dirty="0"/>
              <a:t>Positivism</a:t>
            </a:r>
            <a:endParaRPr lang="cs-CZ" dirty="0"/>
          </a:p>
          <a:p>
            <a:pPr marL="514350" indent="-514350">
              <a:buAutoNum type="arabicPeriod"/>
            </a:pPr>
            <a:r>
              <a:rPr lang="en-GB" dirty="0"/>
              <a:t>Marx and </a:t>
            </a:r>
            <a:r>
              <a:rPr lang="en-GB" dirty="0" err="1"/>
              <a:t>Durkhei</a:t>
            </a:r>
            <a:r>
              <a:rPr lang="cs-CZ" dirty="0"/>
              <a:t>m</a:t>
            </a:r>
          </a:p>
          <a:p>
            <a:pPr marL="514350" indent="-514350">
              <a:buAutoNum type="arabicPeriod"/>
            </a:pPr>
            <a:r>
              <a:rPr lang="cs-CZ" dirty="0"/>
              <a:t>Weber</a:t>
            </a:r>
          </a:p>
          <a:p>
            <a:pPr marL="514350" indent="-514350">
              <a:buAutoNum type="arabicPeriod"/>
            </a:pPr>
            <a:r>
              <a:rPr lang="cs-CZ" dirty="0" err="1"/>
              <a:t>Parsons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628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664</Words>
  <Application>Microsoft Office PowerPoint</Application>
  <PresentationFormat>Širokoúhlá obrazovka</PresentationFormat>
  <Paragraphs>81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Linux Libertine</vt:lpstr>
      <vt:lpstr>Motiv Office</vt:lpstr>
      <vt:lpstr>Jeffrey Alexander</vt:lpstr>
      <vt:lpstr>Prezentace aplikace PowerPoint</vt:lpstr>
      <vt:lpstr>Plán </vt:lpstr>
      <vt:lpstr>Harvard (‘69)</vt:lpstr>
      <vt:lpstr>Ale …</vt:lpstr>
      <vt:lpstr>Prezentace aplikace PowerPoint</vt:lpstr>
      <vt:lpstr>Prezentace aplikace PowerPoint</vt:lpstr>
      <vt:lpstr>Prezentace aplikace PowerPoint</vt:lpstr>
      <vt:lpstr>Doktorát z UC Berkeley (’78) </vt:lpstr>
      <vt:lpstr>Neofunkcionalismus (~1979 … ~1990)</vt:lpstr>
      <vt:lpstr>Proč byl turn směrem ke kulturní sociologii? </vt:lpstr>
      <vt:lpstr>The Strong Program in Cultural Sociology </vt:lpstr>
      <vt:lpstr>Prezentace aplikace PowerPoint</vt:lpstr>
      <vt:lpstr>Prezentace aplikace PowerPoint</vt:lpstr>
      <vt:lpstr>Bod 1. Autonomie kultury – samostatná proměna, pomoci které lze něco vysvětlovat </vt:lpstr>
      <vt:lpstr>Bod 2. Metodologie – thick description </vt:lpstr>
      <vt:lpstr>Case studies </vt:lpstr>
      <vt:lpstr>Cockfight/ Kohoutí zápasy</vt:lpstr>
      <vt:lpstr>Bod 3. Kauzalita</vt:lpstr>
      <vt:lpstr>Co Alexander doporučuje dnešním studentům?</vt:lpstr>
      <vt:lpstr>Díky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Jeffrey Alexander</dc:title>
  <dc:creator>Luka Chaika</dc:creator>
  <cp:lastModifiedBy>Luka Chaika</cp:lastModifiedBy>
  <cp:revision>4</cp:revision>
  <dcterms:created xsi:type="dcterms:W3CDTF">2024-04-23T08:39:53Z</dcterms:created>
  <dcterms:modified xsi:type="dcterms:W3CDTF">2024-04-23T12:19:04Z</dcterms:modified>
</cp:coreProperties>
</file>