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d9da357d4b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d9da357d4b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d9da357d4b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d9da357d4b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d9da357d4b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d9da357d4b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d9da357d4b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d9da357d4b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d9da357d4b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d9da357d4b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d9da357d4b_0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d9da357d4b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d9da357d4b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d9da357d4b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d9da357d4b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d9da357d4b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1" Type="http://schemas.openxmlformats.org/officeDocument/2006/relationships/hyperlink" Target="https://www.wikiwand.com/en/Special:BookSources/978-0-226-00069-5" TargetMode="External"/><Relationship Id="rId10" Type="http://schemas.openxmlformats.org/officeDocument/2006/relationships/hyperlink" Target="https://www.wikiwand.com/en/ISBN_(identifier)" TargetMode="External"/><Relationship Id="rId13" Type="http://schemas.openxmlformats.org/officeDocument/2006/relationships/hyperlink" Target="https://www.wikiwand.com/en/ISBN_(identifier)" TargetMode="External"/><Relationship Id="rId12" Type="http://schemas.openxmlformats.org/officeDocument/2006/relationships/hyperlink" Target="https://www.wikiwand.com/en/University_of_Chicago_Press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wikiwand.com/en/University_of_Chicago_Press" TargetMode="External"/><Relationship Id="rId4" Type="http://schemas.openxmlformats.org/officeDocument/2006/relationships/hyperlink" Target="https://www.wikiwand.com/en/ISBN_(identifier)" TargetMode="External"/><Relationship Id="rId9" Type="http://schemas.openxmlformats.org/officeDocument/2006/relationships/hyperlink" Target="https://www.wikiwand.com/en/University_of_Chicago_Press" TargetMode="External"/><Relationship Id="rId15" Type="http://schemas.openxmlformats.org/officeDocument/2006/relationships/hyperlink" Target="https://sociology.uchicago.edu/directory/Andrew-Abbott" TargetMode="External"/><Relationship Id="rId14" Type="http://schemas.openxmlformats.org/officeDocument/2006/relationships/hyperlink" Target="https://www.wikiwand.com/en/Special:BookSources/978-0-226-33662-6" TargetMode="External"/><Relationship Id="rId5" Type="http://schemas.openxmlformats.org/officeDocument/2006/relationships/hyperlink" Target="https://www.wikiwand.com/en/Special:BookSources/978-0-226-00099-2" TargetMode="External"/><Relationship Id="rId6" Type="http://schemas.openxmlformats.org/officeDocument/2006/relationships/hyperlink" Target="https://www.wikiwand.com/en/University_of_Chicago_Press" TargetMode="External"/><Relationship Id="rId7" Type="http://schemas.openxmlformats.org/officeDocument/2006/relationships/hyperlink" Target="https://www.wikiwand.com/en/ISBN_(identifier)" TargetMode="External"/><Relationship Id="rId8" Type="http://schemas.openxmlformats.org/officeDocument/2006/relationships/hyperlink" Target="https://www.wikiwand.com/en/Special:BookSources/978-0-226-00101-2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Andrew Delano </a:t>
            </a:r>
            <a:r>
              <a:rPr lang="cs"/>
              <a:t>Abbott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Veronika Tichá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Život 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*1948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University of Chicago - katedra sociologie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teorie a metodologie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profese, vzdělání, historie</a:t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9050" y="1932875"/>
            <a:ext cx="2857500" cy="2857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Vzdělání a </a:t>
            </a:r>
            <a:r>
              <a:rPr lang="cs"/>
              <a:t>akademická</a:t>
            </a:r>
            <a:r>
              <a:rPr lang="cs"/>
              <a:t> kariéra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bakalářský titul - filozofie a </a:t>
            </a:r>
            <a:r>
              <a:rPr lang="cs"/>
              <a:t>historie</a:t>
            </a:r>
            <a:r>
              <a:rPr lang="cs"/>
              <a:t> -Harvard University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doktorát - sociologie - University of Chicago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výuka a výzkum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editor pro American Journal of Sociology - 2000-2016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cs"/>
              <a:t>The S</a:t>
            </a:r>
            <a:r>
              <a:rPr lang="cs"/>
              <a:t>ystem</a:t>
            </a:r>
            <a:r>
              <a:rPr lang="cs"/>
              <a:t> of Profession 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1991 - ocenění American Sociological Association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komparativní a historické studie profesí - Anglie, Francie a Amerika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dynamika a struktura profesních skupin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profesní skupiny neustále soupeří o jurisdikci a kontrolu nad pracovními oblastmi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důsledky pro sociální strukturu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ekologický přístup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Chaos of Disciplines a Department and Discipline 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jak se vyvíjejí a ovlivňují akademické disciplíny - vliv na výuku a výzkum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vyvíjejí se izolovaně - v neustálých interakcích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pohyblivé dynamické pole - nikoli izolované jednotky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potřebujeme nové metodologické přístupy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Teorie o systémech sociálního </a:t>
            </a:r>
            <a:r>
              <a:rPr lang="cs"/>
              <a:t>života (Processual Sociology)</a:t>
            </a:r>
            <a:r>
              <a:rPr lang="cs"/>
              <a:t> 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3615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dynamika sociálních procesů - vývoj sociálních struktur a institucí v čase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sociologie = studium dynamických procesů a vzorců sociálního života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sociální svět = neustálý proces vzniku, přetváření a rozpadu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hlavní myšlenky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realita není statická - utvářena skrze sociální interakce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sociální jednotky jsou dočasnými konfiguracemi - mění se v reakci na sociální události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historický kontext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interdisciplinární přístup - vědy mezi sebou mohou spolupracovat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analýza historických dat a sekvenční analýza 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Metodologie </a:t>
            </a:r>
            <a:endParaRPr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rozvoj technik pro sekvenční analýzu - optimální párovací analýza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propagace použití narativních a etnografických metod ve výzkumu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historické analýzy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Hlavní myšlenky</a:t>
            </a:r>
            <a:endParaRPr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procesualismus (dyna</a:t>
            </a:r>
            <a:r>
              <a:rPr lang="cs"/>
              <a:t>mi</a:t>
            </a:r>
            <a:r>
              <a:rPr lang="cs" sz="1700"/>
              <a:t>ka </a:t>
            </a:r>
            <a:r>
              <a:rPr lang="cs" sz="1700"/>
              <a:t>&gt; statika) 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cs" sz="1700"/>
              <a:t>historický kontext</a:t>
            </a:r>
            <a:endParaRPr sz="17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interdisciplinární přístup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Literatura a zdroje</a:t>
            </a:r>
            <a:endParaRPr/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702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0"/>
              <a:buChar char="-"/>
            </a:pPr>
            <a:r>
              <a:rPr i="1" lang="cs" sz="1550">
                <a:solidFill>
                  <a:schemeClr val="dk1"/>
                </a:solidFill>
              </a:rPr>
              <a:t>Department and discipline: Chicago sociology at one hundred</a:t>
            </a:r>
            <a:r>
              <a:rPr lang="cs" sz="1550">
                <a:solidFill>
                  <a:schemeClr val="dk1"/>
                </a:solidFill>
              </a:rPr>
              <a:t>. Chicago: </a:t>
            </a:r>
            <a:r>
              <a:rPr lang="cs" sz="1550">
                <a:solidFill>
                  <a:schemeClr val="dk1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University of Chicago Press</a:t>
            </a:r>
            <a:r>
              <a:rPr lang="cs" sz="1550">
                <a:solidFill>
                  <a:schemeClr val="dk1"/>
                </a:solidFill>
              </a:rPr>
              <a:t>, 1999 </a:t>
            </a:r>
            <a:r>
              <a:rPr lang="cs" sz="1550">
                <a:solidFill>
                  <a:schemeClr val="dk1"/>
                </a:solidFill>
                <a:uFill>
                  <a:noFill/>
                </a:u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ISBN</a:t>
            </a:r>
            <a:r>
              <a:rPr lang="cs" sz="1550">
                <a:solidFill>
                  <a:schemeClr val="dk1"/>
                </a:solidFill>
              </a:rPr>
              <a:t> </a:t>
            </a:r>
            <a:r>
              <a:rPr lang="cs" sz="1550">
                <a:solidFill>
                  <a:schemeClr val="dk1"/>
                </a:solidFill>
                <a:uFill>
                  <a:noFill/>
                </a:u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978-0-226-00099-2</a:t>
            </a:r>
            <a:endParaRPr sz="1550">
              <a:solidFill>
                <a:schemeClr val="dk1"/>
              </a:solidFill>
            </a:endParaRPr>
          </a:p>
          <a:p>
            <a:pPr indent="-32702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0"/>
              <a:buChar char="-"/>
            </a:pPr>
            <a:r>
              <a:rPr i="1" lang="cs" sz="1550">
                <a:solidFill>
                  <a:schemeClr val="dk1"/>
                </a:solidFill>
              </a:rPr>
              <a:t>Chaos of disciplines</a:t>
            </a:r>
            <a:r>
              <a:rPr lang="cs" sz="1550">
                <a:solidFill>
                  <a:schemeClr val="dk1"/>
                </a:solidFill>
              </a:rPr>
              <a:t>. Chicago: </a:t>
            </a:r>
            <a:r>
              <a:rPr lang="cs" sz="1550">
                <a:solidFill>
                  <a:schemeClr val="dk1"/>
                </a:solidFill>
                <a:uFill>
                  <a:noFill/>
                </a:u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University of Chicago Press</a:t>
            </a:r>
            <a:r>
              <a:rPr lang="cs" sz="1550">
                <a:solidFill>
                  <a:schemeClr val="dk1"/>
                </a:solidFill>
              </a:rPr>
              <a:t>, 2000 </a:t>
            </a:r>
            <a:r>
              <a:rPr lang="cs" sz="1550">
                <a:solidFill>
                  <a:schemeClr val="dk1"/>
                </a:solidFill>
                <a:uFill>
                  <a:noFill/>
                </a:u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ISBN</a:t>
            </a:r>
            <a:r>
              <a:rPr lang="cs" sz="1550">
                <a:solidFill>
                  <a:schemeClr val="dk1"/>
                </a:solidFill>
              </a:rPr>
              <a:t> </a:t>
            </a:r>
            <a:r>
              <a:rPr lang="cs" sz="1550">
                <a:solidFill>
                  <a:schemeClr val="dk1"/>
                </a:solidFill>
                <a:uFill>
                  <a:noFill/>
                </a:uFill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978-0-226-00101-2</a:t>
            </a:r>
            <a:endParaRPr sz="1500">
              <a:solidFill>
                <a:schemeClr val="dk1"/>
              </a:solidFill>
            </a:endParaRPr>
          </a:p>
          <a:p>
            <a:pPr indent="-32702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0"/>
              <a:buChar char="-"/>
            </a:pPr>
            <a:r>
              <a:rPr i="1" lang="cs" sz="1550">
                <a:solidFill>
                  <a:schemeClr val="dk1"/>
                </a:solidFill>
              </a:rPr>
              <a:t>The system of professions : an essay on the division of expert labor</a:t>
            </a:r>
            <a:r>
              <a:rPr lang="cs" sz="1550">
                <a:solidFill>
                  <a:schemeClr val="dk1"/>
                </a:solidFill>
              </a:rPr>
              <a:t>. Chicago: </a:t>
            </a:r>
            <a:r>
              <a:rPr lang="cs" sz="1550">
                <a:solidFill>
                  <a:schemeClr val="dk1"/>
                </a:solidFill>
                <a:uFill>
                  <a:noFill/>
                </a:uFill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University of Chicago Press</a:t>
            </a:r>
            <a:r>
              <a:rPr lang="cs" sz="1550">
                <a:solidFill>
                  <a:schemeClr val="dk1"/>
                </a:solidFill>
              </a:rPr>
              <a:t>, 1988 </a:t>
            </a:r>
            <a:r>
              <a:rPr lang="cs" sz="1550">
                <a:solidFill>
                  <a:schemeClr val="dk1"/>
                </a:solidFill>
                <a:uFill>
                  <a:noFill/>
                </a:uFill>
                <a:hlinkClick r:id="rId10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ISBN</a:t>
            </a:r>
            <a:r>
              <a:rPr lang="cs" sz="1550">
                <a:solidFill>
                  <a:schemeClr val="dk1"/>
                </a:solidFill>
              </a:rPr>
              <a:t> </a:t>
            </a:r>
            <a:r>
              <a:rPr lang="cs" sz="1550">
                <a:solidFill>
                  <a:schemeClr val="dk1"/>
                </a:solidFill>
                <a:uFill>
                  <a:noFill/>
                </a:uFill>
                <a:hlinkClick r:id="rId11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978-0-226-00069-5</a:t>
            </a:r>
            <a:endParaRPr sz="1550">
              <a:solidFill>
                <a:schemeClr val="dk1"/>
              </a:solidFill>
            </a:endParaRPr>
          </a:p>
          <a:p>
            <a:pPr indent="-32702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0"/>
              <a:buChar char="-"/>
            </a:pPr>
            <a:r>
              <a:rPr i="1" lang="cs" sz="1550">
                <a:solidFill>
                  <a:schemeClr val="dk1"/>
                </a:solidFill>
              </a:rPr>
              <a:t>Processual Sociology</a:t>
            </a:r>
            <a:r>
              <a:rPr lang="cs" sz="1550">
                <a:solidFill>
                  <a:schemeClr val="dk1"/>
                </a:solidFill>
              </a:rPr>
              <a:t>. Chicago: </a:t>
            </a:r>
            <a:r>
              <a:rPr lang="cs" sz="1550">
                <a:solidFill>
                  <a:schemeClr val="dk1"/>
                </a:solidFill>
                <a:uFill>
                  <a:noFill/>
                </a:uFill>
                <a:hlinkClick r:id="rId1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University of Chicago Press</a:t>
            </a:r>
            <a:r>
              <a:rPr lang="cs" sz="1550">
                <a:solidFill>
                  <a:schemeClr val="dk1"/>
                </a:solidFill>
              </a:rPr>
              <a:t>, 2016 </a:t>
            </a:r>
            <a:r>
              <a:rPr lang="cs" sz="1550">
                <a:solidFill>
                  <a:schemeClr val="dk1"/>
                </a:solidFill>
                <a:uFill>
                  <a:noFill/>
                </a:uFill>
                <a:hlinkClick r:id="rId1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ISBN</a:t>
            </a:r>
            <a:r>
              <a:rPr lang="cs" sz="1550">
                <a:solidFill>
                  <a:schemeClr val="dk1"/>
                </a:solidFill>
              </a:rPr>
              <a:t> </a:t>
            </a:r>
            <a:r>
              <a:rPr lang="cs" sz="1550">
                <a:solidFill>
                  <a:schemeClr val="dk1"/>
                </a:solidFill>
                <a:uFill>
                  <a:noFill/>
                </a:uFill>
                <a:hlinkClick r:id="rId1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978-0-226-33662-6</a:t>
            </a:r>
            <a:endParaRPr sz="1500">
              <a:solidFill>
                <a:schemeClr val="dk1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-"/>
            </a:pPr>
            <a:r>
              <a:rPr i="1" lang="cs" sz="1500" u="sng">
                <a:solidFill>
                  <a:schemeClr val="dk1"/>
                </a:solidFill>
                <a:hlinkClick r:id="rId1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https://sociology.uchicago.edu/directory/Andrew-Abbott</a:t>
            </a:r>
            <a:endParaRPr i="1" sz="1500">
              <a:solidFill>
                <a:schemeClr val="dk1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-"/>
            </a:pPr>
            <a:r>
              <a:rPr i="1" lang="cs" sz="1500">
                <a:solidFill>
                  <a:schemeClr val="dk1"/>
                </a:solidFill>
              </a:rPr>
              <a:t>AI</a:t>
            </a:r>
            <a:endParaRPr i="1" sz="1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