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1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4/1/2024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3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va klokani na pláži">
            <a:extLst>
              <a:ext uri="{FF2B5EF4-FFF2-40B4-BE49-F238E27FC236}">
                <a16:creationId xmlns:a16="http://schemas.microsoft.com/office/drawing/2014/main" id="{A6574765-9080-0F12-0AEA-08D3332F2D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04" b="1726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07303E2-7D44-46E4-A0D5-73DF9974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172075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22AF24B-DF9B-4580-9019-8FABD7AC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8875" y="1255390"/>
            <a:ext cx="4008678" cy="4034028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14E6672-D9A3-4574-B870-15130060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29740" y="720056"/>
            <a:ext cx="3094425" cy="3113994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lumMod val="20000"/>
                  <a:lumOff val="80000"/>
                  <a:alpha val="69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4D1FFD-4EC1-8461-5B3C-D6EBFBE77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410" y="728905"/>
            <a:ext cx="4396540" cy="3184274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Kolonizace Austrálie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3F7332-1267-20EA-B9F1-A134B895C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410" y="4072044"/>
            <a:ext cx="4396540" cy="1495379"/>
          </a:xfrm>
        </p:spPr>
        <p:txBody>
          <a:bodyPr>
            <a:normAutofit/>
          </a:bodyPr>
          <a:lstStyle/>
          <a:p>
            <a:pPr algn="l"/>
            <a:r>
              <a:rPr lang="cs-CZ" sz="2200">
                <a:solidFill>
                  <a:srgbClr val="FFFFFF"/>
                </a:solidFill>
              </a:rPr>
              <a:t>Britské impérium</a:t>
            </a:r>
          </a:p>
        </p:txBody>
      </p:sp>
    </p:spTree>
    <p:extLst>
      <p:ext uri="{BB962C8B-B14F-4D97-AF65-F5344CB8AC3E}">
        <p14:creationId xmlns:p14="http://schemas.microsoft.com/office/powerpoint/2010/main" val="21865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3BEFED-EB77-B35B-660C-A2FB2084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3896360" cy="5143499"/>
          </a:xfrm>
        </p:spPr>
        <p:txBody>
          <a:bodyPr anchor="ctr">
            <a:normAutofit/>
          </a:bodyPr>
          <a:lstStyle/>
          <a:p>
            <a:r>
              <a:rPr lang="cs-CZ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Konec trestanecké éry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850A6-7EF8-A0F6-D2C4-D0ACDF94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360" y="857251"/>
            <a:ext cx="7076439" cy="51435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Rozvoj přístavů a měst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: V roce 1824 byly hlavními přístavy </a:t>
            </a: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Sydney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 a Hobart, následované </a:t>
            </a:r>
            <a:r>
              <a:rPr lang="cs-CZ" sz="2000" dirty="0" err="1">
                <a:solidFill>
                  <a:schemeClr val="tx2">
                    <a:alpha val="60000"/>
                  </a:schemeClr>
                </a:solidFill>
              </a:rPr>
              <a:t>Lancestonem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 a Newcastle. Během 12 let od roku 1824 do roku 1836 vznikly nové přístavy a města jako </a:t>
            </a: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Brisbane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Perth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Melbourne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 a </a:t>
            </a: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Adelaide.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Příliv svobodných přistěhovalců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: V polovině 30. let 19. století převýšil počet svobodných přistěhovalců počet trestanců. Přistěhovalci, převážně z Britských ostrovů, byli lákáni možností nového života.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Politický vývoj a svobody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: S příchodem nových přistěhovalců byla zavedena místní samospráva, omezující moc guvernéra a britské vlády. 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chemeClr val="tx2">
                    <a:alpha val="60000"/>
                  </a:schemeClr>
                </a:solidFill>
              </a:rPr>
              <a:t>Konec trestaneckého systému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</a:rPr>
              <a:t>: Přibývající svobodní přistěhovalci a kritika trestaneckého systému v britském parlamentu vedly k postupnému zániku trestaneckých kolonií. </a:t>
            </a:r>
          </a:p>
        </p:txBody>
      </p:sp>
    </p:spTree>
    <p:extLst>
      <p:ext uri="{BB962C8B-B14F-4D97-AF65-F5344CB8AC3E}">
        <p14:creationId xmlns:p14="http://schemas.microsoft.com/office/powerpoint/2010/main" val="146512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D3F05-14B2-A6E2-95FD-009E7DD3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3B483-CA86-E3F3-9348-482E3F2DA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https://www.youtube.com/watch?v=oFa4Mhf_EDQ </a:t>
            </a:r>
          </a:p>
        </p:txBody>
      </p:sp>
    </p:spTree>
    <p:extLst>
      <p:ext uri="{BB962C8B-B14F-4D97-AF65-F5344CB8AC3E}">
        <p14:creationId xmlns:p14="http://schemas.microsoft.com/office/powerpoint/2010/main" val="228684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02DBE691-ACE0-0466-21DA-D2E0EC9FC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595313"/>
            <a:ext cx="757237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3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03B3AE-7DB1-7211-C488-1AA2166A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5257800" cy="5143499"/>
          </a:xfrm>
        </p:spPr>
        <p:txBody>
          <a:bodyPr anchor="ctr">
            <a:normAutofit/>
          </a:bodyPr>
          <a:lstStyle/>
          <a:p>
            <a:r>
              <a:rPr lang="cs-CZ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Počátky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84C97-E073-9C27-CC2C-F7DFFA89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240" y="857251"/>
            <a:ext cx="8163559" cy="51435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První Evropané v Austrálii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Portugalci a Holanďané byli první Evropané, kteří spatřili australské pobřeží. Nizozemské lodě cestující z Mysu Dobré Naděje směrem k Jávě neúmyslně zavítaly k Austrálii od roku 1611.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Abel </a:t>
            </a:r>
            <a:r>
              <a:rPr lang="cs-CZ" sz="2000" b="1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Tasman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V letech 1642 a 1644 Abel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Tasman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objevil západní pobřeží a jihovýchodní pobřeží oblasti, kterou pojmenoval Van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Diemenova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země (dnešní Tasmánie) a prozkoumal Nový Zéland. Jeho expedice přinesly první podrobné informace o severním pobřeží Austrálie, které Nizozemci nazvali Nové Holandsko.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Anglický zájem o Austrálii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Po nizozemském průzkumu začala Anglie projevovat zájem o Austrálii. Anglický korzár William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Dampier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prozkoumal 1600 kilometrů západního pobřeží v letech 1699 až 1700 a poskytl podrobné informace o zemi.</a:t>
            </a:r>
          </a:p>
          <a:p>
            <a:pPr>
              <a:lnSpc>
                <a:spcPct val="100000"/>
              </a:lnSpc>
            </a:pPr>
            <a:endParaRPr lang="cs-CZ" sz="1700" dirty="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7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1A1A1E-B306-DB8E-B193-AE6EC7FFF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5257800" cy="5143499"/>
          </a:xfrm>
        </p:spPr>
        <p:txBody>
          <a:bodyPr anchor="ctr">
            <a:normAutofit/>
          </a:bodyPr>
          <a:lstStyle/>
          <a:p>
            <a:r>
              <a:rPr lang="cs-CZ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Britové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F5BD9-0319-63D5-10EA-1A3FE911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0" y="857251"/>
            <a:ext cx="8549639" cy="51435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James </a:t>
            </a:r>
            <a:r>
              <a:rPr lang="cs-CZ" sz="2400" b="1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Cook</a:t>
            </a: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a východní pobřeží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James </a:t>
            </a:r>
            <a:r>
              <a:rPr lang="cs-CZ" sz="24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Cook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byl první, kdo obeplul východní pobřeží Austrálie a v roce 1770 prohlásil území za britskou vlast, pojmenované Nový Jižní Wales. Jeho přistání v Botanické zátoce bylo klíčové pro britské kolonizační úsilí.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Deportace trestanců do Austrálie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Po americké válce za nezávislost Británie ztratila své americké kolonie a začala hledat nové destinace pro deportaci trestanců. Austrálie se stala hlavním cílem pro trestanecké deportace od konce 18. století.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Zakládání prvních kolonií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V roce 1788 dorazila první flotila trestanců do Botanické zátoky, ale kvůli nevhodným podmínkám se přesunula do Port Jackson, kde bylo založeno město Sydney. Toto byl počátek britské kolonizace Austrálie.</a:t>
            </a:r>
          </a:p>
          <a:p>
            <a:pPr>
              <a:lnSpc>
                <a:spcPct val="100000"/>
              </a:lnSpc>
            </a:pPr>
            <a:endParaRPr lang="cs-CZ" sz="1800" dirty="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9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172CA2-96D1-9FA8-CAB6-056DC568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5257800" cy="5143499"/>
          </a:xfrm>
        </p:spPr>
        <p:txBody>
          <a:bodyPr anchor="ctr">
            <a:normAutofit/>
          </a:bodyPr>
          <a:lstStyle/>
          <a:p>
            <a:r>
              <a:rPr lang="cs-CZ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Kolonie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EE60E-6AFE-F1B5-4D64-2C7076EAF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857251"/>
            <a:ext cx="8153399" cy="51435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Trestanecká kolonie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V prvních letech australská trestanecká kolonie nesplnila očekávání. Možnost jejího zrušení bránila především finanční a logistická náročnost přepravy trestanců zpět do Anglie.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Prozkoumání Austrálie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Do 20. let 19. století byl díky britským a francouzským průzkumným expedicím znám tvar Austrálie, včetně pobřeží a říčních ústí.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Rozvoj Nového Jižního Walesu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Nový Jižní Wales byl úředním názvem pro rozsáhlé britské území ve východní Austrálii a sloužil jako hlavní oblast pro trestanecké kolonie a pozdější osídlení.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Založení Západní Austrálie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První stálou evropskou kolonií v Západní Austrálii bylo osídlení zřízené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majorom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Edmunde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Lockyerem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v roce 1826. Tato kolonie, známá jako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Swan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River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Colony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, zahrnovala území dnešního Perthu.</a:t>
            </a:r>
          </a:p>
          <a:p>
            <a:pPr>
              <a:lnSpc>
                <a:spcPct val="100000"/>
              </a:lnSpc>
            </a:pPr>
            <a:endParaRPr lang="cs-CZ" sz="1700" dirty="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0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0" name="Rectangle 2054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56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Oval 2060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3" name="Oval 2062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5" name="Oval 2064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7" name="Rectangle 2066">
            <a:extLst>
              <a:ext uri="{FF2B5EF4-FFF2-40B4-BE49-F238E27FC236}">
                <a16:creationId xmlns:a16="http://schemas.microsoft.com/office/drawing/2014/main" id="{16272B6F-135F-45E6-8F46-83B32059F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3670" y="494950"/>
            <a:ext cx="5231130" cy="587158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ame 2068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A44574-996A-980C-209B-A9128847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2076450"/>
          </a:xfrm>
        </p:spPr>
        <p:txBody>
          <a:bodyPr anchor="b"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Lachlan Macquarie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5BF83-6872-B8D8-3610-CBB3AE53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5428375" cy="2986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>
                <a:solidFill>
                  <a:srgbClr val="FFFFFF"/>
                </a:solidFill>
                <a:effectLst/>
                <a:latin typeface="Söhne"/>
              </a:rPr>
              <a:t>Guvernér William Bligh</a:t>
            </a:r>
            <a:r>
              <a:rPr lang="cs-CZ" sz="2000" b="0" i="0">
                <a:solidFill>
                  <a:srgbClr val="FFFFFF"/>
                </a:solidFill>
                <a:effectLst/>
                <a:latin typeface="Söhne"/>
              </a:rPr>
              <a:t>: Jeho nástup v roce 1805 a tvrdý přístup vyvolal odpor mezi vlivnými kolonisty, což vedlo k Rumové rebelii v roce 1808.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2000" b="1" i="0">
                <a:solidFill>
                  <a:srgbClr val="FFFFFF"/>
                </a:solidFill>
                <a:effectLst/>
                <a:latin typeface="Söhne"/>
              </a:rPr>
              <a:t>Lachlan Macquarie</a:t>
            </a:r>
            <a:r>
              <a:rPr lang="cs-CZ" sz="2000" b="0" i="0">
                <a:solidFill>
                  <a:srgbClr val="FFFFFF"/>
                </a:solidFill>
                <a:effectLst/>
                <a:latin typeface="Söhne"/>
              </a:rPr>
              <a:t>: Nástup do role guvernéra v letech 1809–1821, kde hrál klíčovou roli v transformaci trestanecké kolonie na organizované městské prostředí s důrazem na urbanizaci a sociální reformy.</a:t>
            </a:r>
          </a:p>
          <a:p>
            <a:pPr>
              <a:lnSpc>
                <a:spcPct val="100000"/>
              </a:lnSpc>
            </a:pPr>
            <a:endParaRPr lang="cs-CZ" sz="2000">
              <a:solidFill>
                <a:srgbClr val="FFFFFF"/>
              </a:solidFill>
            </a:endParaRPr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87A6CAAF-5DC2-076B-18F1-20AE6EECE9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670"/>
          <a:stretch/>
        </p:blipFill>
        <p:spPr bwMode="auto">
          <a:xfrm>
            <a:off x="6503670" y="494950"/>
            <a:ext cx="5190186" cy="587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10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A11604-A003-20A2-61A6-99BDE119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5257800" cy="5143499"/>
          </a:xfrm>
        </p:spPr>
        <p:txBody>
          <a:bodyPr anchor="ctr">
            <a:normAutofit/>
          </a:bodyPr>
          <a:lstStyle/>
          <a:p>
            <a:r>
              <a:rPr lang="cs-CZ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Reformy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3B5A8-E040-604A-2683-2E71E6F6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0" y="857251"/>
            <a:ext cx="7899399" cy="5143500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Urbanizace a městský rozvoj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inicioval urbanizaci kolonie přeměnou trestaneckých osad na uspořádaná města s ulicemi, parky a důležitými budovami, což ovlivnilo uspořádání moderního Sydney.</a:t>
            </a:r>
          </a:p>
          <a:p>
            <a:pPr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Podpora sociálních reforem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podporoval manželství, účast na bohoslužbách a zlepšení veřejné morálky, kde klíčovou roli hráli emancipovaní trestanci.</a:t>
            </a:r>
          </a:p>
          <a:p>
            <a:pPr>
              <a:buFont typeface="+mj-lt"/>
              <a:buAutoNum type="arabicPeriod"/>
            </a:pPr>
            <a:r>
              <a:rPr lang="cs-CZ" sz="2000" b="1" dirty="0">
                <a:solidFill>
                  <a:schemeClr val="tx2">
                    <a:alpha val="60000"/>
                  </a:schemeClr>
                </a:solidFill>
                <a:latin typeface="Söhne"/>
              </a:rPr>
              <a:t>Soudnictví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  <a:latin typeface="Söhne"/>
              </a:rPr>
              <a:t>: </a:t>
            </a:r>
            <a:r>
              <a:rPr lang="cs-CZ" sz="2000" dirty="0" err="1">
                <a:solidFill>
                  <a:schemeClr val="tx2">
                    <a:alpha val="60000"/>
                  </a:schemeClr>
                </a:solidFill>
                <a:latin typeface="Söhne"/>
              </a:rPr>
              <a:t>Macquarieho</a:t>
            </a:r>
            <a:r>
              <a:rPr lang="cs-CZ" sz="2000" dirty="0">
                <a:solidFill>
                  <a:schemeClr val="tx2">
                    <a:alpha val="60000"/>
                  </a:schemeClr>
                </a:solidFill>
                <a:latin typeface="Söhne"/>
              </a:rPr>
              <a:t> snaha povolit emancipovaným vězňům zastávat úřední posty měla vliv i na soudní systém.</a:t>
            </a:r>
          </a:p>
          <a:p>
            <a:pPr>
              <a:buFont typeface="+mj-lt"/>
              <a:buAutoNum type="arabicPeriod"/>
            </a:pPr>
            <a:r>
              <a:rPr lang="cs-CZ" sz="20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Domorodci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</a:t>
            </a:r>
            <a:r>
              <a:rPr lang="cs-CZ" sz="20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Macquarieho</a:t>
            </a:r>
            <a:r>
              <a:rPr lang="cs-CZ" sz="20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přístup k domorodým Australanům zahrnoval spolupráci a asimilaci s podporou vojenské síly.</a:t>
            </a:r>
          </a:p>
          <a:p>
            <a:endParaRPr lang="cs-CZ" sz="1800" dirty="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2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ECD623-9A9E-7324-6E83-8FCC236D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0"/>
            <a:ext cx="5257800" cy="5143499"/>
          </a:xfrm>
        </p:spPr>
        <p:txBody>
          <a:bodyPr anchor="ctr">
            <a:normAutofit/>
          </a:bodyPr>
          <a:lstStyle/>
          <a:p>
            <a:r>
              <a:rPr lang="cs-CZ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Odchod L. Macquarieho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555E5-4E4D-7DF6-A0C5-E4FD3213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857251"/>
            <a:ext cx="7086599" cy="5143500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Nesouhlas s </a:t>
            </a:r>
            <a:r>
              <a:rPr lang="cs-CZ" sz="2400" b="1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Macquarieho</a:t>
            </a: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metodami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Jeho politiky a snahy o sociální reformy narazily na kritiku, která vyvrcholila zprávami Johna Thomase </a:t>
            </a:r>
            <a:r>
              <a:rPr lang="cs-CZ" sz="24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Biggeho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, vedoucími k přehodnocení </a:t>
            </a:r>
            <a:r>
              <a:rPr lang="cs-CZ" sz="24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Macquarieho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přístupu k řízení kolonie.</a:t>
            </a:r>
          </a:p>
          <a:p>
            <a:pPr>
              <a:buFont typeface="+mj-lt"/>
              <a:buAutoNum type="arabicPeriod"/>
            </a:pP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Konec </a:t>
            </a:r>
            <a:r>
              <a:rPr lang="cs-CZ" sz="2400" b="1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Macquarieho</a:t>
            </a:r>
            <a:r>
              <a:rPr lang="cs-CZ" sz="2400" b="1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funkčního období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: Jeho rezignace v roce 1820 a nástup Thomase </a:t>
            </a:r>
            <a:r>
              <a:rPr lang="cs-CZ" sz="24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Brisbaneho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signalizovaly změnu v politice kolonie, přestože </a:t>
            </a:r>
            <a:r>
              <a:rPr lang="cs-CZ" sz="2400" b="0" i="0" dirty="0" err="1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Macquarieho</a:t>
            </a:r>
            <a:r>
              <a:rPr lang="cs-CZ" sz="2400" b="0" i="0" dirty="0">
                <a:solidFill>
                  <a:schemeClr val="tx2">
                    <a:alpha val="60000"/>
                  </a:schemeClr>
                </a:solidFill>
                <a:effectLst/>
                <a:latin typeface="Söhne"/>
              </a:rPr>
              <a:t> vliv na rozvoj Austrálie zůstává významným.</a:t>
            </a:r>
          </a:p>
          <a:p>
            <a:endParaRPr lang="cs-CZ" sz="1800" dirty="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0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3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F00815-D009-5308-E260-DD448F525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6576518" cy="778509"/>
          </a:xfrm>
        </p:spPr>
        <p:txBody>
          <a:bodyPr anchor="b"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Rozvoj hospodářství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AB49D1-BF21-D435-A7F5-4F1BE4885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917" y="1872590"/>
            <a:ext cx="7289639" cy="45412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FFFFFF"/>
                </a:solidFill>
              </a:rPr>
              <a:t>Počátky chovu ovcí v Austrálii</a:t>
            </a:r>
            <a:r>
              <a:rPr lang="cs-CZ" sz="2000" dirty="0">
                <a:solidFill>
                  <a:srgbClr val="FFFFFF"/>
                </a:solidFill>
              </a:rPr>
              <a:t>: Ovce byly do Austrálie dovezeny v roce 1788. Chov ovcí se postupně rozšířil mezi osadníky v Novém Jižním Walesu a Tasmánii.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FFFFFF"/>
                </a:solidFill>
              </a:rPr>
              <a:t>Vzestup vývozu vlny</a:t>
            </a:r>
            <a:r>
              <a:rPr lang="cs-CZ" sz="2000" dirty="0">
                <a:solidFill>
                  <a:srgbClr val="FFFFFF"/>
                </a:solidFill>
              </a:rPr>
              <a:t>: Ve 20. letech 19. století získal vývoz vlny z Austrálie na důležitosti.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FFFFFF"/>
                </a:solidFill>
              </a:rPr>
              <a:t>Ekonomický a společenský dopad obchodu s vlnou</a:t>
            </a:r>
            <a:r>
              <a:rPr lang="cs-CZ" sz="2000" dirty="0">
                <a:solidFill>
                  <a:srgbClr val="FFFFFF"/>
                </a:solidFill>
              </a:rPr>
              <a:t>: Neuvěřitelný rozmach obchodu s vlnou zásadně změnil australský způsob života.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FFFFFF"/>
                </a:solidFill>
              </a:rPr>
              <a:t>Konflikty s původním obyvatelstvem</a:t>
            </a:r>
            <a:r>
              <a:rPr lang="cs-CZ" sz="2000" dirty="0">
                <a:solidFill>
                  <a:srgbClr val="FFFFFF"/>
                </a:solidFill>
              </a:rPr>
              <a:t>: Rozvoj chovu ovcí a expanze bílých osadníků vedly k zabírání půdy a poškození svatých míst původního obyvatelstva, což vyvolávalo násilí a konflikty. </a:t>
            </a:r>
          </a:p>
        </p:txBody>
      </p:sp>
      <p:pic>
        <p:nvPicPr>
          <p:cNvPr id="7" name="Graphic 6" descr="Ovečka">
            <a:extLst>
              <a:ext uri="{FF2B5EF4-FFF2-40B4-BE49-F238E27FC236}">
                <a16:creationId xmlns:a16="http://schemas.microsoft.com/office/drawing/2014/main" id="{88F5F522-540B-6126-9BE4-5559CC06CB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0818" y="1707509"/>
            <a:ext cx="3442981" cy="344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81668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_2SEEDS">
      <a:dk1>
        <a:srgbClr val="000000"/>
      </a:dk1>
      <a:lt1>
        <a:srgbClr val="FFFFFF"/>
      </a:lt1>
      <a:dk2>
        <a:srgbClr val="413424"/>
      </a:dk2>
      <a:lt2>
        <a:srgbClr val="E8E6E2"/>
      </a:lt2>
      <a:accent1>
        <a:srgbClr val="7F93BA"/>
      </a:accent1>
      <a:accent2>
        <a:srgbClr val="7BA9B8"/>
      </a:accent2>
      <a:accent3>
        <a:srgbClr val="9A96C6"/>
      </a:accent3>
      <a:accent4>
        <a:srgbClr val="BA877F"/>
      </a:accent4>
      <a:accent5>
        <a:srgbClr val="BA9F7F"/>
      </a:accent5>
      <a:accent6>
        <a:srgbClr val="A8A672"/>
      </a:accent6>
      <a:hlink>
        <a:srgbClr val="94805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B019D08-38C9-4A0F-B6FD-338FE0E582D9}">
  <we:reference id="wa200005566" version="3.0.0.2" store="cs-CZ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810</Words>
  <Application>Microsoft Office PowerPoint</Application>
  <PresentationFormat>Širokoúhlá obrazovka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Sabon Next LT</vt:lpstr>
      <vt:lpstr>Söhne</vt:lpstr>
      <vt:lpstr>Wingdings</vt:lpstr>
      <vt:lpstr>LuminousVTI</vt:lpstr>
      <vt:lpstr>Kolonizace Austrálie</vt:lpstr>
      <vt:lpstr>Prezentace aplikace PowerPoint</vt:lpstr>
      <vt:lpstr>Počátky</vt:lpstr>
      <vt:lpstr>Britové</vt:lpstr>
      <vt:lpstr>Kolonie</vt:lpstr>
      <vt:lpstr>Lachlan Macquarie</vt:lpstr>
      <vt:lpstr>Reformy</vt:lpstr>
      <vt:lpstr>Odchod L. Macquarieho</vt:lpstr>
      <vt:lpstr>Rozvoj hospodářství</vt:lpstr>
      <vt:lpstr>Konec trestanecké éry</vt:lpstr>
      <vt:lpstr>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Kolonizace Austrálie</dc:title>
  <dc:creator>Jaromír Soukup</dc:creator>
  <cp:lastModifiedBy>Jaromír Soukup</cp:lastModifiedBy>
  <cp:revision>3</cp:revision>
  <dcterms:created xsi:type="dcterms:W3CDTF">2024-03-25T16:52:18Z</dcterms:created>
  <dcterms:modified xsi:type="dcterms:W3CDTF">2024-04-01T19:14:14Z</dcterms:modified>
</cp:coreProperties>
</file>