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3" r:id="rId5"/>
    <p:sldId id="264" r:id="rId6"/>
    <p:sldId id="262" r:id="rId7"/>
    <p:sldId id="265" r:id="rId8"/>
    <p:sldId id="266" r:id="rId9"/>
    <p:sldId id="259" r:id="rId10"/>
    <p:sldId id="260" r:id="rId11"/>
    <p:sldId id="261" r:id="rId12"/>
    <p:sldId id="267" r:id="rId1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3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282" cy="501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343" y="0"/>
            <a:ext cx="2985282" cy="501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485E6-1896-4EDD-83E8-2E786131D5A5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5576"/>
            <a:ext cx="2985282" cy="501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343" y="9515576"/>
            <a:ext cx="2985282" cy="501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60EB1-D338-49CA-8783-4B51D626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81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0D46-49B4-4088-B99A-B1F29C5A6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A60EC-2583-444B-B658-762BE255A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0B4B3-4DF0-4B77-BC8F-168D115F1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7A19C-2127-4646-B2E8-27D2A730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62B13-6174-4E14-8B5D-5FC98263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18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5EBEA-62A1-4603-B6AE-254BA3392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D7E37-0373-4BA3-85F8-785FFB87E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35BD6-8C70-4F74-B7E0-CB51C966B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145E9-BDD7-4AD2-AFCD-0AD8AE107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64748-9B31-4F61-8016-DA9F42A3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18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82F172-E2C9-40C5-A753-0A158B8F9E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F62F55-FB15-4618-BA9F-ACC481C76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DF65D-5407-4C42-8061-A6B2BC09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7E087-1163-437F-8D5C-872FD2041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C3559-418E-4CDE-BB14-194A5664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47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49CFC-E760-4CEC-A611-5C6758F5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81FA8-0A79-43BF-8F3B-55C4379D1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811F7-03D3-4F24-A321-92E50BBEE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FEC32-485E-4168-996E-404267CD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1B0B8-63BC-4D89-A08B-FD12BE17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2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5C133-0353-4B13-AE24-3D7616BF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98FF2-8F06-49A0-A256-CF368059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1CE24-1057-4B7E-A176-004FAAE9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805D7-D6CD-428E-9895-78701EC6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C7795-3151-4F42-9B7A-863668B9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31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76F0-C29E-48FC-85BD-4123077E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224C2-7F91-44FD-B235-F43629D3D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975E6-96BE-40E8-99D2-98C22DF76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A1587-C90E-4109-B2A9-500CCF2CB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AB62A-23BA-4F49-B9FE-01B8206CA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2FC20-E8F5-4DB7-BEEE-ACB38B17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34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EE62-E414-47E4-8B34-63C2B2088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B924A-E59D-45BC-AF64-EA8F465B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DD878-9392-4A3C-9CF3-B19059754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9D2047-80A1-463C-AAA5-F5521CD7C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07249-5CB4-40E1-9D41-03A26693B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3C8CB6-9D48-4F0D-A468-B1476A4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144193-4AF8-478E-BB63-FA9492F5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A5EA0D-7737-44E3-A5CF-A4ADCA27E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21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67056-4510-4939-9318-F9F56689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AF1BCA-A8AF-40CB-8DF7-54B5812D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A2499-431B-45AE-88C8-D79DA31C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EBE7E-AC79-4196-A137-F32F26CAB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3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7E9978-57A2-4715-94F3-128C0F179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43E967-D90C-43C2-936F-AA69DAAC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3040F-6704-4F7F-AB6E-2E31D6A0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13568-756F-4B9C-B5E8-2267E73A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76153-F66C-463A-AE6E-639FE86F1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8A279-9B2B-4AFA-A7F3-FA2F72B8E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070D7-1E14-4F29-B56F-46529A1F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CAA20-5A64-46AE-9754-1E1AD52C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68015-60FF-4B4E-9569-0381FE01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21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371DF-EEB8-4774-BD7B-EE1B019F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1E6D5-7066-4E20-BFFF-A925434B68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F7B7B-96C6-4DE9-AA9F-A7B136A89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76D68-47A4-475F-AA5B-BFD576242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3182E-0A6E-442C-BFCB-08630998E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27A36-7CF2-4C07-A941-0E82B270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57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3A5FCE-E88C-44A3-805F-820E6CED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ACDE8-DED4-4350-9BF8-6D8AD9752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6197D-0D17-4592-8C2B-8251062FB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950B-CCF4-47A6-A630-47B983DA035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B43E2-714F-4B94-96A5-FDC385064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097B5-5F3A-4957-819A-E97FBCC54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7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170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02DCF-C9DC-4787-8221-8A9F2632A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Probability </a:t>
            </a:r>
            <a:r>
              <a:rPr lang="cs-CZ" dirty="0" err="1"/>
              <a:t>distributions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0E673-B180-42E6-A5F9-3B592BDB7B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29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072F9-286B-481F-AE4B-AF5B40A1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Student t - </a:t>
            </a:r>
            <a:r>
              <a:rPr lang="cs-CZ" dirty="0" err="1"/>
              <a:t>distribution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517B42-5F6F-4526-9F81-3EEC74D55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90688"/>
            <a:ext cx="3638550" cy="9239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D28878-C7EA-4E67-A88A-480477298838}"/>
              </a:ext>
            </a:extLst>
          </p:cNvPr>
          <p:cNvSpPr txBox="1"/>
          <p:nvPr/>
        </p:nvSpPr>
        <p:spPr>
          <a:xfrm>
            <a:off x="457199" y="3019425"/>
            <a:ext cx="3057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Mean</a:t>
            </a:r>
            <a:r>
              <a:rPr lang="en-GB" dirty="0"/>
              <a:t>: 0 (for ν &gt; 0)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92AAC1-36AE-46E3-9950-8DE6796D97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0" y="2349501"/>
            <a:ext cx="3905250" cy="3124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48A3DF-BCEE-4B4A-8F89-78F9F2E339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54" y="2314575"/>
            <a:ext cx="3992566" cy="31940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4A98F05-DC02-47C2-92D6-0244F03CC48E}"/>
              </a:ext>
            </a:extLst>
          </p:cNvPr>
          <p:cNvSpPr txBox="1"/>
          <p:nvPr/>
        </p:nvSpPr>
        <p:spPr>
          <a:xfrm>
            <a:off x="457199" y="3911601"/>
            <a:ext cx="204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Variance: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C2CE56-006D-4089-A6FA-FD93B7CC0A6E}"/>
                  </a:ext>
                </a:extLst>
              </p:cNvPr>
              <p:cNvSpPr txBox="1"/>
              <p:nvPr/>
            </p:nvSpPr>
            <p:spPr>
              <a:xfrm>
                <a:off x="623588" y="4467314"/>
                <a:ext cx="1016945" cy="471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ν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ν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C2CE56-006D-4089-A6FA-FD93B7CC0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88" y="4467314"/>
                <a:ext cx="1016945" cy="4716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3300DB4-CA59-4582-9214-E8907AFD0DC9}"/>
              </a:ext>
            </a:extLst>
          </p:cNvPr>
          <p:cNvSpPr txBox="1"/>
          <p:nvPr/>
        </p:nvSpPr>
        <p:spPr>
          <a:xfrm>
            <a:off x="1775534" y="4467314"/>
            <a:ext cx="1553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el-GR" dirty="0"/>
              <a:t>ν</a:t>
            </a:r>
            <a:r>
              <a:rPr lang="cs-CZ" dirty="0"/>
              <a:t> </a:t>
            </a:r>
            <a:r>
              <a:rPr lang="en-GB" dirty="0"/>
              <a:t>&gt;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1448CB6-3891-4F86-A433-FB6DCEEE2AC5}"/>
                  </a:ext>
                </a:extLst>
              </p:cNvPr>
              <p:cNvSpPr txBox="1"/>
              <p:nvPr/>
            </p:nvSpPr>
            <p:spPr>
              <a:xfrm>
                <a:off x="1007827" y="5370127"/>
                <a:ext cx="17876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𝑓𝑜𝑟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1&lt;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ν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≤2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1448CB6-3891-4F86-A433-FB6DCEEE2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27" y="5370127"/>
                <a:ext cx="1787605" cy="276999"/>
              </a:xfrm>
              <a:prstGeom prst="rect">
                <a:avLst/>
              </a:prstGeom>
              <a:blipFill>
                <a:blip r:embed="rId6"/>
                <a:stretch>
                  <a:fillRect l="-1020" t="-2222" r="-272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3990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Times New Roman"/>
                <a:cs typeface="Times New Roman"/>
              </a:rPr>
              <a:t>χ</a:t>
            </a:r>
            <a:r>
              <a:rPr lang="en-US" baseline="30000" dirty="0">
                <a:latin typeface="Times New Roman"/>
                <a:cs typeface="Times New Roman"/>
              </a:rPr>
              <a:t>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19" y="1787618"/>
            <a:ext cx="4231690" cy="28211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43" y="1739531"/>
            <a:ext cx="4375950" cy="29173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95" y="5080155"/>
            <a:ext cx="31623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006" y="4954942"/>
            <a:ext cx="20097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006" y="5623080"/>
            <a:ext cx="2076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263" y="5080155"/>
            <a:ext cx="2819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263" y="5989792"/>
            <a:ext cx="1647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030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017DB-F980-4968-A561-98B2E628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Wigner – </a:t>
            </a:r>
            <a:r>
              <a:rPr lang="en-GB" dirty="0" err="1"/>
              <a:t>Dyso</a:t>
            </a:r>
            <a:r>
              <a:rPr lang="cs-CZ" dirty="0"/>
              <a:t>n </a:t>
            </a:r>
            <a:r>
              <a:rPr lang="cs-CZ" dirty="0" err="1"/>
              <a:t>distribution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09807-61AF-41D9-8813-4C9A6DF2A2EA}"/>
              </a:ext>
            </a:extLst>
          </p:cNvPr>
          <p:cNvSpPr txBox="1"/>
          <p:nvPr/>
        </p:nvSpPr>
        <p:spPr>
          <a:xfrm>
            <a:off x="985420" y="1766656"/>
            <a:ext cx="7341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Distribution for nearest neighbour spacing (NNS) of energy levels, in the presence of quantum chaos: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5FF7F1-6206-4C08-ADD3-84BA57D3E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390" y="2383654"/>
            <a:ext cx="3767782" cy="8655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0E593A-53D7-4DDC-BE85-8848200F55D5}"/>
              </a:ext>
            </a:extLst>
          </p:cNvPr>
          <p:cNvSpPr txBox="1"/>
          <p:nvPr/>
        </p:nvSpPr>
        <p:spPr>
          <a:xfrm>
            <a:off x="985420" y="3551068"/>
            <a:ext cx="6826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For a non-chaotic system, NNS has the character of a Poisson distribution: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7CFF58-0854-446E-99C5-E47C680A2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126" y="4026031"/>
            <a:ext cx="2020989" cy="8280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07CF7B4-CBD0-41D2-968E-74CDBC481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8232" y="1766656"/>
            <a:ext cx="2925568" cy="233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19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55781-725D-486A-A2E9-C8786D60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Hypergeometric Distribution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C257D6-5E3B-4F2E-B022-28478AE0A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25" y="1387312"/>
            <a:ext cx="4286250" cy="36786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B59D21-4737-4960-8F9B-DC59CF1EDD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1330087"/>
            <a:ext cx="4286250" cy="36786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3D43C9-23DC-4259-9CF4-C8F6C8FFF1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612" y="5649885"/>
            <a:ext cx="2619375" cy="981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54B8A41-4BB2-423D-90BB-BEA7FF3A64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9825" y="5514392"/>
            <a:ext cx="552450" cy="5143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94394C9-C745-4266-BAE7-93BA8C8143CF}"/>
              </a:ext>
            </a:extLst>
          </p:cNvPr>
          <p:cNvSpPr txBox="1"/>
          <p:nvPr/>
        </p:nvSpPr>
        <p:spPr>
          <a:xfrm>
            <a:off x="7781925" y="556102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Mean: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A2EE63-B256-4E91-8A7A-2DBEB01DEBE1}"/>
              </a:ext>
            </a:extLst>
          </p:cNvPr>
          <p:cNvSpPr txBox="1"/>
          <p:nvPr/>
        </p:nvSpPr>
        <p:spPr>
          <a:xfrm>
            <a:off x="8482015" y="6129865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Variance: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5308F4-F3C5-4B9C-A676-C4DC81DECD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34525" y="6072955"/>
            <a:ext cx="2314575" cy="5715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3490535-738D-4B14-962F-38994A7A8641}"/>
              </a:ext>
            </a:extLst>
          </p:cNvPr>
          <p:cNvSpPr txBox="1"/>
          <p:nvPr/>
        </p:nvSpPr>
        <p:spPr>
          <a:xfrm>
            <a:off x="4179095" y="5096572"/>
            <a:ext cx="32194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The probability of k successes from n moves without substitution from a finite population of size N that contains exactly K objects satisfying the searched property.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19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A8B09-B825-495A-B9FF-87C1706EF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pPr algn="ctr"/>
            <a:r>
              <a:rPr lang="en-GB"/>
              <a:t>Lady tasting tea with milk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295FE4-68E9-4322-954D-9F66504FC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4" y="1300898"/>
            <a:ext cx="2057402" cy="28846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AF8AB46-1B04-4BED-890C-618E8A67D696}"/>
              </a:ext>
            </a:extLst>
          </p:cNvPr>
          <p:cNvSpPr txBox="1"/>
          <p:nvPr/>
        </p:nvSpPr>
        <p:spPr>
          <a:xfrm>
            <a:off x="304800" y="4429125"/>
            <a:ext cx="3038475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Roland Fischer (1890 – 1962)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9029A8-36A4-4CFC-9DDC-E71E53A8D2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973" y="1276568"/>
            <a:ext cx="2733676" cy="20502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1E82EF0-E4B1-4CDA-9CF4-D5709BECA061}"/>
              </a:ext>
            </a:extLst>
          </p:cNvPr>
          <p:cNvSpPr txBox="1"/>
          <p:nvPr/>
        </p:nvSpPr>
        <p:spPr>
          <a:xfrm>
            <a:off x="3000375" y="1595438"/>
            <a:ext cx="49339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 cups of tea, 4 of them where the milk was poured into the tea and 4 where the tea was poured into the milk.</a:t>
            </a:r>
            <a:endParaRPr lang="cs-CZ" dirty="0"/>
          </a:p>
          <a:p>
            <a:r>
              <a:rPr lang="en-GB" dirty="0"/>
              <a:t>
</a:t>
            </a:r>
            <a:r>
              <a:rPr lang="cs-CZ" dirty="0" err="1"/>
              <a:t>The</a:t>
            </a:r>
            <a:r>
              <a:rPr lang="cs-CZ" dirty="0"/>
              <a:t> lady</a:t>
            </a:r>
            <a:r>
              <a:rPr lang="en-GB" dirty="0"/>
              <a:t> has to find 4 cups of one kind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137E34-E5A9-43C2-8337-E27F5347A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275" y="3502025"/>
            <a:ext cx="79629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8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Examples of continuous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8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Continuous</a:t>
            </a:r>
            <a:r>
              <a:rPr lang="cs-CZ" dirty="0"/>
              <a:t> </a:t>
            </a:r>
            <a:r>
              <a:rPr lang="cs-CZ" dirty="0" err="1"/>
              <a:t>uniform</a:t>
            </a:r>
            <a:r>
              <a:rPr lang="cs-CZ" dirty="0"/>
              <a:t> </a:t>
            </a:r>
            <a:r>
              <a:rPr lang="cs-CZ" dirty="0" err="1"/>
              <a:t>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654" y="1273044"/>
            <a:ext cx="5510072" cy="38502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85" y="1212748"/>
            <a:ext cx="5461128" cy="390168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03" y="5312684"/>
            <a:ext cx="30194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895" y="5393646"/>
            <a:ext cx="3886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678" y="5160283"/>
            <a:ext cx="26765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75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Gaussian</a:t>
            </a:r>
            <a:r>
              <a:rPr lang="cs-CZ" dirty="0"/>
              <a:t> (</a:t>
            </a:r>
            <a:r>
              <a:rPr lang="cs-CZ" dirty="0" err="1"/>
              <a:t>Normal</a:t>
            </a:r>
            <a:r>
              <a:rPr lang="cs-CZ" dirty="0"/>
              <a:t>)</a:t>
            </a:r>
            <a:r>
              <a:rPr lang="en-US" dirty="0"/>
              <a:t> distribution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513" y="1605442"/>
            <a:ext cx="4829452" cy="30854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12" y="1687682"/>
            <a:ext cx="4700726" cy="300324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963" y="5170180"/>
            <a:ext cx="2533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330" y="4690924"/>
            <a:ext cx="4036380" cy="215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54" y="4965392"/>
            <a:ext cx="23241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63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Absorption line shape</a:t>
            </a:r>
            <a:endParaRPr lang="en-US" alt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/>
              <a:t>Doppler </a:t>
            </a:r>
            <a:r>
              <a:rPr lang="cs-CZ" altLang="en-US" dirty="0" err="1"/>
              <a:t>broadening</a:t>
            </a:r>
            <a:endParaRPr lang="en-US" altLang="en-US" dirty="0"/>
          </a:p>
        </p:txBody>
      </p:sp>
      <p:graphicFrame>
        <p:nvGraphicFramePr>
          <p:cNvPr id="33796" name="Object 10"/>
          <p:cNvGraphicFramePr>
            <a:graphicFrameLocks noChangeAspect="1"/>
          </p:cNvGraphicFramePr>
          <p:nvPr/>
        </p:nvGraphicFramePr>
        <p:xfrm>
          <a:off x="508001" y="2286000"/>
          <a:ext cx="5659967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3000" imgH="508000" progId="Equation.3">
                  <p:embed/>
                </p:oleObj>
              </mc:Choice>
              <mc:Fallback>
                <p:oleObj name="Equation" r:id="rId2" imgW="24130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1" y="2286000"/>
                        <a:ext cx="5659967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17"/>
          <p:cNvGraphicFramePr>
            <a:graphicFrameLocks noChangeAspect="1"/>
          </p:cNvGraphicFramePr>
          <p:nvPr/>
        </p:nvGraphicFramePr>
        <p:xfrm>
          <a:off x="1475317" y="3251200"/>
          <a:ext cx="208068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614" imgH="444307" progId="Equation.3">
                  <p:embed/>
                </p:oleObj>
              </mc:Choice>
              <mc:Fallback>
                <p:oleObj name="Equation" r:id="rId4" imgW="888614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317" y="3251200"/>
                        <a:ext cx="208068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19"/>
          <p:cNvGraphicFramePr>
            <a:graphicFrameLocks noChangeAspect="1"/>
          </p:cNvGraphicFramePr>
          <p:nvPr/>
        </p:nvGraphicFramePr>
        <p:xfrm>
          <a:off x="472018" y="4267200"/>
          <a:ext cx="531918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73300" imgH="444500" progId="Equation.3">
                  <p:embed/>
                </p:oleObj>
              </mc:Choice>
              <mc:Fallback>
                <p:oleObj name="Equation" r:id="rId6" imgW="22733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018" y="4267200"/>
                        <a:ext cx="531918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4"/>
          <p:cNvGraphicFramePr>
            <a:graphicFrameLocks noChangeAspect="1"/>
          </p:cNvGraphicFramePr>
          <p:nvPr/>
        </p:nvGraphicFramePr>
        <p:xfrm>
          <a:off x="5594352" y="2106614"/>
          <a:ext cx="6089649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8" imgW="3662477" imgH="3138221" progId="Origin50.Graph">
                  <p:embed/>
                </p:oleObj>
              </mc:Choice>
              <mc:Fallback>
                <p:oleObj name="Graph" r:id="rId8" imgW="3662477" imgH="3138221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52" y="2106614"/>
                        <a:ext cx="6089649" cy="391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04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Exponential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472" y="1443361"/>
            <a:ext cx="4320466" cy="3456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29" y="1455790"/>
            <a:ext cx="4267200" cy="341376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687" y="5261545"/>
            <a:ext cx="21812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472" y="5213919"/>
            <a:ext cx="24479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614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3F95F-E73C-4BF8-853C-0CAB37353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Student t - </a:t>
            </a:r>
            <a:r>
              <a:rPr lang="cs-CZ" dirty="0" err="1"/>
              <a:t>distribution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5C97A8-1614-4CB3-819D-D564C75203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702087"/>
            <a:ext cx="2438400" cy="3142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0D8387-1AFA-4E4A-9C6C-E27EC8022841}"/>
              </a:ext>
            </a:extLst>
          </p:cNvPr>
          <p:cNvSpPr txBox="1"/>
          <p:nvPr/>
        </p:nvSpPr>
        <p:spPr>
          <a:xfrm>
            <a:off x="285750" y="4181475"/>
            <a:ext cx="345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William </a:t>
            </a:r>
            <a:r>
              <a:rPr lang="cs-CZ" dirty="0" err="1"/>
              <a:t>Sealy</a:t>
            </a:r>
            <a:r>
              <a:rPr lang="cs-CZ" dirty="0"/>
              <a:t> </a:t>
            </a:r>
            <a:r>
              <a:rPr lang="cs-CZ" dirty="0" err="1"/>
              <a:t>Gosset</a:t>
            </a:r>
            <a:r>
              <a:rPr lang="cs-CZ" dirty="0"/>
              <a:t> (1876 – 1937) </a:t>
            </a:r>
          </a:p>
          <a:p>
            <a:pPr algn="ctr"/>
            <a:r>
              <a:rPr lang="cs-CZ" dirty="0"/>
              <a:t>(Student)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2228BB-C8EA-4E64-92BF-4ECCB4726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1137" y="1664494"/>
            <a:ext cx="1762125" cy="847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E56A8B-3282-4249-A3D9-B106FB0EA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900" y="2767012"/>
            <a:ext cx="3124200" cy="8477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35E889-5AFD-458A-B6E3-581710BD3F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3900" y="3869530"/>
            <a:ext cx="1000125" cy="8572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175E88F-CECA-453E-8334-A03825B10AE8}"/>
              </a:ext>
            </a:extLst>
          </p:cNvPr>
          <p:cNvSpPr txBox="1"/>
          <p:nvPr/>
        </p:nvSpPr>
        <p:spPr>
          <a:xfrm>
            <a:off x="6096000" y="4086225"/>
            <a:ext cx="397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This quantity has a normal distribution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0BEF53-978F-4E43-A2B1-4134A626D8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6762" y="5095875"/>
            <a:ext cx="914400" cy="8191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9FEAC4A-A3D1-48C8-8A19-28EEE25DB0C2}"/>
              </a:ext>
            </a:extLst>
          </p:cNvPr>
          <p:cNvSpPr txBox="1"/>
          <p:nvPr/>
        </p:nvSpPr>
        <p:spPr>
          <a:xfrm>
            <a:off x="6095999" y="5320784"/>
            <a:ext cx="438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This quantity has a Student's t – distribution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3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202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Graph</vt:lpstr>
      <vt:lpstr>Probability distributions</vt:lpstr>
      <vt:lpstr>Hypergeometric Distribution</vt:lpstr>
      <vt:lpstr>Lady tasting tea with milk</vt:lpstr>
      <vt:lpstr>Examples of continuous distributions</vt:lpstr>
      <vt:lpstr>Continuous uniform distribution</vt:lpstr>
      <vt:lpstr>Gaussian (Normal) distribution</vt:lpstr>
      <vt:lpstr>Absorption line shape</vt:lpstr>
      <vt:lpstr>Exponential distribution</vt:lpstr>
      <vt:lpstr>Student t - distribution</vt:lpstr>
      <vt:lpstr>Student t - distribution</vt:lpstr>
      <vt:lpstr>χ2</vt:lpstr>
      <vt:lpstr>Wigner – Dyson distribution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</dc:creator>
  <cp:lastModifiedBy>Petr Dohnal</cp:lastModifiedBy>
  <cp:revision>21</cp:revision>
  <cp:lastPrinted>2019-03-04T08:36:59Z</cp:lastPrinted>
  <dcterms:created xsi:type="dcterms:W3CDTF">2018-03-04T09:19:03Z</dcterms:created>
  <dcterms:modified xsi:type="dcterms:W3CDTF">2024-03-04T12:56:58Z</dcterms:modified>
</cp:coreProperties>
</file>