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8288000" cy="10287000"/>
  <p:notesSz cx="6858000" cy="9144000"/>
  <p:embeddedFontLst>
    <p:embeddedFont>
      <p:font typeface="Telegraf" panose="020B0604020202020204" charset="-18"/>
      <p:regular r:id="rId10"/>
    </p:embeddedFont>
    <p:embeddedFont>
      <p:font typeface="Telegraf Bold" panose="020B0604020202020204" charset="-18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0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3611425" y="1028700"/>
            <a:ext cx="11041882" cy="8291450"/>
          </a:xfrm>
          <a:custGeom>
            <a:avLst/>
            <a:gdLst/>
            <a:ahLst/>
            <a:cxnLst/>
            <a:rect l="l" t="t" r="r" b="b"/>
            <a:pathLst>
              <a:path w="11041882" h="8291450">
                <a:moveTo>
                  <a:pt x="0" y="0"/>
                </a:moveTo>
                <a:lnTo>
                  <a:pt x="11041882" y="0"/>
                </a:lnTo>
                <a:lnTo>
                  <a:pt x="11041882" y="8291450"/>
                </a:lnTo>
                <a:lnTo>
                  <a:pt x="0" y="829145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5017858" y="3981937"/>
            <a:ext cx="8252285" cy="4075726"/>
            <a:chOff x="0" y="0"/>
            <a:chExt cx="11003046" cy="5434302"/>
          </a:xfrm>
        </p:grpSpPr>
        <p:sp>
          <p:nvSpPr>
            <p:cNvPr id="7" name="TextBox 7"/>
            <p:cNvSpPr txBox="1"/>
            <p:nvPr/>
          </p:nvSpPr>
          <p:spPr>
            <a:xfrm>
              <a:off x="0" y="-76200"/>
              <a:ext cx="11003046" cy="45720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880"/>
                </a:lnSpc>
              </a:pPr>
              <a:r>
                <a:rPr lang="en-US" sz="7400">
                  <a:solidFill>
                    <a:srgbClr val="0A003D"/>
                  </a:solidFill>
                  <a:latin typeface="Telegraf Bold"/>
                </a:rPr>
                <a:t>Evropská komise</a:t>
              </a:r>
            </a:p>
            <a:p>
              <a:pPr algn="ctr">
                <a:lnSpc>
                  <a:spcPts val="8880"/>
                </a:lnSpc>
              </a:pPr>
              <a:r>
                <a:rPr lang="en-US" sz="7400">
                  <a:solidFill>
                    <a:srgbClr val="0A003D"/>
                  </a:solidFill>
                  <a:latin typeface="Telegraf Bold"/>
                </a:rPr>
                <a:t>vs.</a:t>
              </a:r>
            </a:p>
            <a:p>
              <a:pPr algn="ctr">
                <a:lnSpc>
                  <a:spcPts val="8880"/>
                </a:lnSpc>
              </a:pPr>
              <a:r>
                <a:rPr lang="en-US" sz="7400">
                  <a:solidFill>
                    <a:srgbClr val="0A003D"/>
                  </a:solidFill>
                  <a:latin typeface="Telegraf Bold"/>
                </a:rPr>
                <a:t>TikTok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4698125"/>
              <a:ext cx="11003046" cy="73617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80"/>
                </a:lnSpc>
              </a:pPr>
              <a:r>
                <a:rPr lang="en-US" sz="3200">
                  <a:solidFill>
                    <a:srgbClr val="0A003D"/>
                  </a:solidFill>
                  <a:latin typeface="Telegraf"/>
                </a:rPr>
                <a:t>Natálie Kroupová</a:t>
              </a:r>
            </a:p>
          </p:txBody>
        </p:sp>
      </p:grpSp>
      <p:sp>
        <p:nvSpPr>
          <p:cNvPr id="9" name="Freeform 9"/>
          <p:cNvSpPr/>
          <p:nvPr/>
        </p:nvSpPr>
        <p:spPr>
          <a:xfrm flipH="1">
            <a:off x="15506700" y="4267200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1752600" y="0"/>
                </a:moveTo>
                <a:lnTo>
                  <a:pt x="0" y="0"/>
                </a:lnTo>
                <a:lnTo>
                  <a:pt x="0" y="1752600"/>
                </a:lnTo>
                <a:lnTo>
                  <a:pt x="1752600" y="1752600"/>
                </a:lnTo>
                <a:lnTo>
                  <a:pt x="175260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0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2685639" y="372250"/>
            <a:ext cx="12707930" cy="9542500"/>
          </a:xfrm>
          <a:custGeom>
            <a:avLst/>
            <a:gdLst/>
            <a:ahLst/>
            <a:cxnLst/>
            <a:rect l="l" t="t" r="r" b="b"/>
            <a:pathLst>
              <a:path w="12707930" h="9542500">
                <a:moveTo>
                  <a:pt x="0" y="0"/>
                </a:moveTo>
                <a:lnTo>
                  <a:pt x="12707931" y="0"/>
                </a:lnTo>
                <a:lnTo>
                  <a:pt x="12707931" y="9542500"/>
                </a:lnTo>
                <a:lnTo>
                  <a:pt x="0" y="95425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295901" y="3632326"/>
            <a:ext cx="11487408" cy="41399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38954" lvl="1" indent="-419477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Druhé formální řízení proti společnosti TikTok podle směrnice DSA</a:t>
            </a:r>
          </a:p>
          <a:p>
            <a:pPr marL="838954" lvl="1" indent="-419477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Cíl: posoudit, zda nedošlo k porušení DSA při spouštění služby TikTok Lite ve Španělsku a ve Francii</a:t>
            </a:r>
          </a:p>
          <a:p>
            <a:pPr marL="838954" lvl="1" indent="-419477" algn="l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Toto řízení navazuje na řízení z února 2024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600808" y="1472238"/>
            <a:ext cx="9086384" cy="7274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77"/>
              </a:lnSpc>
            </a:pPr>
            <a:r>
              <a:rPr lang="en-US" sz="3984" spc="199">
                <a:solidFill>
                  <a:srgbClr val="0A003D"/>
                </a:solidFill>
                <a:latin typeface="Telegraf Bold"/>
              </a:rPr>
              <a:t>EVROPSKÁ KOMISE VS. TIKTOK</a:t>
            </a:r>
          </a:p>
        </p:txBody>
      </p:sp>
      <p:sp>
        <p:nvSpPr>
          <p:cNvPr id="8" name="Freeform 8"/>
          <p:cNvSpPr/>
          <p:nvPr/>
        </p:nvSpPr>
        <p:spPr>
          <a:xfrm>
            <a:off x="15806737" y="719763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0" y="0"/>
                </a:moveTo>
                <a:lnTo>
                  <a:pt x="1752600" y="0"/>
                </a:lnTo>
                <a:lnTo>
                  <a:pt x="17526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0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2685639" y="372250"/>
            <a:ext cx="12707930" cy="9542500"/>
          </a:xfrm>
          <a:custGeom>
            <a:avLst/>
            <a:gdLst/>
            <a:ahLst/>
            <a:cxnLst/>
            <a:rect l="l" t="t" r="r" b="b"/>
            <a:pathLst>
              <a:path w="12707930" h="9542500">
                <a:moveTo>
                  <a:pt x="0" y="0"/>
                </a:moveTo>
                <a:lnTo>
                  <a:pt x="12707931" y="0"/>
                </a:lnTo>
                <a:lnTo>
                  <a:pt x="12707931" y="9542500"/>
                </a:lnTo>
                <a:lnTo>
                  <a:pt x="0" y="95425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295901" y="3632326"/>
            <a:ext cx="11487408" cy="41399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38954" lvl="1" indent="-419477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Bezpečnější online prostředí </a:t>
            </a:r>
          </a:p>
          <a:p>
            <a:pPr marL="838954" lvl="1" indent="-419477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Ochrana základních práv v digitálním prostoru</a:t>
            </a:r>
          </a:p>
          <a:p>
            <a:pPr marL="838954" lvl="1" indent="-419477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Zavádí nová pravidla pro pět oblastí</a:t>
            </a:r>
          </a:p>
          <a:p>
            <a:pPr marL="838954" lvl="1" indent="-419477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Rada akt přijala 4. října 2022</a:t>
            </a:r>
          </a:p>
          <a:p>
            <a:pPr marL="838954" lvl="1" indent="-419477">
              <a:lnSpc>
                <a:spcPts val="5440"/>
              </a:lnSpc>
              <a:buFont typeface="Arial"/>
              <a:buChar char="•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Nová pravidla platí od 17. února 2024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600808" y="1472238"/>
            <a:ext cx="9086384" cy="7274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77"/>
              </a:lnSpc>
            </a:pPr>
            <a:r>
              <a:rPr lang="en-US" sz="3984" spc="199">
                <a:solidFill>
                  <a:srgbClr val="0A003D"/>
                </a:solidFill>
                <a:latin typeface="Telegraf Bold"/>
              </a:rPr>
              <a:t>DIGITAL SERVICES ACT</a:t>
            </a:r>
          </a:p>
        </p:txBody>
      </p:sp>
      <p:sp>
        <p:nvSpPr>
          <p:cNvPr id="8" name="Freeform 8"/>
          <p:cNvSpPr/>
          <p:nvPr/>
        </p:nvSpPr>
        <p:spPr>
          <a:xfrm>
            <a:off x="15806737" y="719763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0" y="0"/>
                </a:moveTo>
                <a:lnTo>
                  <a:pt x="1752600" y="0"/>
                </a:lnTo>
                <a:lnTo>
                  <a:pt x="17526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0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2685639" y="372250"/>
            <a:ext cx="12707930" cy="9542500"/>
          </a:xfrm>
          <a:custGeom>
            <a:avLst/>
            <a:gdLst/>
            <a:ahLst/>
            <a:cxnLst/>
            <a:rect l="l" t="t" r="r" b="b"/>
            <a:pathLst>
              <a:path w="12707930" h="9542500">
                <a:moveTo>
                  <a:pt x="0" y="0"/>
                </a:moveTo>
                <a:lnTo>
                  <a:pt x="12707931" y="0"/>
                </a:lnTo>
                <a:lnTo>
                  <a:pt x="12707931" y="9542500"/>
                </a:lnTo>
                <a:lnTo>
                  <a:pt x="0" y="95425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3295901" y="3060976"/>
            <a:ext cx="11487408" cy="6197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38954" lvl="1" indent="-419477">
              <a:lnSpc>
                <a:spcPts val="5440"/>
              </a:lnSpc>
              <a:buAutoNum type="arabicPeriod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 Boj proti nezákonnému obsahu online, včetně zboží, služeb a informací, při plném dodržování Listiny základních práv</a:t>
            </a:r>
          </a:p>
          <a:p>
            <a:pPr marL="838954" lvl="1" indent="-419477">
              <a:lnSpc>
                <a:spcPts val="5440"/>
              </a:lnSpc>
              <a:buAutoNum type="arabicPeriod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 Řešení společenských rizik online</a:t>
            </a:r>
          </a:p>
          <a:p>
            <a:pPr marL="838954" lvl="1" indent="-419477">
              <a:lnSpc>
                <a:spcPts val="5440"/>
              </a:lnSpc>
              <a:buAutoNum type="arabicPeriod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 Vysledovatelnost obchodníků na online tržištích</a:t>
            </a:r>
          </a:p>
          <a:p>
            <a:pPr marL="838954" lvl="1" indent="-419477">
              <a:lnSpc>
                <a:spcPts val="5440"/>
              </a:lnSpc>
              <a:buAutoNum type="arabicPeriod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 Opatření v oblasti transparentnosti pro online platformy</a:t>
            </a:r>
          </a:p>
          <a:p>
            <a:pPr marL="838954" lvl="1" indent="-419477" algn="l">
              <a:lnSpc>
                <a:spcPts val="5440"/>
              </a:lnSpc>
              <a:buAutoNum type="arabicPeriod"/>
            </a:pPr>
            <a:r>
              <a:rPr lang="en-US" sz="3885">
                <a:solidFill>
                  <a:srgbClr val="0A003D"/>
                </a:solidFill>
                <a:latin typeface="Telegraf Bold"/>
              </a:rPr>
              <a:t> Posílený dohled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600808" y="1472238"/>
            <a:ext cx="9086384" cy="7274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77"/>
              </a:lnSpc>
            </a:pPr>
            <a:r>
              <a:rPr lang="en-US" sz="3984" spc="199">
                <a:solidFill>
                  <a:srgbClr val="0A003D"/>
                </a:solidFill>
                <a:latin typeface="Telegraf Bold"/>
              </a:rPr>
              <a:t>OBLASTI NOVÝCH PRAVIDEL</a:t>
            </a:r>
          </a:p>
        </p:txBody>
      </p:sp>
      <p:sp>
        <p:nvSpPr>
          <p:cNvPr id="8" name="Freeform 8"/>
          <p:cNvSpPr/>
          <p:nvPr/>
        </p:nvSpPr>
        <p:spPr>
          <a:xfrm>
            <a:off x="15806737" y="719763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0" y="0"/>
                </a:moveTo>
                <a:lnTo>
                  <a:pt x="1752600" y="0"/>
                </a:lnTo>
                <a:lnTo>
                  <a:pt x="17526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5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4166564" y="367301"/>
            <a:ext cx="9931604" cy="9552398"/>
          </a:xfrm>
          <a:custGeom>
            <a:avLst/>
            <a:gdLst/>
            <a:ahLst/>
            <a:cxnLst/>
            <a:rect l="l" t="t" r="r" b="b"/>
            <a:pathLst>
              <a:path w="9931604" h="9552398">
                <a:moveTo>
                  <a:pt x="0" y="0"/>
                </a:moveTo>
                <a:lnTo>
                  <a:pt x="9931604" y="0"/>
                </a:lnTo>
                <a:lnTo>
                  <a:pt x="9931604" y="9552398"/>
                </a:lnTo>
                <a:lnTo>
                  <a:pt x="0" y="955239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1694940" y="1028700"/>
            <a:ext cx="1925338" cy="1925338"/>
          </a:xfrm>
          <a:custGeom>
            <a:avLst/>
            <a:gdLst/>
            <a:ahLst/>
            <a:cxnLst/>
            <a:rect l="l" t="t" r="r" b="b"/>
            <a:pathLst>
              <a:path w="1925338" h="1925338">
                <a:moveTo>
                  <a:pt x="0" y="0"/>
                </a:moveTo>
                <a:lnTo>
                  <a:pt x="1925338" y="0"/>
                </a:lnTo>
                <a:lnTo>
                  <a:pt x="1925338" y="1925338"/>
                </a:lnTo>
                <a:lnTo>
                  <a:pt x="0" y="192533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5217718" y="1481782"/>
            <a:ext cx="6477222" cy="952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13"/>
              </a:lnSpc>
            </a:pPr>
            <a:r>
              <a:rPr lang="en-US" sz="5844">
                <a:solidFill>
                  <a:srgbClr val="0A003D"/>
                </a:solidFill>
                <a:latin typeface="Telegraf Bold"/>
              </a:rPr>
              <a:t>Kde je problém?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331084" y="4432681"/>
            <a:ext cx="9625832" cy="48256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Program úkolů a odměn</a:t>
            </a:r>
          </a:p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Za sledování, lajkování atd. dostávají uživatelé body</a:t>
            </a:r>
          </a:p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Pouze pro uživatele 18+</a:t>
            </a:r>
          </a:p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Program spuštěn bez posouzení rizik</a:t>
            </a:r>
          </a:p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Velké riziko návykovosti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5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4166564" y="367301"/>
            <a:ext cx="9931604" cy="9552398"/>
          </a:xfrm>
          <a:custGeom>
            <a:avLst/>
            <a:gdLst/>
            <a:ahLst/>
            <a:cxnLst/>
            <a:rect l="l" t="t" r="r" b="b"/>
            <a:pathLst>
              <a:path w="9931604" h="9552398">
                <a:moveTo>
                  <a:pt x="0" y="0"/>
                </a:moveTo>
                <a:lnTo>
                  <a:pt x="9931604" y="0"/>
                </a:lnTo>
                <a:lnTo>
                  <a:pt x="9931604" y="9552398"/>
                </a:lnTo>
                <a:lnTo>
                  <a:pt x="0" y="955239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11694940" y="1028700"/>
            <a:ext cx="1925338" cy="1925338"/>
          </a:xfrm>
          <a:custGeom>
            <a:avLst/>
            <a:gdLst/>
            <a:ahLst/>
            <a:cxnLst/>
            <a:rect l="l" t="t" r="r" b="b"/>
            <a:pathLst>
              <a:path w="1925338" h="1925338">
                <a:moveTo>
                  <a:pt x="0" y="0"/>
                </a:moveTo>
                <a:lnTo>
                  <a:pt x="1925338" y="0"/>
                </a:lnTo>
                <a:lnTo>
                  <a:pt x="1925338" y="1925338"/>
                </a:lnTo>
                <a:lnTo>
                  <a:pt x="0" y="192533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4789093" y="1038869"/>
            <a:ext cx="6477222" cy="18383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013"/>
              </a:lnSpc>
            </a:pPr>
            <a:r>
              <a:rPr lang="en-US" sz="5844">
                <a:solidFill>
                  <a:srgbClr val="0A003D"/>
                </a:solidFill>
                <a:latin typeface="Telegraf Bold"/>
              </a:rPr>
              <a:t>Co je předmětem šetření EK?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331084" y="4432681"/>
            <a:ext cx="9625832" cy="48256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Provedení a předložení zprávy o posouzení rizik</a:t>
            </a:r>
          </a:p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Předložení opatření zmírňující rizika</a:t>
            </a:r>
          </a:p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Pokud se prokáží pochybení -&gt; porušení DSA</a:t>
            </a:r>
          </a:p>
          <a:p>
            <a:pPr marL="839852" lvl="1" indent="-419926">
              <a:lnSpc>
                <a:spcPts val="5446"/>
              </a:lnSpc>
              <a:buFont typeface="Arial"/>
              <a:buChar char="•"/>
            </a:pPr>
            <a:r>
              <a:rPr lang="en-US" sz="3890">
                <a:solidFill>
                  <a:srgbClr val="0A003D"/>
                </a:solidFill>
                <a:latin typeface="Telegraf Bold"/>
              </a:rPr>
              <a:t>Zahájení řízení nepředjímá jeho výsledek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5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1353926" y="3067050"/>
            <a:ext cx="15556881" cy="1895111"/>
          </a:xfrm>
          <a:custGeom>
            <a:avLst/>
            <a:gdLst/>
            <a:ahLst/>
            <a:cxnLst/>
            <a:rect l="l" t="t" r="r" b="b"/>
            <a:pathLst>
              <a:path w="15556881" h="1895111">
                <a:moveTo>
                  <a:pt x="0" y="0"/>
                </a:moveTo>
                <a:lnTo>
                  <a:pt x="15556880" y="0"/>
                </a:lnTo>
                <a:lnTo>
                  <a:pt x="15556880" y="1895111"/>
                </a:lnTo>
                <a:lnTo>
                  <a:pt x="0" y="189511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020608" y="3214506"/>
            <a:ext cx="13352742" cy="154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900">
                <a:solidFill>
                  <a:srgbClr val="0A003D"/>
                </a:solidFill>
                <a:latin typeface="Telegraf Bold"/>
              </a:rPr>
              <a:t>Co si myslíte o nové službě  </a:t>
            </a:r>
          </a:p>
          <a:p>
            <a:pPr>
              <a:lnSpc>
                <a:spcPts val="5880"/>
              </a:lnSpc>
            </a:pPr>
            <a:r>
              <a:rPr lang="en-US" sz="4900">
                <a:solidFill>
                  <a:srgbClr val="0A003D"/>
                </a:solidFill>
                <a:latin typeface="Telegraf Bold"/>
              </a:rPr>
              <a:t>“Task and Reward Program”?</a:t>
            </a:r>
          </a:p>
        </p:txBody>
      </p:sp>
      <p:sp>
        <p:nvSpPr>
          <p:cNvPr id="7" name="Freeform 7"/>
          <p:cNvSpPr/>
          <p:nvPr/>
        </p:nvSpPr>
        <p:spPr>
          <a:xfrm>
            <a:off x="1353926" y="5781857"/>
            <a:ext cx="15556881" cy="1895111"/>
          </a:xfrm>
          <a:custGeom>
            <a:avLst/>
            <a:gdLst/>
            <a:ahLst/>
            <a:cxnLst/>
            <a:rect l="l" t="t" r="r" b="b"/>
            <a:pathLst>
              <a:path w="15556881" h="1895111">
                <a:moveTo>
                  <a:pt x="0" y="0"/>
                </a:moveTo>
                <a:lnTo>
                  <a:pt x="15556880" y="0"/>
                </a:lnTo>
                <a:lnTo>
                  <a:pt x="15556880" y="1895111"/>
                </a:lnTo>
                <a:lnTo>
                  <a:pt x="0" y="189511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2020608" y="5929312"/>
            <a:ext cx="12013734" cy="1543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80"/>
              </a:lnSpc>
            </a:pPr>
            <a:r>
              <a:rPr lang="en-US" sz="4900">
                <a:solidFill>
                  <a:srgbClr val="0A003D"/>
                </a:solidFill>
                <a:latin typeface="Telegraf Bold"/>
              </a:rPr>
              <a:t>Myslíte si, že případné pokuty by mohly situaci s riziky zlepšit?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00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04276" y="220252"/>
            <a:ext cx="17856180" cy="9846495"/>
            <a:chOff x="0" y="0"/>
            <a:chExt cx="23808241" cy="1312866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013785" cy="13128660"/>
            </a:xfrm>
            <a:custGeom>
              <a:avLst/>
              <a:gdLst/>
              <a:ahLst/>
              <a:cxnLst/>
              <a:rect l="l" t="t" r="r" b="b"/>
              <a:pathLst>
                <a:path w="13013785" h="13128660">
                  <a:moveTo>
                    <a:pt x="0" y="0"/>
                  </a:moveTo>
                  <a:lnTo>
                    <a:pt x="13013785" y="0"/>
                  </a:lnTo>
                  <a:lnTo>
                    <a:pt x="13013785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013785" y="0"/>
              <a:ext cx="10794456" cy="13128660"/>
            </a:xfrm>
            <a:custGeom>
              <a:avLst/>
              <a:gdLst/>
              <a:ahLst/>
              <a:cxnLst/>
              <a:rect l="l" t="t" r="r" b="b"/>
              <a:pathLst>
                <a:path w="10794456" h="13128660">
                  <a:moveTo>
                    <a:pt x="0" y="0"/>
                  </a:moveTo>
                  <a:lnTo>
                    <a:pt x="10794456" y="0"/>
                  </a:lnTo>
                  <a:lnTo>
                    <a:pt x="10794456" y="13128660"/>
                  </a:lnTo>
                  <a:lnTo>
                    <a:pt x="0" y="1312866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r="-20559"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15506700" y="1033696"/>
            <a:ext cx="1752600" cy="1752600"/>
          </a:xfrm>
          <a:custGeom>
            <a:avLst/>
            <a:gdLst/>
            <a:ahLst/>
            <a:cxnLst/>
            <a:rect l="l" t="t" r="r" b="b"/>
            <a:pathLst>
              <a:path w="1752600" h="1752600">
                <a:moveTo>
                  <a:pt x="0" y="0"/>
                </a:moveTo>
                <a:lnTo>
                  <a:pt x="1752600" y="0"/>
                </a:lnTo>
                <a:lnTo>
                  <a:pt x="1752600" y="1752600"/>
                </a:lnTo>
                <a:lnTo>
                  <a:pt x="0" y="17526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2956528" y="696300"/>
            <a:ext cx="12166153" cy="9135675"/>
          </a:xfrm>
          <a:custGeom>
            <a:avLst/>
            <a:gdLst/>
            <a:ahLst/>
            <a:cxnLst/>
            <a:rect l="l" t="t" r="r" b="b"/>
            <a:pathLst>
              <a:path w="12166153" h="9135675">
                <a:moveTo>
                  <a:pt x="0" y="0"/>
                </a:moveTo>
                <a:lnTo>
                  <a:pt x="12166153" y="0"/>
                </a:lnTo>
                <a:lnTo>
                  <a:pt x="12166153" y="9135675"/>
                </a:lnTo>
                <a:lnTo>
                  <a:pt x="0" y="913567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420818" y="3438704"/>
            <a:ext cx="11423095" cy="35556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23957" lvl="1" indent="-311978">
              <a:lnSpc>
                <a:spcPts val="4046"/>
              </a:lnSpc>
              <a:buFont typeface="Arial"/>
              <a:buChar char="•"/>
            </a:pPr>
            <a:r>
              <a:rPr lang="en-US" sz="2890">
                <a:solidFill>
                  <a:srgbClr val="0A003D"/>
                </a:solidFill>
                <a:latin typeface="Telegraf Bold"/>
              </a:rPr>
              <a:t>https://ec.europa.eu/commission/presscorner/detail/en/ip_24_2227</a:t>
            </a:r>
          </a:p>
          <a:p>
            <a:pPr marL="623957" lvl="1" indent="-311978">
              <a:lnSpc>
                <a:spcPts val="4046"/>
              </a:lnSpc>
              <a:buFont typeface="Arial"/>
              <a:buChar char="•"/>
            </a:pPr>
            <a:r>
              <a:rPr lang="en-US" sz="2890">
                <a:solidFill>
                  <a:srgbClr val="0A003D"/>
                </a:solidFill>
                <a:latin typeface="Telegraf Bold"/>
              </a:rPr>
              <a:t>https://commission.europa.eu/strategy-and-policy/priorities-2019-2024/europe-fit-digital-age/digital-services-act_en</a:t>
            </a:r>
          </a:p>
          <a:p>
            <a:pPr marL="623957" lvl="1" indent="-311978">
              <a:lnSpc>
                <a:spcPts val="4046"/>
              </a:lnSpc>
              <a:buFont typeface="Arial"/>
              <a:buChar char="•"/>
            </a:pPr>
            <a:r>
              <a:rPr lang="en-US" sz="2890">
                <a:solidFill>
                  <a:srgbClr val="0A003D"/>
                </a:solidFill>
                <a:latin typeface="Telegraf Bold"/>
              </a:rPr>
              <a:t>https://www.consilium.europa.eu/cs/policies/digital-services-act/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913462" y="2181776"/>
            <a:ext cx="8252285" cy="7275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72"/>
              </a:lnSpc>
            </a:pPr>
            <a:r>
              <a:rPr lang="en-US" sz="3980" spc="199">
                <a:solidFill>
                  <a:srgbClr val="0A003D"/>
                </a:solidFill>
                <a:latin typeface="Telegraf Bold"/>
              </a:rPr>
              <a:t>ZDROJE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Vlastní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Telegraf</vt:lpstr>
      <vt:lpstr>Telegraf Bold</vt:lpstr>
      <vt:lpstr>Calibri</vt:lpstr>
      <vt:lpstr>Arial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komise vs. TikTok</dc:title>
  <dc:creator>Eliška</dc:creator>
  <cp:lastModifiedBy>Eliška</cp:lastModifiedBy>
  <cp:revision>1</cp:revision>
  <dcterms:created xsi:type="dcterms:W3CDTF">2006-08-16T00:00:00Z</dcterms:created>
  <dcterms:modified xsi:type="dcterms:W3CDTF">2024-04-26T07:34:24Z</dcterms:modified>
  <dc:identifier>DAGDXPSrnq8</dc:identifier>
</cp:coreProperties>
</file>