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1" r:id="rId5"/>
    <p:sldId id="258" r:id="rId6"/>
    <p:sldId id="257" r:id="rId7"/>
    <p:sldId id="272" r:id="rId8"/>
    <p:sldId id="273" r:id="rId9"/>
    <p:sldId id="266" r:id="rId10"/>
    <p:sldId id="267" r:id="rId11"/>
    <p:sldId id="268" r:id="rId12"/>
    <p:sldId id="270" r:id="rId13"/>
    <p:sldId id="274" r:id="rId14"/>
    <p:sldId id="271" r:id="rId15"/>
    <p:sldId id="275" r:id="rId16"/>
    <p:sldId id="263" r:id="rId17"/>
    <p:sldId id="262" r:id="rId18"/>
    <p:sldId id="276" r:id="rId19"/>
    <p:sldId id="277" r:id="rId20"/>
    <p:sldId id="264" r:id="rId2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0" d="100"/>
          <a:sy n="90" d="100"/>
        </p:scale>
        <p:origin x="41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3D959-3268-457C-BA72-5D2549A1DB8A}" type="datetimeFigureOut">
              <a:rPr lang="cs-CZ" smtClean="0"/>
              <a:t>21.04.2024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A3F87-AC26-4A0D-A62F-B171118ACCAE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4879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3D959-3268-457C-BA72-5D2549A1DB8A}" type="datetimeFigureOut">
              <a:rPr lang="cs-CZ" smtClean="0"/>
              <a:t>21.04.2024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A3F87-AC26-4A0D-A62F-B171118ACC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1040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3D959-3268-457C-BA72-5D2549A1DB8A}" type="datetimeFigureOut">
              <a:rPr lang="cs-CZ" smtClean="0"/>
              <a:t>21.04.2024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A3F87-AC26-4A0D-A62F-B171118ACC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7337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3D959-3268-457C-BA72-5D2549A1DB8A}" type="datetimeFigureOut">
              <a:rPr lang="cs-CZ" smtClean="0"/>
              <a:t>21.04.2024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A3F87-AC26-4A0D-A62F-B171118ACC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8391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3D959-3268-457C-BA72-5D2549A1DB8A}" type="datetimeFigureOut">
              <a:rPr lang="cs-CZ" smtClean="0"/>
              <a:t>21.04.2024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A3F87-AC26-4A0D-A62F-B171118ACCAE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2955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3D959-3268-457C-BA72-5D2549A1DB8A}" type="datetimeFigureOut">
              <a:rPr lang="cs-CZ" smtClean="0"/>
              <a:t>21.04.2024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A3F87-AC26-4A0D-A62F-B171118ACC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974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3D959-3268-457C-BA72-5D2549A1DB8A}" type="datetimeFigureOut">
              <a:rPr lang="cs-CZ" smtClean="0"/>
              <a:t>21.04.2024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A3F87-AC26-4A0D-A62F-B171118ACC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8359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3D959-3268-457C-BA72-5D2549A1DB8A}" type="datetimeFigureOut">
              <a:rPr lang="cs-CZ" smtClean="0"/>
              <a:t>21.04.2024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A3F87-AC26-4A0D-A62F-B171118ACC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0339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3D959-3268-457C-BA72-5D2549A1DB8A}" type="datetimeFigureOut">
              <a:rPr lang="cs-CZ" smtClean="0"/>
              <a:t>21.04.2024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A3F87-AC26-4A0D-A62F-B171118ACC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7926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583D959-3268-457C-BA72-5D2549A1DB8A}" type="datetimeFigureOut">
              <a:rPr lang="cs-CZ" smtClean="0"/>
              <a:t>21.04.2024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A5A3F87-AC26-4A0D-A62F-B171118ACC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3253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3D959-3268-457C-BA72-5D2549A1DB8A}" type="datetimeFigureOut">
              <a:rPr lang="cs-CZ" smtClean="0"/>
              <a:t>21.04.2024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A3F87-AC26-4A0D-A62F-B171118ACC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3815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583D959-3268-457C-BA72-5D2549A1DB8A}" type="datetimeFigureOut">
              <a:rPr lang="cs-CZ" smtClean="0"/>
              <a:t>21.04.2024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A5A3F87-AC26-4A0D-A62F-B171118ACCAE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4205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ecd-ilibrary.org/docserver/9686b4f3-en.pdf?expires=1713682019&amp;id=id&amp;accname=guest&amp;checksum=4805D45AF325E6AD9120CF069157B6EB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3200" dirty="0" err="1" smtClean="0"/>
              <a:t>Physiotherapists</a:t>
            </a:r>
            <a:r>
              <a:rPr lang="cs-CZ" sz="3200" dirty="0" smtClean="0"/>
              <a:t> as E</a:t>
            </a:r>
            <a:r>
              <a:rPr lang="en-US" sz="3200" dirty="0" err="1" smtClean="0"/>
              <a:t>mployee</a:t>
            </a:r>
            <a:r>
              <a:rPr lang="cs-CZ" sz="3200" dirty="0" smtClean="0"/>
              <a:t> </a:t>
            </a:r>
            <a:r>
              <a:rPr lang="cs-CZ" sz="3200" dirty="0"/>
              <a:t>x E</a:t>
            </a:r>
            <a:r>
              <a:rPr lang="en-US" sz="3200" dirty="0" err="1" smtClean="0"/>
              <a:t>mploye</a:t>
            </a:r>
            <a:r>
              <a:rPr lang="cs-CZ" sz="3200" dirty="0" smtClean="0"/>
              <a:t>r</a:t>
            </a:r>
            <a:br>
              <a:rPr lang="cs-CZ" sz="3200" dirty="0" smtClean="0"/>
            </a:br>
            <a:r>
              <a:rPr lang="cs-CZ" sz="3200" dirty="0"/>
              <a:t/>
            </a:r>
            <a:br>
              <a:rPr lang="cs-CZ" sz="3200" dirty="0"/>
            </a:br>
            <a:r>
              <a:rPr lang="cs-CZ" sz="3200" dirty="0" err="1"/>
              <a:t>Own</a:t>
            </a:r>
            <a:r>
              <a:rPr lang="cs-CZ" sz="3200" dirty="0"/>
              <a:t> </a:t>
            </a:r>
            <a:r>
              <a:rPr lang="cs-CZ" sz="3200" dirty="0" err="1" smtClean="0"/>
              <a:t>practice</a:t>
            </a:r>
            <a:r>
              <a:rPr lang="cs-CZ" sz="3200" dirty="0" smtClean="0"/>
              <a:t> - PT</a:t>
            </a:r>
            <a:r>
              <a:rPr lang="en-US" sz="3200" dirty="0" smtClean="0"/>
              <a:t> </a:t>
            </a:r>
            <a:r>
              <a:rPr lang="en-US" sz="3200" dirty="0"/>
              <a:t>as the </a:t>
            </a:r>
            <a:r>
              <a:rPr lang="cs-CZ" sz="3200" dirty="0" smtClean="0"/>
              <a:t>E</a:t>
            </a:r>
            <a:r>
              <a:rPr lang="en-US" sz="3200" dirty="0" err="1" smtClean="0"/>
              <a:t>ntrepreneur</a:t>
            </a:r>
            <a:r>
              <a:rPr lang="en-US" sz="3200" dirty="0" smtClean="0"/>
              <a:t> </a:t>
            </a:r>
            <a:r>
              <a:rPr lang="cs-CZ" sz="3200" dirty="0"/>
              <a:t/>
            </a:r>
            <a:br>
              <a:rPr lang="cs-CZ" sz="3200" dirty="0"/>
            </a:br>
            <a:r>
              <a:rPr lang="cs-CZ" sz="3200" dirty="0"/>
              <a:t/>
            </a:r>
            <a:br>
              <a:rPr lang="cs-CZ" sz="3200" dirty="0"/>
            </a:br>
            <a:r>
              <a:rPr lang="cs-CZ" sz="3200" dirty="0" smtClean="0"/>
              <a:t>G</a:t>
            </a:r>
            <a:r>
              <a:rPr lang="en-US" sz="3200" dirty="0" err="1" smtClean="0"/>
              <a:t>eneral</a:t>
            </a:r>
            <a:r>
              <a:rPr lang="en-US" sz="3200" dirty="0" smtClean="0"/>
              <a:t> </a:t>
            </a:r>
            <a:r>
              <a:rPr lang="en-US" sz="3200" dirty="0"/>
              <a:t>health </a:t>
            </a:r>
            <a:r>
              <a:rPr lang="en-US" sz="3200" dirty="0" smtClean="0"/>
              <a:t>insurance</a:t>
            </a:r>
            <a:r>
              <a:rPr lang="cs-CZ" sz="3200" dirty="0" smtClean="0"/>
              <a:t> x Direct </a:t>
            </a:r>
            <a:r>
              <a:rPr lang="cs-CZ" sz="3200" dirty="0" err="1" smtClean="0"/>
              <a:t>payment</a:t>
            </a:r>
            <a:r>
              <a:rPr lang="cs-CZ" sz="3200" dirty="0" smtClean="0"/>
              <a:t/>
            </a:r>
            <a:br>
              <a:rPr lang="cs-CZ" sz="3200" dirty="0" smtClean="0"/>
            </a:br>
            <a:endParaRPr lang="cs-CZ" sz="32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4684142"/>
            <a:ext cx="9144000" cy="573657"/>
          </a:xfrm>
        </p:spPr>
        <p:txBody>
          <a:bodyPr/>
          <a:lstStyle/>
          <a:p>
            <a:r>
              <a:rPr lang="cs-CZ" dirty="0" smtClean="0"/>
              <a:t>PhDr. Ivana Vláčilová, Ph.D.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5802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Why</a:t>
            </a:r>
            <a:r>
              <a:rPr lang="cs-CZ" dirty="0" smtClean="0"/>
              <a:t> to </a:t>
            </a:r>
            <a:r>
              <a:rPr lang="cs-CZ" dirty="0" err="1" smtClean="0"/>
              <a:t>be</a:t>
            </a:r>
            <a:r>
              <a:rPr lang="cs-CZ" dirty="0" smtClean="0"/>
              <a:t> </a:t>
            </a:r>
            <a:r>
              <a:rPr lang="cs-CZ" dirty="0" err="1" smtClean="0"/>
              <a:t>an</a:t>
            </a:r>
            <a:r>
              <a:rPr lang="cs-CZ" dirty="0" smtClean="0"/>
              <a:t> </a:t>
            </a:r>
            <a:r>
              <a:rPr lang="cs-CZ" dirty="0" err="1" smtClean="0"/>
              <a:t>enterpreneuer</a:t>
            </a:r>
            <a:r>
              <a:rPr lang="cs-CZ" dirty="0" smtClean="0"/>
              <a:t>?</a:t>
            </a:r>
            <a:br>
              <a:rPr lang="cs-CZ" dirty="0" smtClean="0"/>
            </a:br>
            <a:r>
              <a:rPr lang="cs-CZ" dirty="0" err="1"/>
              <a:t>A</a:t>
            </a:r>
            <a:r>
              <a:rPr lang="cs-CZ" dirty="0" err="1" smtClean="0"/>
              <a:t>dvantages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Not </a:t>
            </a:r>
            <a:r>
              <a:rPr lang="cs-CZ" dirty="0" err="1"/>
              <a:t>wanting</a:t>
            </a:r>
            <a:r>
              <a:rPr lang="cs-CZ" dirty="0"/>
              <a:t> to </a:t>
            </a:r>
            <a:r>
              <a:rPr lang="cs-CZ" dirty="0" err="1"/>
              <a:t>work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someone</a:t>
            </a:r>
            <a:r>
              <a:rPr lang="cs-CZ" dirty="0"/>
              <a:t> </a:t>
            </a:r>
            <a:r>
              <a:rPr lang="cs-CZ" dirty="0" err="1" smtClean="0"/>
              <a:t>else</a:t>
            </a:r>
            <a:endParaRPr lang="cs-CZ" dirty="0" smtClean="0"/>
          </a:p>
          <a:p>
            <a:r>
              <a:rPr lang="cs-CZ" dirty="0" smtClean="0"/>
              <a:t>B</a:t>
            </a:r>
            <a:r>
              <a:rPr lang="en-US" dirty="0" smtClean="0"/>
              <a:t>e </a:t>
            </a:r>
            <a:r>
              <a:rPr lang="en-US" dirty="0"/>
              <a:t>the lord of </a:t>
            </a:r>
            <a:r>
              <a:rPr lang="cs-CZ" dirty="0" err="1" smtClean="0"/>
              <a:t>own</a:t>
            </a:r>
            <a:r>
              <a:rPr lang="en-US" dirty="0" smtClean="0"/>
              <a:t> </a:t>
            </a:r>
            <a:r>
              <a:rPr lang="en-US" dirty="0"/>
              <a:t>time </a:t>
            </a:r>
            <a:r>
              <a:rPr lang="cs-CZ" dirty="0" smtClean="0"/>
              <a:t>– </a:t>
            </a:r>
            <a:r>
              <a:rPr lang="cs-CZ" dirty="0" err="1" smtClean="0"/>
              <a:t>you</a:t>
            </a:r>
            <a:r>
              <a:rPr lang="cs-CZ" dirty="0" smtClean="0"/>
              <a:t> are </a:t>
            </a:r>
            <a:r>
              <a:rPr lang="cs-CZ" dirty="0" err="1" smtClean="0"/>
              <a:t>your</a:t>
            </a:r>
            <a:r>
              <a:rPr lang="cs-CZ" dirty="0" smtClean="0"/>
              <a:t> </a:t>
            </a:r>
            <a:r>
              <a:rPr lang="cs-CZ" dirty="0" err="1" smtClean="0"/>
              <a:t>own</a:t>
            </a:r>
            <a:r>
              <a:rPr lang="cs-CZ" dirty="0" smtClean="0"/>
              <a:t> boss</a:t>
            </a:r>
            <a:endParaRPr lang="cs-CZ" dirty="0"/>
          </a:p>
          <a:p>
            <a:r>
              <a:rPr lang="cs-CZ" dirty="0" err="1" smtClean="0"/>
              <a:t>Better</a:t>
            </a:r>
            <a:r>
              <a:rPr lang="cs-CZ" dirty="0" smtClean="0"/>
              <a:t> </a:t>
            </a:r>
            <a:r>
              <a:rPr lang="cs-CZ" dirty="0" err="1" smtClean="0"/>
              <a:t>carrier</a:t>
            </a:r>
            <a:r>
              <a:rPr lang="cs-CZ" dirty="0" smtClean="0"/>
              <a:t> </a:t>
            </a:r>
            <a:r>
              <a:rPr lang="cs-CZ" dirty="0" err="1" smtClean="0"/>
              <a:t>opportunity</a:t>
            </a:r>
            <a:endParaRPr lang="cs-CZ" dirty="0" smtClean="0"/>
          </a:p>
          <a:p>
            <a:r>
              <a:rPr lang="cs-CZ" dirty="0" err="1"/>
              <a:t>Better</a:t>
            </a:r>
            <a:r>
              <a:rPr lang="cs-CZ" dirty="0"/>
              <a:t> </a:t>
            </a:r>
            <a:r>
              <a:rPr lang="cs-CZ" dirty="0" err="1"/>
              <a:t>financial</a:t>
            </a:r>
            <a:r>
              <a:rPr lang="cs-CZ" dirty="0"/>
              <a:t> </a:t>
            </a:r>
            <a:r>
              <a:rPr lang="cs-CZ" dirty="0" err="1"/>
              <a:t>rewards</a:t>
            </a:r>
            <a:endParaRPr lang="cs-CZ" dirty="0"/>
          </a:p>
          <a:p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can</a:t>
            </a:r>
            <a:r>
              <a:rPr lang="cs-CZ" dirty="0" smtClean="0"/>
              <a:t> </a:t>
            </a:r>
            <a:r>
              <a:rPr lang="cs-CZ" dirty="0" err="1" smtClean="0"/>
              <a:t>be</a:t>
            </a:r>
            <a:r>
              <a:rPr lang="cs-CZ" dirty="0" smtClean="0"/>
              <a:t> </a:t>
            </a:r>
            <a:r>
              <a:rPr lang="cs-CZ" dirty="0" err="1" smtClean="0"/>
              <a:t>kept</a:t>
            </a:r>
            <a:r>
              <a:rPr lang="cs-CZ" dirty="0" smtClean="0"/>
              <a:t> </a:t>
            </a:r>
            <a:r>
              <a:rPr lang="cs-CZ" dirty="0" err="1" smtClean="0"/>
              <a:t>or</a:t>
            </a:r>
            <a:r>
              <a:rPr lang="cs-CZ" dirty="0" smtClean="0"/>
              <a:t> sold to </a:t>
            </a:r>
            <a:r>
              <a:rPr lang="cs-CZ" dirty="0" err="1" smtClean="0"/>
              <a:t>next</a:t>
            </a:r>
            <a:r>
              <a:rPr lang="cs-CZ" dirty="0" smtClean="0"/>
              <a:t> </a:t>
            </a:r>
            <a:r>
              <a:rPr lang="cs-CZ" dirty="0" err="1" smtClean="0"/>
              <a:t>generation</a:t>
            </a:r>
            <a:endParaRPr lang="cs-CZ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23779" t="32350" r="37035" b="11938"/>
          <a:stretch/>
        </p:blipFill>
        <p:spPr>
          <a:xfrm>
            <a:off x="7344092" y="2332073"/>
            <a:ext cx="3323907" cy="2658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2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Why</a:t>
            </a:r>
            <a:r>
              <a:rPr lang="cs-CZ" dirty="0" smtClean="0"/>
              <a:t> not to </a:t>
            </a:r>
            <a:r>
              <a:rPr lang="cs-CZ" dirty="0" err="1" smtClean="0"/>
              <a:t>be</a:t>
            </a:r>
            <a:r>
              <a:rPr lang="cs-CZ" dirty="0" smtClean="0"/>
              <a:t> </a:t>
            </a:r>
            <a:r>
              <a:rPr lang="cs-CZ" dirty="0" err="1" smtClean="0"/>
              <a:t>enterpreneur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err="1"/>
              <a:t>D</a:t>
            </a:r>
            <a:r>
              <a:rPr lang="cs-CZ" dirty="0" err="1" smtClean="0"/>
              <a:t>isadvantages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04571"/>
          </a:xfrm>
        </p:spPr>
        <p:txBody>
          <a:bodyPr>
            <a:normAutofit/>
          </a:bodyPr>
          <a:lstStyle/>
          <a:p>
            <a:r>
              <a:rPr lang="en-US" dirty="0" smtClean="0"/>
              <a:t>If you can’t imagine life without a steady income, do not become an entrepreneur.</a:t>
            </a:r>
            <a:endParaRPr lang="cs-CZ" dirty="0" smtClean="0"/>
          </a:p>
          <a:p>
            <a:r>
              <a:rPr lang="cs-CZ" dirty="0" err="1" smtClean="0"/>
              <a:t>You</a:t>
            </a:r>
            <a:r>
              <a:rPr lang="cs-CZ" dirty="0" smtClean="0"/>
              <a:t> </a:t>
            </a:r>
            <a:r>
              <a:rPr lang="cs-CZ" dirty="0" err="1" smtClean="0"/>
              <a:t>work</a:t>
            </a:r>
            <a:r>
              <a:rPr lang="cs-CZ" dirty="0" smtClean="0"/>
              <a:t> </a:t>
            </a:r>
            <a:r>
              <a:rPr lang="cs-CZ" dirty="0" err="1" smtClean="0"/>
              <a:t>really</a:t>
            </a:r>
            <a:r>
              <a:rPr lang="cs-CZ" dirty="0" smtClean="0"/>
              <a:t> hard!</a:t>
            </a:r>
            <a:r>
              <a:rPr lang="en-US" dirty="0" smtClean="0"/>
              <a:t> </a:t>
            </a:r>
            <a:r>
              <a:rPr lang="cs-CZ" dirty="0" err="1" smtClean="0"/>
              <a:t>You</a:t>
            </a:r>
            <a:r>
              <a:rPr lang="cs-CZ" dirty="0" smtClean="0"/>
              <a:t> </a:t>
            </a:r>
            <a:r>
              <a:rPr lang="cs-CZ" dirty="0" err="1" smtClean="0"/>
              <a:t>must</a:t>
            </a:r>
            <a:r>
              <a:rPr lang="cs-CZ" dirty="0" smtClean="0"/>
              <a:t> </a:t>
            </a:r>
            <a:r>
              <a:rPr lang="cs-CZ" dirty="0" err="1" smtClean="0"/>
              <a:t>be</a:t>
            </a:r>
            <a:r>
              <a:rPr lang="cs-CZ" dirty="0" smtClean="0"/>
              <a:t> </a:t>
            </a:r>
            <a:r>
              <a:rPr lang="en-US" dirty="0" smtClean="0"/>
              <a:t>self-motivated and complete tasks </a:t>
            </a:r>
            <a:r>
              <a:rPr lang="cs-CZ" dirty="0" err="1" smtClean="0"/>
              <a:t>every</a:t>
            </a:r>
            <a:r>
              <a:rPr lang="cs-CZ" dirty="0" smtClean="0"/>
              <a:t> </a:t>
            </a:r>
            <a:r>
              <a:rPr lang="en-US" dirty="0" smtClean="0"/>
              <a:t>day.</a:t>
            </a:r>
            <a:endParaRPr lang="cs-CZ" dirty="0" smtClean="0"/>
          </a:p>
          <a:p>
            <a:r>
              <a:rPr lang="en-US" dirty="0" smtClean="0"/>
              <a:t>If you are easily discouraged when work is not going well, If you can’t handle stress</a:t>
            </a:r>
            <a:r>
              <a:rPr lang="cs-CZ" dirty="0" smtClean="0"/>
              <a:t> and </a:t>
            </a:r>
            <a:r>
              <a:rPr lang="cs-CZ" i="1" dirty="0" err="1" smtClean="0"/>
              <a:t>criticism</a:t>
            </a:r>
            <a:r>
              <a:rPr lang="cs-CZ" dirty="0" smtClean="0"/>
              <a:t>, </a:t>
            </a:r>
            <a:r>
              <a:rPr lang="en-US" dirty="0" smtClean="0"/>
              <a:t>don't do business. </a:t>
            </a:r>
            <a:endParaRPr lang="cs-CZ" dirty="0" smtClean="0"/>
          </a:p>
          <a:p>
            <a:r>
              <a:rPr lang="en-US" dirty="0" smtClean="0"/>
              <a:t>If you are a perfectionist,</a:t>
            </a:r>
            <a:r>
              <a:rPr lang="cs-CZ" dirty="0" smtClean="0"/>
              <a:t> do not do business. </a:t>
            </a:r>
            <a:r>
              <a:rPr lang="en-US" dirty="0" smtClean="0"/>
              <a:t>Entrepreneurs need to be forward thinking. </a:t>
            </a:r>
            <a:endParaRPr lang="cs-CZ" dirty="0" smtClean="0"/>
          </a:p>
          <a:p>
            <a:r>
              <a:rPr lang="en-US" dirty="0" smtClean="0"/>
              <a:t>If you like paid time off, don't become an entrepreneur.</a:t>
            </a:r>
            <a:r>
              <a:rPr lang="cs-CZ" dirty="0" smtClean="0"/>
              <a:t> </a:t>
            </a:r>
            <a:r>
              <a:rPr lang="cs-CZ" dirty="0" err="1" smtClean="0"/>
              <a:t>Paid</a:t>
            </a:r>
            <a:r>
              <a:rPr lang="cs-CZ" dirty="0" smtClean="0"/>
              <a:t> </a:t>
            </a:r>
            <a:r>
              <a:rPr lang="cs-CZ" dirty="0" err="1" smtClean="0"/>
              <a:t>holiday</a:t>
            </a:r>
            <a:r>
              <a:rPr lang="cs-CZ" dirty="0" smtClean="0"/>
              <a:t>? </a:t>
            </a:r>
            <a:r>
              <a:rPr lang="en-US" dirty="0" smtClean="0"/>
              <a:t>If you don’t work, you don’t</a:t>
            </a:r>
            <a:r>
              <a:rPr lang="cs-CZ" dirty="0" smtClean="0"/>
              <a:t> </a:t>
            </a:r>
            <a:r>
              <a:rPr lang="cs-CZ" dirty="0" err="1" smtClean="0"/>
              <a:t>earn</a:t>
            </a:r>
            <a:r>
              <a:rPr lang="cs-CZ" dirty="0" smtClean="0"/>
              <a:t> </a:t>
            </a:r>
            <a:r>
              <a:rPr lang="cs-CZ" dirty="0" err="1" smtClean="0"/>
              <a:t>money</a:t>
            </a:r>
            <a:r>
              <a:rPr lang="cs-CZ" dirty="0" smtClean="0"/>
              <a:t>.</a:t>
            </a:r>
          </a:p>
          <a:p>
            <a:r>
              <a:rPr lang="en-US" dirty="0" smtClean="0"/>
              <a:t>If you 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your</a:t>
            </a:r>
            <a:r>
              <a:rPr lang="cs-CZ" dirty="0" smtClean="0"/>
              <a:t> </a:t>
            </a:r>
            <a:r>
              <a:rPr lang="cs-CZ" dirty="0" err="1" smtClean="0"/>
              <a:t>family</a:t>
            </a:r>
            <a:r>
              <a:rPr lang="cs-CZ" dirty="0" smtClean="0"/>
              <a:t> </a:t>
            </a:r>
            <a:r>
              <a:rPr lang="en-US" dirty="0" smtClean="0"/>
              <a:t>need </a:t>
            </a:r>
            <a:r>
              <a:rPr lang="cs-CZ" dirty="0" err="1" smtClean="0"/>
              <a:t>health</a:t>
            </a:r>
            <a:r>
              <a:rPr lang="cs-CZ" dirty="0" smtClean="0"/>
              <a:t> </a:t>
            </a:r>
            <a:r>
              <a:rPr lang="en-US" dirty="0" smtClean="0"/>
              <a:t>insurance </a:t>
            </a:r>
            <a:r>
              <a:rPr lang="cs-CZ" dirty="0" smtClean="0"/>
              <a:t>(</a:t>
            </a:r>
            <a:r>
              <a:rPr lang="en-US" dirty="0" smtClean="0"/>
              <a:t>vision, dental, life insurance, etc.</a:t>
            </a:r>
            <a:r>
              <a:rPr lang="cs-CZ" dirty="0" smtClean="0"/>
              <a:t>)</a:t>
            </a:r>
            <a:r>
              <a:rPr lang="en-US" dirty="0" smtClean="0"/>
              <a:t>, then becoming an entrepreneur may not work for you.</a:t>
            </a:r>
            <a:endParaRPr lang="cs-CZ" dirty="0" smtClean="0"/>
          </a:p>
          <a:p>
            <a:r>
              <a:rPr lang="cs-CZ" dirty="0" err="1" smtClean="0"/>
              <a:t>If</a:t>
            </a:r>
            <a:r>
              <a:rPr lang="cs-CZ" dirty="0" smtClean="0"/>
              <a:t> </a:t>
            </a:r>
            <a:r>
              <a:rPr lang="cs-CZ" dirty="0" err="1" smtClean="0"/>
              <a:t>you</a:t>
            </a:r>
            <a:r>
              <a:rPr lang="cs-CZ" dirty="0" smtClean="0"/>
              <a:t> do not </a:t>
            </a:r>
            <a:r>
              <a:rPr lang="cs-CZ" dirty="0" err="1" smtClean="0"/>
              <a:t>understand</a:t>
            </a:r>
            <a:r>
              <a:rPr lang="cs-CZ" dirty="0" smtClean="0"/>
              <a:t> </a:t>
            </a:r>
            <a:r>
              <a:rPr lang="cs-CZ" dirty="0" err="1" smtClean="0"/>
              <a:t>taxes</a:t>
            </a:r>
            <a:r>
              <a:rPr lang="cs-CZ" dirty="0" smtClean="0"/>
              <a:t>, </a:t>
            </a:r>
            <a:r>
              <a:rPr lang="cs-CZ" dirty="0" err="1" smtClean="0"/>
              <a:t>numbers</a:t>
            </a:r>
            <a:r>
              <a:rPr lang="cs-CZ" dirty="0" smtClean="0"/>
              <a:t> …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24012" t="22739" r="41104" b="26098"/>
          <a:stretch/>
        </p:blipFill>
        <p:spPr>
          <a:xfrm>
            <a:off x="9519685" y="379937"/>
            <a:ext cx="2495106" cy="2058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87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B</a:t>
            </a:r>
            <a:r>
              <a:rPr lang="cs-CZ" dirty="0" err="1" smtClean="0"/>
              <a:t>ussines</a:t>
            </a:r>
            <a:r>
              <a:rPr lang="cs-CZ" dirty="0" smtClean="0"/>
              <a:t> </a:t>
            </a:r>
            <a:r>
              <a:rPr lang="cs-CZ" dirty="0" err="1" smtClean="0"/>
              <a:t>form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Your</a:t>
            </a:r>
            <a:r>
              <a:rPr lang="cs-CZ" dirty="0" smtClean="0"/>
              <a:t> </a:t>
            </a:r>
            <a:r>
              <a:rPr lang="cs-CZ" dirty="0" err="1" smtClean="0"/>
              <a:t>own</a:t>
            </a:r>
            <a:r>
              <a:rPr lang="cs-CZ" dirty="0" smtClean="0"/>
              <a:t> </a:t>
            </a:r>
            <a:r>
              <a:rPr lang="cs-CZ" dirty="0" err="1" smtClean="0"/>
              <a:t>practice</a:t>
            </a:r>
            <a:endParaRPr lang="cs-CZ" dirty="0" smtClean="0"/>
          </a:p>
          <a:p>
            <a:pPr lvl="1"/>
            <a:r>
              <a:rPr lang="cs-CZ" dirty="0" smtClean="0"/>
              <a:t>Set up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new</a:t>
            </a:r>
            <a:r>
              <a:rPr lang="cs-CZ" dirty="0" smtClean="0"/>
              <a:t> </a:t>
            </a:r>
            <a:r>
              <a:rPr lang="cs-CZ" dirty="0" err="1" smtClean="0"/>
              <a:t>practice</a:t>
            </a:r>
            <a:endParaRPr lang="cs-CZ" dirty="0" smtClean="0"/>
          </a:p>
          <a:p>
            <a:pPr lvl="1"/>
            <a:r>
              <a:rPr lang="cs-CZ" dirty="0" err="1" smtClean="0"/>
              <a:t>Purchasing</a:t>
            </a:r>
            <a:r>
              <a:rPr lang="cs-CZ" dirty="0" smtClean="0"/>
              <a:t> </a:t>
            </a:r>
            <a:r>
              <a:rPr lang="cs-CZ" dirty="0" err="1" smtClean="0"/>
              <a:t>an</a:t>
            </a:r>
            <a:r>
              <a:rPr lang="cs-CZ" dirty="0" smtClean="0"/>
              <a:t> </a:t>
            </a:r>
            <a:r>
              <a:rPr lang="cs-CZ" dirty="0" err="1" smtClean="0"/>
              <a:t>existing</a:t>
            </a:r>
            <a:r>
              <a:rPr lang="cs-CZ" dirty="0" smtClean="0"/>
              <a:t> </a:t>
            </a:r>
            <a:r>
              <a:rPr lang="cs-CZ" dirty="0" err="1" smtClean="0"/>
              <a:t>practice</a:t>
            </a:r>
            <a:endParaRPr lang="cs-CZ" dirty="0" smtClean="0"/>
          </a:p>
          <a:p>
            <a:pPr lvl="1"/>
            <a:r>
              <a:rPr lang="cs-CZ" dirty="0" err="1" smtClean="0"/>
              <a:t>Becoming</a:t>
            </a:r>
            <a:r>
              <a:rPr lang="cs-CZ" dirty="0" smtClean="0"/>
              <a:t> a partner in </a:t>
            </a:r>
            <a:r>
              <a:rPr lang="cs-CZ" dirty="0" err="1" smtClean="0"/>
              <a:t>an</a:t>
            </a:r>
            <a:r>
              <a:rPr lang="cs-CZ" dirty="0" smtClean="0"/>
              <a:t> </a:t>
            </a:r>
            <a:r>
              <a:rPr lang="cs-CZ" dirty="0" err="1" smtClean="0"/>
              <a:t>existing</a:t>
            </a:r>
            <a:r>
              <a:rPr lang="cs-CZ" dirty="0" smtClean="0"/>
              <a:t> </a:t>
            </a:r>
            <a:r>
              <a:rPr lang="cs-CZ" dirty="0" err="1" smtClean="0"/>
              <a:t>practice</a:t>
            </a:r>
            <a:endParaRPr lang="cs-CZ" dirty="0" smtClean="0"/>
          </a:p>
          <a:p>
            <a:pPr marL="457200" lvl="1" indent="0">
              <a:buNone/>
            </a:pPr>
            <a:endParaRPr lang="cs-CZ" dirty="0"/>
          </a:p>
          <a:p>
            <a:pPr marL="228600" lvl="1">
              <a:spcBef>
                <a:spcPts val="1000"/>
              </a:spcBef>
            </a:pPr>
            <a:r>
              <a:rPr lang="cs-CZ" sz="2800" dirty="0" err="1"/>
              <a:t>Practice</a:t>
            </a:r>
            <a:endParaRPr lang="cs-CZ" sz="2800" dirty="0"/>
          </a:p>
          <a:p>
            <a:pPr marL="457200" lvl="1" indent="0">
              <a:buNone/>
            </a:pPr>
            <a:r>
              <a:rPr lang="cs-CZ" dirty="0" smtClean="0"/>
              <a:t>Sole</a:t>
            </a:r>
          </a:p>
          <a:p>
            <a:pPr marL="457200" lvl="1" indent="0">
              <a:buNone/>
            </a:pPr>
            <a:r>
              <a:rPr lang="cs-CZ" dirty="0" err="1" smtClean="0"/>
              <a:t>Partnership</a:t>
            </a:r>
            <a:endParaRPr lang="cs-CZ" dirty="0" smtClean="0"/>
          </a:p>
          <a:p>
            <a:pPr marL="457200" lvl="1" indent="0">
              <a:buNone/>
            </a:pPr>
            <a:r>
              <a:rPr lang="cs-CZ" dirty="0" err="1" smtClean="0"/>
              <a:t>Share</a:t>
            </a:r>
            <a:r>
              <a:rPr lang="cs-CZ" dirty="0" smtClean="0"/>
              <a:t> holding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23256" t="30904" r="35639" b="14109"/>
          <a:stretch/>
        </p:blipFill>
        <p:spPr>
          <a:xfrm>
            <a:off x="6202326" y="2034362"/>
            <a:ext cx="5011480" cy="377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75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Own</a:t>
            </a:r>
            <a:r>
              <a:rPr lang="cs-CZ" dirty="0" smtClean="0"/>
              <a:t> </a:t>
            </a:r>
            <a:r>
              <a:rPr lang="cs-CZ" dirty="0" err="1" smtClean="0"/>
              <a:t>practice</a:t>
            </a:r>
            <a:r>
              <a:rPr lang="cs-CZ" dirty="0" smtClean="0"/>
              <a:t> - </a:t>
            </a:r>
            <a:r>
              <a:rPr lang="cs-CZ" dirty="0" err="1" smtClean="0"/>
              <a:t>Education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 smtClean="0"/>
              <a:t>Based</a:t>
            </a:r>
            <a:r>
              <a:rPr lang="cs-CZ" b="1" dirty="0" smtClean="0"/>
              <a:t> on </a:t>
            </a:r>
            <a:r>
              <a:rPr lang="cs-CZ" b="1" dirty="0"/>
              <a:t>C</a:t>
            </a:r>
            <a:r>
              <a:rPr lang="cs-CZ" b="1" dirty="0" smtClean="0"/>
              <a:t>zech </a:t>
            </a:r>
            <a:r>
              <a:rPr lang="cs-CZ" b="1" dirty="0" err="1" smtClean="0"/>
              <a:t>law</a:t>
            </a:r>
            <a:r>
              <a:rPr lang="cs-CZ" b="1" dirty="0" smtClean="0"/>
              <a:t>: </a:t>
            </a:r>
            <a:r>
              <a:rPr lang="cs-CZ" dirty="0" smtClean="0"/>
              <a:t>T</a:t>
            </a:r>
            <a:r>
              <a:rPr lang="en-US" dirty="0" smtClean="0"/>
              <a:t>he </a:t>
            </a:r>
            <a:r>
              <a:rPr lang="en-US" dirty="0"/>
              <a:t>physiotherapist's practice must</a:t>
            </a:r>
            <a:r>
              <a:rPr lang="en-US" dirty="0" smtClean="0"/>
              <a:t>:</a:t>
            </a:r>
            <a:endParaRPr lang="cs-CZ" dirty="0" smtClean="0"/>
          </a:p>
          <a:p>
            <a:r>
              <a:rPr lang="en-US" dirty="0" smtClean="0"/>
              <a:t>1.be </a:t>
            </a:r>
            <a:r>
              <a:rPr lang="en-US" dirty="0"/>
              <a:t>PERSONALLY, SCIENTIFICALLY AND TECHNICALLY equipped for the type and scope </a:t>
            </a:r>
            <a:r>
              <a:rPr lang="en-US" dirty="0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health</a:t>
            </a:r>
            <a:r>
              <a:rPr lang="en-US" dirty="0" smtClean="0"/>
              <a:t>care </a:t>
            </a:r>
            <a:r>
              <a:rPr lang="en-US" dirty="0" err="1" smtClean="0"/>
              <a:t>provid</a:t>
            </a:r>
            <a:r>
              <a:rPr lang="cs-CZ" dirty="0" err="1" smtClean="0"/>
              <a:t>ing</a:t>
            </a:r>
            <a:endParaRPr lang="cs-CZ" dirty="0" smtClean="0"/>
          </a:p>
          <a:p>
            <a:r>
              <a:rPr lang="en-US" dirty="0" smtClean="0"/>
              <a:t>2.</a:t>
            </a:r>
            <a:r>
              <a:rPr lang="cs-CZ" dirty="0" smtClean="0"/>
              <a:t>m</a:t>
            </a:r>
            <a:r>
              <a:rPr lang="en-US" dirty="0" err="1" smtClean="0"/>
              <a:t>eet</a:t>
            </a:r>
            <a:r>
              <a:rPr lang="en-US" dirty="0" smtClean="0"/>
              <a:t> </a:t>
            </a:r>
            <a:r>
              <a:rPr lang="en-US" dirty="0"/>
              <a:t>the hygiene </a:t>
            </a:r>
            <a:r>
              <a:rPr lang="cs-CZ" dirty="0" err="1" smtClean="0"/>
              <a:t>rules</a:t>
            </a:r>
            <a:r>
              <a:rPr lang="cs-CZ" dirty="0" smtClean="0"/>
              <a:t> </a:t>
            </a:r>
            <a:r>
              <a:rPr lang="en-US" dirty="0" smtClean="0"/>
              <a:t>and requirements </a:t>
            </a:r>
            <a:r>
              <a:rPr lang="cs-CZ" dirty="0" err="1" smtClean="0"/>
              <a:t>determined</a:t>
            </a:r>
            <a:r>
              <a:rPr lang="cs-CZ" dirty="0" smtClean="0"/>
              <a:t> by </a:t>
            </a:r>
            <a:r>
              <a:rPr lang="en-US" dirty="0" smtClean="0"/>
              <a:t>the </a:t>
            </a:r>
            <a:r>
              <a:rPr lang="en-US" dirty="0"/>
              <a:t>Ministry of </a:t>
            </a:r>
            <a:r>
              <a:rPr lang="en-US" dirty="0" smtClean="0"/>
              <a:t>Health</a:t>
            </a:r>
            <a:endParaRPr lang="cs-CZ" dirty="0" smtClean="0"/>
          </a:p>
          <a:p>
            <a:endParaRPr lang="cs-CZ" dirty="0"/>
          </a:p>
          <a:p>
            <a:r>
              <a:rPr lang="en-US" b="1" dirty="0" smtClean="0"/>
              <a:t>Act </a:t>
            </a:r>
            <a:r>
              <a:rPr lang="en-US" b="1" dirty="0"/>
              <a:t>96/2004 </a:t>
            </a:r>
            <a:r>
              <a:rPr lang="en-US" b="1" dirty="0" smtClean="0"/>
              <a:t>a </a:t>
            </a:r>
            <a:r>
              <a:rPr lang="en-US" b="1" dirty="0"/>
              <a:t>physiotherapist with a </a:t>
            </a:r>
            <a:r>
              <a:rPr lang="en-US" b="1" dirty="0" err="1"/>
              <a:t>licence</a:t>
            </a:r>
            <a:r>
              <a:rPr lang="en-US" b="1" dirty="0"/>
              <a:t> to </a:t>
            </a:r>
            <a:r>
              <a:rPr lang="en-US" b="1" dirty="0" err="1"/>
              <a:t>practise</a:t>
            </a:r>
            <a:r>
              <a:rPr lang="en-US" b="1" dirty="0"/>
              <a:t> without professional supervision </a:t>
            </a:r>
            <a:r>
              <a:rPr lang="en-US" dirty="0"/>
              <a:t>can open a </a:t>
            </a:r>
            <a:r>
              <a:rPr lang="cs-CZ" dirty="0" err="1" smtClean="0"/>
              <a:t>own</a:t>
            </a:r>
            <a:r>
              <a:rPr lang="cs-CZ" dirty="0" smtClean="0"/>
              <a:t> </a:t>
            </a:r>
            <a:r>
              <a:rPr lang="en-US" dirty="0" smtClean="0"/>
              <a:t>practice</a:t>
            </a:r>
            <a:r>
              <a:rPr lang="cs-CZ" dirty="0" smtClean="0"/>
              <a:t>, PT </a:t>
            </a:r>
            <a:r>
              <a:rPr lang="cs-CZ" dirty="0" err="1" smtClean="0"/>
              <a:t>must</a:t>
            </a:r>
            <a:r>
              <a:rPr lang="cs-CZ" dirty="0" smtClean="0"/>
              <a:t> </a:t>
            </a:r>
            <a:r>
              <a:rPr lang="cs-CZ" dirty="0" err="1" smtClean="0"/>
              <a:t>have</a:t>
            </a:r>
            <a:r>
              <a:rPr lang="en-US" dirty="0" smtClean="0"/>
              <a:t> </a:t>
            </a:r>
            <a:r>
              <a:rPr lang="en-US" dirty="0"/>
              <a:t>professional competence and must have specialized </a:t>
            </a:r>
            <a:r>
              <a:rPr lang="en-US" dirty="0" smtClean="0"/>
              <a:t>competence</a:t>
            </a:r>
            <a:endParaRPr lang="cs-CZ" dirty="0" smtClean="0"/>
          </a:p>
          <a:p>
            <a:r>
              <a:rPr lang="cs-CZ" dirty="0" smtClean="0"/>
              <a:t>- </a:t>
            </a:r>
            <a:r>
              <a:rPr lang="cs-CZ" dirty="0" err="1" smtClean="0"/>
              <a:t>at</a:t>
            </a:r>
            <a:r>
              <a:rPr lang="cs-CZ" dirty="0" smtClean="0"/>
              <a:t> least </a:t>
            </a:r>
            <a:r>
              <a:rPr lang="cs-CZ" dirty="0" err="1" smtClean="0"/>
              <a:t>Bacheolor</a:t>
            </a:r>
            <a:r>
              <a:rPr lang="cs-CZ" dirty="0" smtClean="0"/>
              <a:t> </a:t>
            </a:r>
            <a:r>
              <a:rPr lang="cs-CZ" dirty="0" err="1" smtClean="0"/>
              <a:t>degree</a:t>
            </a:r>
            <a:endParaRPr lang="cs-CZ" dirty="0" smtClean="0"/>
          </a:p>
          <a:p>
            <a:r>
              <a:rPr lang="cs-CZ" dirty="0" smtClean="0"/>
              <a:t>- </a:t>
            </a:r>
            <a:r>
              <a:rPr lang="cs-CZ" dirty="0" err="1" smtClean="0"/>
              <a:t>certified</a:t>
            </a:r>
            <a:r>
              <a:rPr lang="cs-CZ" dirty="0" smtClean="0"/>
              <a:t> </a:t>
            </a:r>
            <a:r>
              <a:rPr lang="cs-CZ" dirty="0" err="1" smtClean="0"/>
              <a:t>cources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5129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</a:t>
            </a:r>
            <a:r>
              <a:rPr lang="en-US" dirty="0" err="1" smtClean="0"/>
              <a:t>wn</a:t>
            </a:r>
            <a:r>
              <a:rPr lang="en-US" dirty="0" smtClean="0"/>
              <a:t> practice</a:t>
            </a:r>
            <a:r>
              <a:rPr lang="cs-CZ" dirty="0"/>
              <a:t> </a:t>
            </a:r>
            <a:r>
              <a:rPr lang="cs-CZ" dirty="0" smtClean="0"/>
              <a:t>- </a:t>
            </a:r>
            <a:r>
              <a:rPr lang="cs-CZ" dirty="0" err="1"/>
              <a:t>Have</a:t>
            </a:r>
            <a:r>
              <a:rPr lang="cs-CZ" dirty="0"/>
              <a:t> </a:t>
            </a:r>
            <a:r>
              <a:rPr lang="cs-CZ" dirty="0" err="1"/>
              <a:t>suitable</a:t>
            </a:r>
            <a:r>
              <a:rPr lang="cs-CZ" dirty="0"/>
              <a:t> </a:t>
            </a:r>
            <a:r>
              <a:rPr lang="cs-CZ" dirty="0" err="1"/>
              <a:t>facilities</a:t>
            </a:r>
            <a:r>
              <a:rPr lang="cs-CZ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b="1" dirty="0" err="1" smtClean="0"/>
              <a:t>Act</a:t>
            </a:r>
            <a:r>
              <a:rPr lang="cs-CZ" b="1" dirty="0" smtClean="0"/>
              <a:t> </a:t>
            </a:r>
            <a:r>
              <a:rPr lang="en-US" b="1" dirty="0" smtClean="0"/>
              <a:t>No</a:t>
            </a:r>
            <a:r>
              <a:rPr lang="en-US" b="1" dirty="0"/>
              <a:t>. 92/2012 Coll. </a:t>
            </a:r>
            <a:r>
              <a:rPr lang="en-US" b="1" dirty="0" smtClean="0"/>
              <a:t>De</a:t>
            </a:r>
            <a:r>
              <a:rPr lang="cs-CZ" b="1" dirty="0" smtClean="0"/>
              <a:t>fine </a:t>
            </a:r>
            <a:r>
              <a:rPr lang="en-US" b="1" dirty="0" smtClean="0"/>
              <a:t>requirements </a:t>
            </a:r>
            <a:r>
              <a:rPr lang="en-US" b="1" dirty="0"/>
              <a:t>for minimum technical and physical equipment of health care </a:t>
            </a:r>
            <a:r>
              <a:rPr lang="en-US" b="1" dirty="0" err="1" smtClean="0"/>
              <a:t>facilitie</a:t>
            </a:r>
            <a:r>
              <a:rPr lang="cs-CZ" b="1" dirty="0" smtClean="0"/>
              <a:t>s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health facility must form an </a:t>
            </a:r>
            <a:r>
              <a:rPr lang="en-US" b="1" dirty="0" smtClean="0"/>
              <a:t>closed </a:t>
            </a:r>
            <a:r>
              <a:rPr lang="en-US" b="1" dirty="0"/>
              <a:t>unit</a:t>
            </a:r>
            <a:r>
              <a:rPr lang="en-US" dirty="0"/>
              <a:t> with easy </a:t>
            </a:r>
            <a:r>
              <a:rPr lang="en-US" dirty="0" smtClean="0"/>
              <a:t>access</a:t>
            </a:r>
            <a:r>
              <a:rPr lang="cs-CZ" dirty="0"/>
              <a:t> </a:t>
            </a:r>
            <a:r>
              <a:rPr lang="cs-CZ" dirty="0" smtClean="0"/>
              <a:t>(</a:t>
            </a:r>
            <a:r>
              <a:rPr lang="cs-CZ" dirty="0" err="1" smtClean="0"/>
              <a:t>for</a:t>
            </a:r>
            <a:r>
              <a:rPr lang="cs-CZ" dirty="0" smtClean="0"/>
              <a:t> person,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cars</a:t>
            </a:r>
            <a:r>
              <a:rPr lang="cs-CZ" dirty="0" smtClean="0"/>
              <a:t>)</a:t>
            </a:r>
            <a:endParaRPr lang="en-US" dirty="0"/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Have water</a:t>
            </a:r>
            <a:r>
              <a:rPr lang="cs-CZ" dirty="0" smtClean="0"/>
              <a:t>, </a:t>
            </a:r>
            <a:r>
              <a:rPr lang="en-US" dirty="0" smtClean="0"/>
              <a:t>heating</a:t>
            </a:r>
            <a:r>
              <a:rPr lang="cs-CZ" dirty="0" smtClean="0"/>
              <a:t>, </a:t>
            </a:r>
            <a:r>
              <a:rPr lang="en-US" dirty="0" smtClean="0"/>
              <a:t>ventilation</a:t>
            </a:r>
            <a:r>
              <a:rPr lang="cs-CZ" dirty="0" smtClean="0"/>
              <a:t>, </a:t>
            </a:r>
            <a:r>
              <a:rPr lang="en-US" dirty="0" smtClean="0"/>
              <a:t>daylighting and </a:t>
            </a:r>
            <a:r>
              <a:rPr lang="en-US" dirty="0"/>
              <a:t>telephone </a:t>
            </a:r>
            <a:r>
              <a:rPr lang="en-US" dirty="0" smtClean="0"/>
              <a:t>connection</a:t>
            </a:r>
            <a:endParaRPr lang="cs-CZ" dirty="0" smtClean="0"/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Service rooms</a:t>
            </a:r>
            <a:r>
              <a:rPr lang="cs-CZ" dirty="0" smtClean="0"/>
              <a:t>, </a:t>
            </a:r>
            <a:r>
              <a:rPr lang="en-US" dirty="0"/>
              <a:t>Waiting </a:t>
            </a:r>
            <a:r>
              <a:rPr lang="en-US" dirty="0" smtClean="0"/>
              <a:t>room</a:t>
            </a:r>
            <a:r>
              <a:rPr lang="cs-CZ" dirty="0" smtClean="0"/>
              <a:t>, T</a:t>
            </a:r>
            <a:r>
              <a:rPr lang="en-US" dirty="0" err="1" smtClean="0"/>
              <a:t>oilets</a:t>
            </a:r>
            <a:r>
              <a:rPr lang="cs-CZ" dirty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patients</a:t>
            </a:r>
            <a:r>
              <a:rPr lang="cs-CZ" dirty="0" smtClean="0"/>
              <a:t>, </a:t>
            </a:r>
            <a:r>
              <a:rPr lang="en-US" dirty="0" smtClean="0"/>
              <a:t>Hygiene </a:t>
            </a:r>
            <a:r>
              <a:rPr lang="en-US" dirty="0"/>
              <a:t>facilities for employees, </a:t>
            </a:r>
            <a:r>
              <a:rPr lang="en-US" dirty="0" smtClean="0"/>
              <a:t>cleaning</a:t>
            </a:r>
            <a:r>
              <a:rPr lang="cs-CZ" dirty="0" smtClean="0"/>
              <a:t> / </a:t>
            </a:r>
            <a:r>
              <a:rPr lang="en-US" dirty="0" smtClean="0"/>
              <a:t>storage</a:t>
            </a:r>
            <a:r>
              <a:rPr lang="cs-CZ" dirty="0" smtClean="0"/>
              <a:t> </a:t>
            </a:r>
            <a:r>
              <a:rPr lang="en-US" dirty="0" smtClean="0"/>
              <a:t>room</a:t>
            </a:r>
            <a:endParaRPr lang="cs-CZ" dirty="0" smtClean="0"/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dirty="0" err="1" smtClean="0"/>
              <a:t>Room</a:t>
            </a:r>
            <a:r>
              <a:rPr lang="cs-CZ" dirty="0" smtClean="0"/>
              <a:t> </a:t>
            </a:r>
            <a:r>
              <a:rPr lang="en-US" dirty="0"/>
              <a:t>min. </a:t>
            </a:r>
            <a:r>
              <a:rPr lang="en-US" b="1" dirty="0" smtClean="0"/>
              <a:t>13</a:t>
            </a:r>
            <a:r>
              <a:rPr lang="en-US" b="1" baseline="30000" dirty="0" smtClean="0"/>
              <a:t>m2</a:t>
            </a:r>
            <a:r>
              <a:rPr lang="cs-CZ" dirty="0" smtClean="0"/>
              <a:t>, </a:t>
            </a:r>
            <a:r>
              <a:rPr lang="en-US" dirty="0"/>
              <a:t>Waiting room </a:t>
            </a:r>
            <a:r>
              <a:rPr lang="en-US" dirty="0" smtClean="0"/>
              <a:t>at </a:t>
            </a:r>
            <a:r>
              <a:rPr lang="en-US" dirty="0"/>
              <a:t>least </a:t>
            </a:r>
            <a:r>
              <a:rPr lang="en-US" b="1" dirty="0" smtClean="0"/>
              <a:t>8</a:t>
            </a:r>
            <a:r>
              <a:rPr lang="en-US" b="1" baseline="30000" dirty="0" smtClean="0"/>
              <a:t>m2</a:t>
            </a:r>
            <a:r>
              <a:rPr lang="cs-CZ" dirty="0" smtClean="0"/>
              <a:t>, </a:t>
            </a:r>
            <a:r>
              <a:rPr lang="cs-CZ" dirty="0" err="1" smtClean="0"/>
              <a:t>Height</a:t>
            </a:r>
            <a:r>
              <a:rPr lang="cs-CZ" dirty="0" smtClean="0"/>
              <a:t> </a:t>
            </a:r>
            <a:r>
              <a:rPr lang="en-US" dirty="0" smtClean="0"/>
              <a:t>of rooms</a:t>
            </a:r>
            <a:r>
              <a:rPr lang="en-US" b="1" dirty="0" smtClean="0"/>
              <a:t> </a:t>
            </a:r>
            <a:r>
              <a:rPr lang="en-US" b="1" dirty="0"/>
              <a:t>2,5 </a:t>
            </a:r>
            <a:r>
              <a:rPr lang="en-US" b="1" dirty="0" smtClean="0"/>
              <a:t>m</a:t>
            </a:r>
            <a:r>
              <a:rPr lang="cs-CZ" b="1" dirty="0" smtClean="0"/>
              <a:t>, </a:t>
            </a:r>
            <a:r>
              <a:rPr lang="en-US" dirty="0" smtClean="0"/>
              <a:t>Floor </a:t>
            </a:r>
            <a:r>
              <a:rPr lang="en-US" dirty="0"/>
              <a:t>space for one person of at least 2</a:t>
            </a:r>
            <a:r>
              <a:rPr lang="en-US" baseline="30000" dirty="0"/>
              <a:t>m2</a:t>
            </a:r>
            <a:r>
              <a:rPr lang="en-US" dirty="0"/>
              <a:t> and 3</a:t>
            </a:r>
            <a:r>
              <a:rPr lang="en-US" baseline="30000" dirty="0"/>
              <a:t>m3 of</a:t>
            </a:r>
            <a:r>
              <a:rPr lang="en-US" dirty="0"/>
              <a:t> air </a:t>
            </a:r>
            <a:r>
              <a:rPr lang="en-US" dirty="0" smtClean="0"/>
              <a:t>space</a:t>
            </a:r>
            <a:endParaRPr lang="cs-CZ" dirty="0" smtClean="0"/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Minimum </a:t>
            </a:r>
            <a:r>
              <a:rPr lang="en-US" dirty="0"/>
              <a:t>temperature: </a:t>
            </a:r>
            <a:r>
              <a:rPr lang="en-US" b="1" dirty="0"/>
              <a:t>22°C </a:t>
            </a:r>
            <a:r>
              <a:rPr lang="en-US" dirty="0"/>
              <a:t>in the consulting room and</a:t>
            </a:r>
            <a:r>
              <a:rPr lang="en-US" b="1" dirty="0"/>
              <a:t> 20°C </a:t>
            </a:r>
            <a:r>
              <a:rPr lang="en-US" dirty="0"/>
              <a:t>in the waiting </a:t>
            </a:r>
            <a:r>
              <a:rPr lang="en-US" dirty="0" smtClean="0"/>
              <a:t>room</a:t>
            </a:r>
            <a:endParaRPr lang="cs-CZ" dirty="0" smtClean="0"/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cs-CZ" dirty="0" smtClean="0"/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It must be equipped with approved medical equipment</a:t>
            </a:r>
            <a:r>
              <a:rPr lang="cs-CZ" dirty="0"/>
              <a:t>: </a:t>
            </a:r>
            <a:endParaRPr lang="cs-CZ" dirty="0" smtClean="0"/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individual</a:t>
            </a:r>
            <a:r>
              <a:rPr lang="cs-CZ" dirty="0" smtClean="0"/>
              <a:t> PT:</a:t>
            </a:r>
            <a:r>
              <a:rPr lang="en-US" dirty="0" smtClean="0"/>
              <a:t> </a:t>
            </a:r>
            <a:r>
              <a:rPr lang="en-US" dirty="0"/>
              <a:t>room </a:t>
            </a:r>
            <a:r>
              <a:rPr lang="en-US" dirty="0" smtClean="0"/>
              <a:t>10</a:t>
            </a:r>
            <a:r>
              <a:rPr lang="en-US" baseline="30000" dirty="0" smtClean="0"/>
              <a:t>m2</a:t>
            </a:r>
            <a:r>
              <a:rPr lang="en-US" dirty="0" smtClean="0"/>
              <a:t>,</a:t>
            </a:r>
            <a:r>
              <a:rPr lang="cs-CZ" dirty="0"/>
              <a:t> </a:t>
            </a:r>
            <a:r>
              <a:rPr lang="en-US" dirty="0" smtClean="0"/>
              <a:t>an </a:t>
            </a:r>
            <a:r>
              <a:rPr lang="en-US" dirty="0"/>
              <a:t>examination </a:t>
            </a:r>
            <a:r>
              <a:rPr lang="cs-CZ" dirty="0" smtClean="0"/>
              <a:t>table</a:t>
            </a:r>
            <a:r>
              <a:rPr lang="en-US" dirty="0" smtClean="0"/>
              <a:t> </a:t>
            </a:r>
            <a:r>
              <a:rPr lang="en-US" dirty="0"/>
              <a:t>with adjustable height</a:t>
            </a:r>
            <a:r>
              <a:rPr lang="en-US" dirty="0" smtClean="0"/>
              <a:t>,</a:t>
            </a:r>
            <a:r>
              <a:rPr lang="cs-CZ" dirty="0" smtClean="0"/>
              <a:t> </a:t>
            </a:r>
            <a:r>
              <a:rPr lang="en-US" dirty="0" smtClean="0"/>
              <a:t>mirror,</a:t>
            </a:r>
            <a:r>
              <a:rPr lang="cs-CZ" dirty="0" smtClean="0"/>
              <a:t> </a:t>
            </a:r>
            <a:r>
              <a:rPr lang="en-US" dirty="0" smtClean="0"/>
              <a:t>2 </a:t>
            </a:r>
            <a:r>
              <a:rPr lang="en-US" dirty="0"/>
              <a:t>personal foot </a:t>
            </a:r>
            <a:r>
              <a:rPr lang="en-US" dirty="0" smtClean="0"/>
              <a:t>scales</a:t>
            </a:r>
            <a:r>
              <a:rPr lang="cs-CZ" dirty="0" smtClean="0"/>
              <a:t> !!!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group</a:t>
            </a:r>
            <a:r>
              <a:rPr lang="cs-CZ" dirty="0" smtClean="0"/>
              <a:t> PT: </a:t>
            </a:r>
            <a:r>
              <a:rPr lang="cs-CZ" dirty="0" err="1" smtClean="0"/>
              <a:t>gym</a:t>
            </a:r>
            <a:r>
              <a:rPr lang="cs-CZ" dirty="0"/>
              <a:t> </a:t>
            </a:r>
            <a:r>
              <a:rPr lang="en-US" dirty="0" smtClean="0"/>
              <a:t>5</a:t>
            </a:r>
            <a:r>
              <a:rPr lang="en-US" baseline="30000" dirty="0" smtClean="0"/>
              <a:t>m2</a:t>
            </a:r>
            <a:r>
              <a:rPr lang="en-US" dirty="0" smtClean="0"/>
              <a:t> </a:t>
            </a:r>
            <a:r>
              <a:rPr lang="en-US" dirty="0"/>
              <a:t>per 1 patient; the minimum area of the gym is 13</a:t>
            </a:r>
            <a:r>
              <a:rPr lang="en-US" baseline="30000" dirty="0"/>
              <a:t>m2</a:t>
            </a:r>
            <a:r>
              <a:rPr lang="en-US" dirty="0" smtClean="0"/>
              <a:t>,</a:t>
            </a:r>
            <a:r>
              <a:rPr lang="cs-CZ" dirty="0" smtClean="0"/>
              <a:t> </a:t>
            </a:r>
            <a:r>
              <a:rPr lang="en-US" dirty="0" smtClean="0"/>
              <a:t>exercise mats</a:t>
            </a:r>
            <a:endParaRPr lang="cs-CZ" dirty="0" smtClean="0"/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dirty="0" err="1"/>
              <a:t>Physical</a:t>
            </a:r>
            <a:r>
              <a:rPr lang="cs-CZ" dirty="0"/>
              <a:t> </a:t>
            </a:r>
            <a:r>
              <a:rPr lang="cs-CZ" dirty="0" err="1"/>
              <a:t>Therapy</a:t>
            </a:r>
            <a:r>
              <a:rPr lang="cs-CZ" dirty="0"/>
              <a:t> – area 5</a:t>
            </a:r>
            <a:r>
              <a:rPr lang="cs-CZ" baseline="30000" dirty="0"/>
              <a:t>m2</a:t>
            </a:r>
            <a:r>
              <a:rPr lang="cs-CZ" dirty="0"/>
              <a:t> per 1 </a:t>
            </a:r>
            <a:r>
              <a:rPr lang="cs-CZ" dirty="0" err="1"/>
              <a:t>patient</a:t>
            </a:r>
            <a:r>
              <a:rPr lang="cs-CZ" dirty="0" smtClean="0"/>
              <a:t>, </a:t>
            </a:r>
            <a:r>
              <a:rPr lang="cs-CZ" dirty="0" err="1" smtClean="0"/>
              <a:t>terapy</a:t>
            </a:r>
            <a:r>
              <a:rPr lang="cs-CZ" dirty="0" smtClean="0"/>
              <a:t> table 60cm </a:t>
            </a:r>
            <a:r>
              <a:rPr lang="cs-CZ" dirty="0" err="1" smtClean="0"/>
              <a:t>height</a:t>
            </a:r>
            <a:r>
              <a:rPr lang="cs-CZ" dirty="0" smtClean="0"/>
              <a:t>, table and </a:t>
            </a:r>
            <a:r>
              <a:rPr lang="cs-CZ" dirty="0" err="1" smtClean="0"/>
              <a:t>chair</a:t>
            </a:r>
            <a:r>
              <a:rPr lang="cs-CZ" dirty="0" smtClean="0"/>
              <a:t>, </a:t>
            </a:r>
            <a:r>
              <a:rPr lang="cs-CZ" dirty="0" err="1" smtClean="0"/>
              <a:t>maschines</a:t>
            </a:r>
            <a:r>
              <a:rPr lang="cs-CZ" dirty="0"/>
              <a:t> </a:t>
            </a:r>
            <a:r>
              <a:rPr lang="cs-CZ" dirty="0" smtClean="0"/>
              <a:t>(</a:t>
            </a:r>
            <a:r>
              <a:rPr lang="cs-CZ" dirty="0" err="1" smtClean="0"/>
              <a:t>electrotherapy</a:t>
            </a:r>
            <a:r>
              <a:rPr lang="cs-CZ" dirty="0" smtClean="0"/>
              <a:t>, </a:t>
            </a:r>
            <a:r>
              <a:rPr lang="cs-CZ" dirty="0" err="1" smtClean="0"/>
              <a:t>magnetotherapy</a:t>
            </a:r>
            <a:r>
              <a:rPr lang="cs-CZ" dirty="0" smtClean="0"/>
              <a:t>, laser …)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61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Own</a:t>
            </a:r>
            <a:r>
              <a:rPr lang="cs-CZ" dirty="0" smtClean="0"/>
              <a:t> </a:t>
            </a:r>
            <a:r>
              <a:rPr lang="cs-CZ" dirty="0" err="1" smtClean="0"/>
              <a:t>practice</a:t>
            </a:r>
            <a:r>
              <a:rPr lang="cs-CZ" dirty="0" smtClean="0"/>
              <a:t> - </a:t>
            </a:r>
            <a:r>
              <a:rPr lang="cs-CZ" dirty="0" err="1" smtClean="0"/>
              <a:t>Registration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399122"/>
          </a:xfrm>
        </p:spPr>
        <p:txBody>
          <a:bodyPr>
            <a:normAutofit/>
          </a:bodyPr>
          <a:lstStyle/>
          <a:p>
            <a:r>
              <a:rPr lang="cs-CZ" dirty="0"/>
              <a:t>- </a:t>
            </a:r>
            <a:r>
              <a:rPr lang="cs-CZ" dirty="0" err="1"/>
              <a:t>after</a:t>
            </a:r>
            <a:r>
              <a:rPr lang="cs-CZ" dirty="0"/>
              <a:t> university and </a:t>
            </a:r>
            <a:r>
              <a:rPr lang="cs-CZ" b="1" dirty="0"/>
              <a:t>1 </a:t>
            </a:r>
            <a:r>
              <a:rPr lang="cs-CZ" b="1" dirty="0" err="1"/>
              <a:t>year</a:t>
            </a:r>
            <a:r>
              <a:rPr lang="cs-CZ" b="1" dirty="0"/>
              <a:t> </a:t>
            </a:r>
            <a:r>
              <a:rPr lang="cs-CZ" b="1" dirty="0" err="1"/>
              <a:t>practice</a:t>
            </a:r>
            <a:r>
              <a:rPr lang="cs-CZ" b="1" dirty="0"/>
              <a:t> </a:t>
            </a:r>
            <a:r>
              <a:rPr lang="cs-CZ" dirty="0" err="1"/>
              <a:t>under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supervison</a:t>
            </a:r>
            <a:r>
              <a:rPr lang="cs-CZ" dirty="0"/>
              <a:t>  - </a:t>
            </a:r>
            <a:r>
              <a:rPr lang="cs-CZ" dirty="0" err="1"/>
              <a:t>ask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a </a:t>
            </a:r>
            <a:r>
              <a:rPr lang="cs-CZ" dirty="0" err="1"/>
              <a:t>registration</a:t>
            </a:r>
            <a:r>
              <a:rPr lang="cs-CZ" dirty="0"/>
              <a:t> / </a:t>
            </a:r>
            <a:r>
              <a:rPr lang="cs-CZ" dirty="0" smtClean="0"/>
              <a:t>licence</a:t>
            </a:r>
          </a:p>
          <a:p>
            <a:endParaRPr lang="cs-CZ" dirty="0"/>
          </a:p>
          <a:p>
            <a:r>
              <a:rPr lang="cs-CZ" dirty="0"/>
              <a:t>- </a:t>
            </a:r>
            <a:r>
              <a:rPr lang="cs-CZ" b="1" dirty="0"/>
              <a:t>PT </a:t>
            </a:r>
            <a:r>
              <a:rPr lang="cs-CZ" altLang="cs-CZ" b="1" dirty="0" err="1"/>
              <a:t>must</a:t>
            </a:r>
            <a:r>
              <a:rPr lang="cs-CZ" altLang="cs-CZ" b="1" dirty="0"/>
              <a:t> </a:t>
            </a:r>
            <a:r>
              <a:rPr lang="cs-CZ" altLang="cs-CZ" b="1" dirty="0" err="1"/>
              <a:t>have</a:t>
            </a:r>
            <a:r>
              <a:rPr lang="cs-CZ" altLang="cs-CZ" b="1" dirty="0"/>
              <a:t>: </a:t>
            </a:r>
            <a:r>
              <a:rPr lang="cs-CZ" altLang="cs-CZ" b="1" dirty="0" err="1"/>
              <a:t>Legal</a:t>
            </a:r>
            <a:r>
              <a:rPr lang="cs-CZ" altLang="cs-CZ" b="1" dirty="0"/>
              <a:t> and </a:t>
            </a:r>
            <a:r>
              <a:rPr lang="cs-CZ" altLang="cs-CZ" b="1" dirty="0" err="1"/>
              <a:t>professional</a:t>
            </a:r>
            <a:r>
              <a:rPr lang="cs-CZ" altLang="cs-CZ" b="1" dirty="0"/>
              <a:t> </a:t>
            </a:r>
            <a:r>
              <a:rPr lang="cs-CZ" altLang="cs-CZ" b="1" dirty="0" err="1"/>
              <a:t>competence</a:t>
            </a:r>
            <a:r>
              <a:rPr lang="cs-CZ" altLang="cs-CZ" b="1" dirty="0"/>
              <a:t> and </a:t>
            </a:r>
            <a:r>
              <a:rPr lang="cs-CZ" altLang="cs-CZ" b="1" dirty="0" err="1"/>
              <a:t>Criminal</a:t>
            </a:r>
            <a:r>
              <a:rPr lang="cs-CZ" altLang="cs-CZ" b="1" dirty="0"/>
              <a:t> integrity </a:t>
            </a:r>
            <a:endParaRPr lang="cs-CZ" altLang="cs-CZ" b="1" dirty="0" smtClean="0"/>
          </a:p>
          <a:p>
            <a:endParaRPr lang="cs-CZ" altLang="cs-CZ" b="1" dirty="0"/>
          </a:p>
          <a:p>
            <a:r>
              <a:rPr lang="cs-CZ" dirty="0"/>
              <a:t>- </a:t>
            </a:r>
            <a:r>
              <a:rPr lang="cs-CZ" b="1" dirty="0" err="1"/>
              <a:t>Application</a:t>
            </a:r>
            <a:r>
              <a:rPr lang="cs-CZ" b="1" dirty="0"/>
              <a:t> </a:t>
            </a:r>
            <a:r>
              <a:rPr lang="cs-CZ" b="1" dirty="0" err="1"/>
              <a:t>form</a:t>
            </a:r>
            <a:r>
              <a:rPr lang="cs-CZ" b="1" dirty="0"/>
              <a:t> </a:t>
            </a:r>
            <a:r>
              <a:rPr lang="cs-CZ" dirty="0" err="1"/>
              <a:t>contents</a:t>
            </a:r>
            <a:r>
              <a:rPr lang="cs-CZ" dirty="0"/>
              <a:t> </a:t>
            </a:r>
            <a:r>
              <a:rPr lang="cs-CZ" dirty="0" err="1"/>
              <a:t>Name</a:t>
            </a:r>
            <a:r>
              <a:rPr lang="cs-CZ" dirty="0"/>
              <a:t>, </a:t>
            </a:r>
            <a:r>
              <a:rPr lang="cs-CZ" dirty="0" err="1"/>
              <a:t>Adress</a:t>
            </a:r>
            <a:r>
              <a:rPr lang="cs-CZ" dirty="0"/>
              <a:t>, P</a:t>
            </a:r>
            <a:r>
              <a:rPr lang="cs-CZ" altLang="cs-CZ" dirty="0"/>
              <a:t>lace </a:t>
            </a:r>
            <a:r>
              <a:rPr lang="cs-CZ" altLang="cs-CZ" dirty="0" err="1"/>
              <a:t>of</a:t>
            </a:r>
            <a:r>
              <a:rPr lang="cs-CZ" altLang="cs-CZ" dirty="0"/>
              <a:t> </a:t>
            </a:r>
            <a:r>
              <a:rPr lang="cs-CZ" altLang="cs-CZ" dirty="0" err="1"/>
              <a:t>practice</a:t>
            </a:r>
            <a:r>
              <a:rPr lang="cs-CZ" altLang="cs-CZ" dirty="0"/>
              <a:t>, </a:t>
            </a:r>
            <a:r>
              <a:rPr lang="en-US" altLang="cs-CZ" dirty="0"/>
              <a:t>Type and scope of health care provision</a:t>
            </a:r>
            <a:r>
              <a:rPr lang="cs-CZ" altLang="cs-CZ" dirty="0"/>
              <a:t>, </a:t>
            </a:r>
            <a:r>
              <a:rPr lang="cs-CZ" altLang="cs-CZ" dirty="0" err="1"/>
              <a:t>date</a:t>
            </a:r>
            <a:r>
              <a:rPr lang="cs-CZ" altLang="cs-CZ" dirty="0"/>
              <a:t> </a:t>
            </a:r>
            <a:r>
              <a:rPr lang="cs-CZ" altLang="cs-CZ" dirty="0" err="1"/>
              <a:t>of</a:t>
            </a:r>
            <a:r>
              <a:rPr lang="cs-CZ" altLang="cs-CZ" dirty="0"/>
              <a:t> </a:t>
            </a:r>
            <a:r>
              <a:rPr lang="cs-CZ" altLang="cs-CZ" dirty="0" err="1"/>
              <a:t>practice</a:t>
            </a:r>
            <a:r>
              <a:rPr lang="cs-CZ" altLang="cs-CZ" dirty="0"/>
              <a:t> </a:t>
            </a:r>
            <a:r>
              <a:rPr lang="cs-CZ" altLang="cs-CZ" dirty="0"/>
              <a:t>start</a:t>
            </a:r>
          </a:p>
          <a:p>
            <a:r>
              <a:rPr lang="cs-CZ" b="1" dirty="0"/>
              <a:t>Plus: </a:t>
            </a:r>
            <a:r>
              <a:rPr lang="cs-CZ" altLang="cs-CZ" dirty="0" err="1"/>
              <a:t>Hygiene</a:t>
            </a:r>
            <a:r>
              <a:rPr lang="cs-CZ" altLang="cs-CZ" dirty="0"/>
              <a:t> </a:t>
            </a:r>
            <a:r>
              <a:rPr lang="cs-CZ" altLang="cs-CZ" dirty="0" err="1"/>
              <a:t>rules</a:t>
            </a:r>
            <a:r>
              <a:rPr lang="cs-CZ" altLang="cs-CZ" dirty="0"/>
              <a:t> </a:t>
            </a:r>
            <a:r>
              <a:rPr lang="cs-CZ" altLang="cs-CZ" dirty="0" err="1"/>
              <a:t>approved</a:t>
            </a:r>
            <a:r>
              <a:rPr lang="cs-CZ" altLang="cs-CZ" dirty="0"/>
              <a:t> </a:t>
            </a:r>
            <a:r>
              <a:rPr lang="cs-CZ" altLang="cs-CZ" dirty="0"/>
              <a:t>by </a:t>
            </a:r>
            <a:r>
              <a:rPr lang="cs-CZ" altLang="cs-CZ" dirty="0" err="1"/>
              <a:t>the</a:t>
            </a:r>
            <a:r>
              <a:rPr lang="cs-CZ" altLang="cs-CZ" dirty="0"/>
              <a:t> </a:t>
            </a:r>
            <a:r>
              <a:rPr lang="cs-CZ" altLang="cs-CZ" dirty="0" err="1"/>
              <a:t>relevant</a:t>
            </a:r>
            <a:r>
              <a:rPr lang="cs-CZ" altLang="cs-CZ" dirty="0"/>
              <a:t> public </a:t>
            </a:r>
            <a:r>
              <a:rPr lang="cs-CZ" altLang="cs-CZ" dirty="0" err="1"/>
              <a:t>health</a:t>
            </a:r>
            <a:r>
              <a:rPr lang="cs-CZ" altLang="cs-CZ" dirty="0"/>
              <a:t> </a:t>
            </a:r>
            <a:r>
              <a:rPr lang="cs-CZ" altLang="cs-CZ" dirty="0" err="1"/>
              <a:t>authority</a:t>
            </a:r>
            <a:endParaRPr lang="cs-CZ" altLang="cs-CZ" dirty="0"/>
          </a:p>
          <a:p>
            <a:r>
              <a:rPr lang="cs-CZ" altLang="cs-CZ" b="1" dirty="0" smtClean="0"/>
              <a:t>Plus: </a:t>
            </a:r>
            <a:r>
              <a:rPr lang="cs-CZ" altLang="cs-CZ" dirty="0" err="1"/>
              <a:t>L</a:t>
            </a:r>
            <a:r>
              <a:rPr lang="cs-CZ" altLang="cs-CZ" dirty="0" err="1" smtClean="0"/>
              <a:t>ease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agreement</a:t>
            </a:r>
            <a:endParaRPr lang="cs-CZ" altLang="cs-CZ" dirty="0" smtClean="0"/>
          </a:p>
          <a:p>
            <a:endParaRPr lang="cs-CZ" dirty="0"/>
          </a:p>
          <a:p>
            <a:r>
              <a:rPr lang="cs-CZ" dirty="0"/>
              <a:t>- </a:t>
            </a:r>
            <a:r>
              <a:rPr lang="cs-CZ" dirty="0" err="1"/>
              <a:t>ask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Regional</a:t>
            </a:r>
            <a:r>
              <a:rPr lang="cs-CZ" dirty="0"/>
              <a:t> Office (department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health</a:t>
            </a:r>
            <a:r>
              <a:rPr lang="cs-CZ" dirty="0"/>
              <a:t> care </a:t>
            </a:r>
            <a:r>
              <a:rPr lang="cs-CZ" dirty="0" err="1"/>
              <a:t>services</a:t>
            </a:r>
            <a:r>
              <a:rPr lang="cs-CZ" dirty="0" smtClean="0"/>
              <a:t>) – </a:t>
            </a:r>
            <a:r>
              <a:rPr lang="cs-CZ" dirty="0" err="1" smtClean="0"/>
              <a:t>approves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REGISTRATION </a:t>
            </a:r>
            <a:endParaRPr lang="cs-CZ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1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</a:t>
            </a:r>
            <a:r>
              <a:rPr lang="en-US" dirty="0" smtClean="0"/>
              <a:t>aw </a:t>
            </a:r>
            <a:r>
              <a:rPr lang="en-US" dirty="0"/>
              <a:t>liability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I</a:t>
            </a:r>
            <a:r>
              <a:rPr lang="en-US" dirty="0" smtClean="0"/>
              <a:t>s </a:t>
            </a:r>
            <a:r>
              <a:rPr lang="en-US" dirty="0"/>
              <a:t>the responsibility that everyone has for </a:t>
            </a:r>
            <a:r>
              <a:rPr lang="en-US" dirty="0" smtClean="0"/>
              <a:t>his</a:t>
            </a:r>
            <a:r>
              <a:rPr lang="cs-CZ" dirty="0" smtClean="0"/>
              <a:t>/her</a:t>
            </a:r>
            <a:r>
              <a:rPr lang="en-US" dirty="0" smtClean="0"/>
              <a:t> own</a:t>
            </a:r>
            <a:r>
              <a:rPr lang="cs-CZ" dirty="0" smtClean="0"/>
              <a:t> </a:t>
            </a:r>
            <a:r>
              <a:rPr lang="en-US" dirty="0" smtClean="0"/>
              <a:t>actions</a:t>
            </a:r>
            <a:endParaRPr lang="cs-CZ" dirty="0" smtClean="0"/>
          </a:p>
          <a:p>
            <a:r>
              <a:rPr lang="en-US" dirty="0" smtClean="0"/>
              <a:t>We</a:t>
            </a:r>
            <a:r>
              <a:rPr lang="cs-CZ" dirty="0" smtClean="0"/>
              <a:t> </a:t>
            </a:r>
            <a:r>
              <a:rPr lang="cs-CZ" dirty="0" err="1" smtClean="0"/>
              <a:t>should</a:t>
            </a:r>
            <a:r>
              <a:rPr lang="cs-CZ" dirty="0" smtClean="0"/>
              <a:t> </a:t>
            </a:r>
            <a:r>
              <a:rPr lang="en-US" dirty="0" smtClean="0"/>
              <a:t>act </a:t>
            </a:r>
            <a:r>
              <a:rPr lang="en-US" dirty="0"/>
              <a:t>in </a:t>
            </a:r>
            <a:r>
              <a:rPr lang="cs-CZ" dirty="0" err="1" smtClean="0"/>
              <a:t>that</a:t>
            </a:r>
            <a:r>
              <a:rPr lang="cs-CZ" dirty="0" smtClean="0"/>
              <a:t> </a:t>
            </a:r>
            <a:r>
              <a:rPr lang="en-US" dirty="0" smtClean="0"/>
              <a:t>way </a:t>
            </a:r>
            <a:r>
              <a:rPr lang="cs-CZ" dirty="0" smtClean="0"/>
              <a:t>not </a:t>
            </a:r>
            <a:r>
              <a:rPr lang="cs-CZ" dirty="0" err="1" smtClean="0"/>
              <a:t>injure</a:t>
            </a:r>
            <a:r>
              <a:rPr lang="cs-CZ" dirty="0" smtClean="0"/>
              <a:t> </a:t>
            </a:r>
            <a:r>
              <a:rPr lang="en-US" dirty="0" smtClean="0"/>
              <a:t>anyone</a:t>
            </a:r>
            <a:r>
              <a:rPr lang="cs-CZ" dirty="0" smtClean="0"/>
              <a:t> </a:t>
            </a:r>
          </a:p>
          <a:p>
            <a:r>
              <a:rPr lang="en-US" dirty="0" smtClean="0"/>
              <a:t>A </a:t>
            </a:r>
            <a:r>
              <a:rPr lang="en-US" dirty="0"/>
              <a:t>physiotherapist should perform their professional duties with care and in accordance with existing </a:t>
            </a:r>
            <a:r>
              <a:rPr lang="en-US" dirty="0" smtClean="0"/>
              <a:t>guidelines</a:t>
            </a:r>
            <a:r>
              <a:rPr lang="cs-CZ" dirty="0" smtClean="0"/>
              <a:t> and </a:t>
            </a:r>
            <a:r>
              <a:rPr lang="cs-CZ" dirty="0" err="1" smtClean="0"/>
              <a:t>standards</a:t>
            </a:r>
            <a:r>
              <a:rPr lang="en-US" dirty="0" smtClean="0"/>
              <a:t>. </a:t>
            </a:r>
            <a:r>
              <a:rPr lang="en-US" dirty="0"/>
              <a:t>This will help reduce the risk of medical errors.</a:t>
            </a:r>
            <a:endParaRPr lang="cs-CZ" dirty="0" smtClean="0"/>
          </a:p>
          <a:p>
            <a:endParaRPr lang="cs-CZ" dirty="0" smtClean="0"/>
          </a:p>
          <a:p>
            <a:r>
              <a:rPr lang="en-US" b="1" dirty="0"/>
              <a:t>I recommend having professional liability </a:t>
            </a:r>
            <a:r>
              <a:rPr lang="en-US" b="1" dirty="0" smtClean="0"/>
              <a:t>insurance</a:t>
            </a:r>
            <a:r>
              <a:rPr lang="cs-CZ" b="1" dirty="0" smtClean="0"/>
              <a:t> as </a:t>
            </a:r>
            <a:r>
              <a:rPr lang="cs-CZ" b="1" dirty="0" err="1" smtClean="0"/>
              <a:t>employee</a:t>
            </a:r>
            <a:r>
              <a:rPr lang="cs-CZ" b="1" dirty="0" smtClean="0"/>
              <a:t> !!! </a:t>
            </a:r>
            <a:r>
              <a:rPr lang="en-US" b="1" dirty="0" smtClean="0"/>
              <a:t> </a:t>
            </a:r>
            <a:endParaRPr lang="cs-CZ" b="1" dirty="0" smtClean="0"/>
          </a:p>
          <a:p>
            <a:r>
              <a:rPr lang="en-US" b="1" dirty="0"/>
              <a:t>Every employer must have professional liability insurance for their </a:t>
            </a:r>
            <a:r>
              <a:rPr lang="en-US" b="1" dirty="0" smtClean="0"/>
              <a:t>employees </a:t>
            </a:r>
            <a:r>
              <a:rPr lang="en-US" b="1" dirty="0"/>
              <a:t>!!!</a:t>
            </a:r>
            <a:r>
              <a:rPr lang="en-US" dirty="0"/>
              <a:t> </a:t>
            </a:r>
            <a:endParaRPr lang="cs-CZ" dirty="0" smtClean="0"/>
          </a:p>
          <a:p>
            <a:r>
              <a:rPr lang="cs-CZ" dirty="0" smtClean="0"/>
              <a:t>I</a:t>
            </a:r>
            <a:r>
              <a:rPr lang="en-US" dirty="0" smtClean="0"/>
              <a:t>f </a:t>
            </a:r>
            <a:r>
              <a:rPr lang="en-US" dirty="0"/>
              <a:t>you work alone , if you have a clinical practice you </a:t>
            </a:r>
            <a:r>
              <a:rPr lang="en-US" b="1" dirty="0"/>
              <a:t>must have </a:t>
            </a:r>
            <a:r>
              <a:rPr lang="en-US" dirty="0"/>
              <a:t>a professional liability insurance by law!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5951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GDPR </a:t>
            </a:r>
            <a:r>
              <a:rPr lang="cs-CZ" sz="3600" dirty="0" smtClean="0"/>
              <a:t>– </a:t>
            </a:r>
            <a:r>
              <a:rPr lang="cs-CZ" sz="3600" dirty="0" err="1" smtClean="0"/>
              <a:t>implementation</a:t>
            </a:r>
            <a:r>
              <a:rPr lang="cs-CZ" sz="3600" dirty="0" smtClean="0"/>
              <a:t> </a:t>
            </a:r>
            <a:r>
              <a:rPr lang="cs-CZ" sz="3600" dirty="0" err="1" smtClean="0"/>
              <a:t>into</a:t>
            </a:r>
            <a:r>
              <a:rPr lang="cs-CZ" sz="3600" dirty="0" smtClean="0"/>
              <a:t> </a:t>
            </a:r>
            <a:r>
              <a:rPr lang="cs-CZ" sz="3600" dirty="0" err="1" smtClean="0"/>
              <a:t>Physiotherapy</a:t>
            </a:r>
            <a:r>
              <a:rPr lang="cs-CZ" sz="3600" dirty="0" smtClean="0"/>
              <a:t> </a:t>
            </a:r>
            <a:r>
              <a:rPr lang="cs-CZ" sz="3600" dirty="0" err="1" smtClean="0"/>
              <a:t>practice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General Data Protection Regulation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included</a:t>
            </a:r>
            <a:r>
              <a:rPr lang="cs-CZ" dirty="0" smtClean="0"/>
              <a:t> in </a:t>
            </a:r>
            <a:r>
              <a:rPr lang="cs-CZ" dirty="0" err="1" smtClean="0"/>
              <a:t>informed</a:t>
            </a:r>
            <a:r>
              <a:rPr lang="cs-CZ" dirty="0" smtClean="0"/>
              <a:t> </a:t>
            </a:r>
            <a:r>
              <a:rPr lang="cs-CZ" dirty="0" err="1" smtClean="0"/>
              <a:t>consent</a:t>
            </a:r>
            <a:r>
              <a:rPr lang="cs-CZ" dirty="0" smtClean="0"/>
              <a:t> </a:t>
            </a:r>
            <a:r>
              <a:rPr lang="cs-CZ" dirty="0" err="1" smtClean="0"/>
              <a:t>where</a:t>
            </a:r>
            <a:endParaRPr lang="cs-CZ" dirty="0" smtClean="0"/>
          </a:p>
          <a:p>
            <a:endParaRPr lang="cs-CZ" dirty="0" smtClean="0"/>
          </a:p>
          <a:p>
            <a:pPr lvl="1"/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patient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informed</a:t>
            </a:r>
            <a:r>
              <a:rPr lang="cs-CZ" dirty="0" smtClean="0"/>
              <a:t> </a:t>
            </a:r>
            <a:r>
              <a:rPr lang="cs-CZ" dirty="0" err="1" smtClean="0"/>
              <a:t>about</a:t>
            </a:r>
            <a:r>
              <a:rPr lang="cs-CZ" dirty="0" smtClean="0"/>
              <a:t>:</a:t>
            </a:r>
          </a:p>
          <a:p>
            <a:pPr lvl="2"/>
            <a:r>
              <a:rPr lang="en-US" dirty="0" smtClean="0"/>
              <a:t>who </a:t>
            </a:r>
            <a:r>
              <a:rPr lang="en-US" dirty="0"/>
              <a:t>collect and store data on </a:t>
            </a:r>
            <a:r>
              <a:rPr lang="en-US" dirty="0" smtClean="0"/>
              <a:t>patients</a:t>
            </a:r>
            <a:endParaRPr lang="cs-CZ" dirty="0" smtClean="0"/>
          </a:p>
          <a:p>
            <a:pPr lvl="2"/>
            <a:r>
              <a:rPr lang="cs-CZ" dirty="0" err="1" smtClean="0"/>
              <a:t>How</a:t>
            </a:r>
            <a:r>
              <a:rPr lang="cs-CZ" dirty="0" smtClean="0"/>
              <a:t> </a:t>
            </a:r>
            <a:r>
              <a:rPr lang="cs-CZ" dirty="0" err="1" smtClean="0"/>
              <a:t>physiotherapist</a:t>
            </a:r>
            <a:r>
              <a:rPr lang="cs-CZ" dirty="0" smtClean="0"/>
              <a:t> use </a:t>
            </a:r>
            <a:r>
              <a:rPr lang="cs-CZ" dirty="0" err="1" smtClean="0"/>
              <a:t>personal</a:t>
            </a:r>
            <a:r>
              <a:rPr lang="cs-CZ" dirty="0" smtClean="0"/>
              <a:t> data (</a:t>
            </a:r>
            <a:r>
              <a:rPr lang="cs-CZ" dirty="0" err="1" smtClean="0"/>
              <a:t>phone</a:t>
            </a:r>
            <a:r>
              <a:rPr lang="cs-CZ" dirty="0" smtClean="0"/>
              <a:t> </a:t>
            </a:r>
            <a:r>
              <a:rPr lang="cs-CZ" dirty="0" err="1" smtClean="0"/>
              <a:t>number</a:t>
            </a:r>
            <a:r>
              <a:rPr lang="cs-CZ" dirty="0" smtClean="0"/>
              <a:t> to call </a:t>
            </a:r>
            <a:r>
              <a:rPr lang="cs-CZ" dirty="0" err="1" smtClean="0"/>
              <a:t>patient</a:t>
            </a:r>
            <a:r>
              <a:rPr lang="cs-CZ" dirty="0" smtClean="0"/>
              <a:t>…)</a:t>
            </a:r>
          </a:p>
          <a:p>
            <a:pPr lvl="2"/>
            <a:r>
              <a:rPr lang="cs-CZ" dirty="0" err="1" smtClean="0"/>
              <a:t>Physiotherapists</a:t>
            </a:r>
            <a:r>
              <a:rPr lang="cs-CZ" dirty="0" smtClean="0"/>
              <a:t> </a:t>
            </a:r>
            <a:r>
              <a:rPr lang="cs-CZ" dirty="0" err="1" smtClean="0"/>
              <a:t>never</a:t>
            </a:r>
            <a:r>
              <a:rPr lang="cs-CZ" dirty="0" smtClean="0"/>
              <a:t> </a:t>
            </a:r>
            <a:r>
              <a:rPr lang="cs-CZ" dirty="0" err="1" smtClean="0"/>
              <a:t>share</a:t>
            </a:r>
            <a:r>
              <a:rPr lang="cs-CZ" dirty="0" smtClean="0"/>
              <a:t> data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third</a:t>
            </a:r>
            <a:r>
              <a:rPr lang="cs-CZ" dirty="0" smtClean="0"/>
              <a:t> </a:t>
            </a:r>
            <a:r>
              <a:rPr lang="cs-CZ" dirty="0" err="1" smtClean="0"/>
              <a:t>parties</a:t>
            </a:r>
            <a:r>
              <a:rPr lang="cs-CZ" dirty="0" smtClean="0"/>
              <a:t> (</a:t>
            </a:r>
            <a:r>
              <a:rPr lang="cs-CZ" dirty="0" err="1" smtClean="0"/>
              <a:t>if</a:t>
            </a:r>
            <a:r>
              <a:rPr lang="cs-CZ" dirty="0" smtClean="0"/>
              <a:t> </a:t>
            </a:r>
            <a:r>
              <a:rPr lang="cs-CZ" dirty="0" err="1" smtClean="0"/>
              <a:t>necessary</a:t>
            </a:r>
            <a:r>
              <a:rPr lang="cs-CZ" dirty="0" smtClean="0"/>
              <a:t> </a:t>
            </a:r>
            <a:r>
              <a:rPr lang="cs-CZ" dirty="0" err="1" smtClean="0"/>
              <a:t>we</a:t>
            </a:r>
            <a:r>
              <a:rPr lang="cs-CZ" dirty="0" smtClean="0"/>
              <a:t> </a:t>
            </a:r>
            <a:r>
              <a:rPr lang="cs-CZ" dirty="0" err="1" smtClean="0"/>
              <a:t>must</a:t>
            </a:r>
            <a:r>
              <a:rPr lang="cs-CZ" dirty="0" smtClean="0"/>
              <a:t> </a:t>
            </a:r>
            <a:r>
              <a:rPr lang="cs-CZ" dirty="0" err="1" smtClean="0"/>
              <a:t>have</a:t>
            </a:r>
            <a:r>
              <a:rPr lang="cs-CZ" dirty="0" smtClean="0"/>
              <a:t> a </a:t>
            </a:r>
            <a:r>
              <a:rPr lang="cs-CZ" dirty="0" err="1" smtClean="0"/>
              <a:t>patient</a:t>
            </a:r>
            <a:r>
              <a:rPr lang="cs-CZ" dirty="0" smtClean="0"/>
              <a:t> </a:t>
            </a:r>
            <a:r>
              <a:rPr lang="cs-CZ" dirty="0" err="1" smtClean="0"/>
              <a:t>consent</a:t>
            </a:r>
            <a:r>
              <a:rPr lang="cs-CZ" dirty="0" smtClean="0"/>
              <a:t> !!!)</a:t>
            </a:r>
          </a:p>
          <a:p>
            <a:pPr lvl="2"/>
            <a:r>
              <a:rPr lang="cs-CZ" dirty="0" err="1" smtClean="0"/>
              <a:t>We</a:t>
            </a:r>
            <a:r>
              <a:rPr lang="cs-CZ" dirty="0" smtClean="0"/>
              <a:t> </a:t>
            </a:r>
            <a:r>
              <a:rPr lang="cs-CZ" dirty="0" err="1" smtClean="0"/>
              <a:t>retain</a:t>
            </a:r>
            <a:r>
              <a:rPr lang="cs-CZ" dirty="0" smtClean="0"/>
              <a:t> </a:t>
            </a:r>
            <a:r>
              <a:rPr lang="cs-CZ" dirty="0" err="1" smtClean="0"/>
              <a:t>personal</a:t>
            </a:r>
            <a:r>
              <a:rPr lang="cs-CZ" dirty="0" smtClean="0"/>
              <a:t> data </a:t>
            </a:r>
            <a:r>
              <a:rPr lang="cs-CZ" dirty="0" err="1" smtClean="0"/>
              <a:t>for</a:t>
            </a:r>
            <a:r>
              <a:rPr lang="cs-CZ" dirty="0" smtClean="0"/>
              <a:t> 5years by </a:t>
            </a:r>
            <a:r>
              <a:rPr lang="cs-CZ" dirty="0" err="1" smtClean="0"/>
              <a:t>law</a:t>
            </a:r>
            <a:r>
              <a:rPr lang="cs-CZ" dirty="0" smtClean="0"/>
              <a:t>, </a:t>
            </a:r>
            <a:r>
              <a:rPr lang="cs-CZ" dirty="0" err="1" smtClean="0"/>
              <a:t>than</a:t>
            </a:r>
            <a:r>
              <a:rPr lang="cs-CZ" dirty="0" smtClean="0"/>
              <a:t> </a:t>
            </a:r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scarted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0895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Lege </a:t>
            </a:r>
            <a:r>
              <a:rPr lang="cs-CZ" dirty="0" err="1" smtClean="0"/>
              <a:t>artis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98359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- Direct </a:t>
            </a:r>
            <a:r>
              <a:rPr lang="cs-CZ" dirty="0" err="1"/>
              <a:t>Acces</a:t>
            </a:r>
            <a:r>
              <a:rPr lang="cs-CZ" dirty="0" smtClean="0"/>
              <a:t>?  X </a:t>
            </a:r>
            <a:r>
              <a:rPr lang="cs-CZ" dirty="0" err="1" smtClean="0"/>
              <a:t>doctor</a:t>
            </a:r>
            <a:r>
              <a:rPr lang="cs-CZ" dirty="0" smtClean="0"/>
              <a:t> </a:t>
            </a:r>
            <a:r>
              <a:rPr lang="cs-CZ" dirty="0" err="1" smtClean="0"/>
              <a:t>Prescription</a:t>
            </a:r>
            <a:endParaRPr lang="cs-CZ" dirty="0" smtClean="0"/>
          </a:p>
          <a:p>
            <a:r>
              <a:rPr lang="cs-CZ" dirty="0" smtClean="0"/>
              <a:t>- </a:t>
            </a:r>
            <a:r>
              <a:rPr lang="cs-CZ" dirty="0" err="1" smtClean="0"/>
              <a:t>informed</a:t>
            </a:r>
            <a:r>
              <a:rPr lang="cs-CZ" dirty="0" smtClean="0"/>
              <a:t> </a:t>
            </a:r>
            <a:r>
              <a:rPr lang="cs-CZ" dirty="0" err="1" smtClean="0"/>
              <a:t>consent</a:t>
            </a:r>
            <a:r>
              <a:rPr lang="cs-CZ" dirty="0" smtClean="0"/>
              <a:t>, GDPR</a:t>
            </a:r>
          </a:p>
          <a:p>
            <a:r>
              <a:rPr lang="cs-CZ" dirty="0" smtClean="0"/>
              <a:t>- </a:t>
            </a:r>
            <a:r>
              <a:rPr lang="en-US" dirty="0"/>
              <a:t>sending statistics to </a:t>
            </a:r>
            <a:r>
              <a:rPr lang="en-US" dirty="0" smtClean="0"/>
              <a:t>The </a:t>
            </a:r>
            <a:r>
              <a:rPr lang="en-US" dirty="0"/>
              <a:t>Institute of Health Information and Statistics of the Czech Republic (“IHIS CR“ </a:t>
            </a:r>
            <a:r>
              <a:rPr lang="cs-CZ" dirty="0" smtClean="0"/>
              <a:t>- </a:t>
            </a:r>
            <a:r>
              <a:rPr lang="cs-CZ" dirty="0" err="1" smtClean="0"/>
              <a:t>every</a:t>
            </a:r>
            <a:r>
              <a:rPr lang="cs-CZ" dirty="0" smtClean="0"/>
              <a:t> </a:t>
            </a:r>
            <a:r>
              <a:rPr lang="cs-CZ" dirty="0" err="1" smtClean="0"/>
              <a:t>year</a:t>
            </a:r>
            <a:r>
              <a:rPr lang="cs-CZ" dirty="0" smtClean="0"/>
              <a:t>! (IHIS</a:t>
            </a:r>
            <a:r>
              <a:rPr lang="en-US" dirty="0" smtClean="0"/>
              <a:t> collect</a:t>
            </a:r>
            <a:r>
              <a:rPr lang="cs-CZ" dirty="0" smtClean="0"/>
              <a:t>s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err="1" smtClean="0"/>
              <a:t>analyse</a:t>
            </a:r>
            <a:r>
              <a:rPr lang="cs-CZ" dirty="0" smtClean="0"/>
              <a:t>s</a:t>
            </a:r>
            <a:r>
              <a:rPr lang="en-US" dirty="0" smtClean="0"/>
              <a:t> </a:t>
            </a:r>
            <a:r>
              <a:rPr lang="en-US" dirty="0"/>
              <a:t>statistical </a:t>
            </a:r>
            <a:r>
              <a:rPr lang="en-US" dirty="0" smtClean="0"/>
              <a:t>data</a:t>
            </a:r>
            <a:r>
              <a:rPr lang="cs-CZ" dirty="0" smtClean="0"/>
              <a:t> </a:t>
            </a:r>
            <a:r>
              <a:rPr lang="en-US" dirty="0" smtClean="0"/>
              <a:t>to </a:t>
            </a:r>
            <a:r>
              <a:rPr lang="en-US" dirty="0"/>
              <a:t>improve our healthcare </a:t>
            </a:r>
            <a:r>
              <a:rPr lang="en-US" dirty="0" err="1" smtClean="0"/>
              <a:t>systém</a:t>
            </a:r>
            <a:r>
              <a:rPr lang="cs-CZ" dirty="0" smtClean="0"/>
              <a:t> in Czech </a:t>
            </a:r>
            <a:r>
              <a:rPr lang="cs-CZ" dirty="0" err="1" smtClean="0"/>
              <a:t>Rep</a:t>
            </a:r>
            <a:r>
              <a:rPr lang="cs-CZ" dirty="0" smtClean="0"/>
              <a:t>.)</a:t>
            </a:r>
            <a:endParaRPr lang="cs-CZ" dirty="0"/>
          </a:p>
          <a:p>
            <a:r>
              <a:rPr lang="cs-CZ" dirty="0" smtClean="0"/>
              <a:t>- </a:t>
            </a:r>
            <a:r>
              <a:rPr lang="cs-CZ" dirty="0" err="1" smtClean="0"/>
              <a:t>Payment</a:t>
            </a:r>
            <a:r>
              <a:rPr lang="cs-CZ" dirty="0"/>
              <a:t> </a:t>
            </a:r>
            <a:r>
              <a:rPr lang="cs-CZ" dirty="0" smtClean="0"/>
              <a:t>– direct </a:t>
            </a:r>
            <a:r>
              <a:rPr lang="cs-CZ" dirty="0" err="1" smtClean="0"/>
              <a:t>payment</a:t>
            </a:r>
            <a:endParaRPr lang="cs-CZ" dirty="0"/>
          </a:p>
          <a:p>
            <a:pPr lvl="1"/>
            <a:r>
              <a:rPr lang="cs-CZ" dirty="0" smtClean="0"/>
              <a:t>Direct </a:t>
            </a:r>
            <a:r>
              <a:rPr lang="cs-CZ" dirty="0" err="1" smtClean="0"/>
              <a:t>payment</a:t>
            </a:r>
            <a:endParaRPr lang="cs-CZ" dirty="0" smtClean="0"/>
          </a:p>
          <a:p>
            <a:pPr lvl="2"/>
            <a:r>
              <a:rPr lang="cs-CZ" dirty="0" err="1" smtClean="0"/>
              <a:t>Healthcare</a:t>
            </a:r>
            <a:r>
              <a:rPr lang="cs-CZ" dirty="0" smtClean="0"/>
              <a:t> </a:t>
            </a:r>
            <a:r>
              <a:rPr lang="cs-CZ" dirty="0" err="1" smtClean="0"/>
              <a:t>service</a:t>
            </a:r>
            <a:r>
              <a:rPr lang="cs-CZ" dirty="0" smtClean="0"/>
              <a:t> </a:t>
            </a:r>
            <a:r>
              <a:rPr lang="cs-CZ" dirty="0" err="1" smtClean="0"/>
              <a:t>price</a:t>
            </a:r>
            <a:r>
              <a:rPr lang="cs-CZ" dirty="0" smtClean="0"/>
              <a:t> </a:t>
            </a:r>
            <a:r>
              <a:rPr lang="cs-CZ" dirty="0" err="1" smtClean="0"/>
              <a:t>due</a:t>
            </a:r>
            <a:r>
              <a:rPr lang="cs-CZ" dirty="0" smtClean="0"/>
              <a:t> to CALCULATION !!! Not as a </a:t>
            </a:r>
            <a:r>
              <a:rPr lang="cs-CZ" dirty="0" err="1" smtClean="0"/>
              <a:t>trade</a:t>
            </a:r>
            <a:r>
              <a:rPr lang="cs-CZ" dirty="0" smtClean="0"/>
              <a:t>!</a:t>
            </a:r>
          </a:p>
          <a:p>
            <a:pPr lvl="2"/>
            <a:r>
              <a:rPr lang="cs-CZ" dirty="0" err="1" smtClean="0"/>
              <a:t>Calculate</a:t>
            </a:r>
            <a:r>
              <a:rPr lang="cs-CZ" dirty="0" smtClean="0"/>
              <a:t> a </a:t>
            </a:r>
            <a:r>
              <a:rPr lang="cs-CZ" dirty="0" err="1" smtClean="0"/>
              <a:t>price</a:t>
            </a:r>
            <a:r>
              <a:rPr lang="cs-CZ" dirty="0" smtClean="0"/>
              <a:t> per a </a:t>
            </a:r>
            <a:r>
              <a:rPr lang="cs-CZ" dirty="0" err="1" smtClean="0"/>
              <a:t>minute</a:t>
            </a:r>
            <a:r>
              <a:rPr lang="cs-CZ" dirty="0" smtClean="0"/>
              <a:t> (to sum </a:t>
            </a:r>
            <a:r>
              <a:rPr lang="cs-CZ" dirty="0" err="1" smtClean="0"/>
              <a:t>all</a:t>
            </a:r>
            <a:r>
              <a:rPr lang="cs-CZ" dirty="0" smtClean="0"/>
              <a:t> </a:t>
            </a:r>
            <a:r>
              <a:rPr lang="cs-CZ" dirty="0" err="1" smtClean="0"/>
              <a:t>patients</a:t>
            </a:r>
            <a:r>
              <a:rPr lang="cs-CZ" dirty="0" smtClean="0"/>
              <a:t> per a </a:t>
            </a:r>
            <a:r>
              <a:rPr lang="cs-CZ" dirty="0" err="1" smtClean="0"/>
              <a:t>year</a:t>
            </a:r>
            <a:r>
              <a:rPr lang="cs-CZ" dirty="0" smtClean="0"/>
              <a:t> / </a:t>
            </a:r>
            <a:r>
              <a:rPr lang="cs-CZ" dirty="0" err="1" smtClean="0"/>
              <a:t>time</a:t>
            </a:r>
            <a:r>
              <a:rPr lang="cs-CZ" dirty="0" smtClean="0"/>
              <a:t> per a </a:t>
            </a:r>
            <a:r>
              <a:rPr lang="cs-CZ" dirty="0" err="1" smtClean="0"/>
              <a:t>year</a:t>
            </a:r>
            <a:r>
              <a:rPr lang="cs-CZ" dirty="0" smtClean="0"/>
              <a:t>)</a:t>
            </a:r>
          </a:p>
          <a:p>
            <a:pPr lvl="2"/>
            <a:r>
              <a:rPr lang="cs-CZ" dirty="0" err="1" smtClean="0"/>
              <a:t>Calculate</a:t>
            </a:r>
            <a:r>
              <a:rPr lang="cs-CZ" dirty="0" smtClean="0"/>
              <a:t> </a:t>
            </a:r>
            <a:r>
              <a:rPr lang="cs-CZ" dirty="0" err="1" smtClean="0"/>
              <a:t>due</a:t>
            </a:r>
            <a:r>
              <a:rPr lang="cs-CZ" dirty="0" smtClean="0"/>
              <a:t> to </a:t>
            </a:r>
            <a:r>
              <a:rPr lang="cs-CZ" dirty="0" err="1" smtClean="0"/>
              <a:t>health</a:t>
            </a:r>
            <a:r>
              <a:rPr lang="cs-CZ" dirty="0" smtClean="0"/>
              <a:t> </a:t>
            </a:r>
            <a:r>
              <a:rPr lang="cs-CZ" dirty="0" err="1" smtClean="0"/>
              <a:t>procedure</a:t>
            </a:r>
            <a:r>
              <a:rPr lang="cs-CZ" dirty="0" smtClean="0"/>
              <a:t> </a:t>
            </a:r>
            <a:r>
              <a:rPr lang="cs-CZ" dirty="0" err="1" smtClean="0"/>
              <a:t>code</a:t>
            </a:r>
            <a:r>
              <a:rPr lang="cs-CZ" dirty="0" smtClean="0"/>
              <a:t>,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example</a:t>
            </a:r>
            <a:r>
              <a:rPr lang="cs-CZ" dirty="0" smtClean="0"/>
              <a:t>: 21001 </a:t>
            </a:r>
            <a:r>
              <a:rPr lang="cs-CZ" dirty="0" err="1" smtClean="0"/>
              <a:t>kinesiology</a:t>
            </a:r>
            <a:r>
              <a:rPr lang="cs-CZ" dirty="0" smtClean="0"/>
              <a:t> </a:t>
            </a:r>
            <a:r>
              <a:rPr lang="cs-CZ" dirty="0" err="1" smtClean="0"/>
              <a:t>examination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45minutes, 500 </a:t>
            </a:r>
            <a:r>
              <a:rPr lang="cs-CZ" dirty="0" err="1" smtClean="0"/>
              <a:t>points</a:t>
            </a:r>
            <a:r>
              <a:rPr lang="cs-CZ" dirty="0" smtClean="0"/>
              <a:t> </a:t>
            </a:r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healthy</a:t>
            </a:r>
            <a:r>
              <a:rPr lang="cs-CZ" dirty="0" smtClean="0"/>
              <a:t> </a:t>
            </a:r>
            <a:r>
              <a:rPr lang="cs-CZ" dirty="0" err="1" smtClean="0"/>
              <a:t>insurance</a:t>
            </a:r>
            <a:r>
              <a:rPr lang="cs-CZ" dirty="0" smtClean="0"/>
              <a:t> </a:t>
            </a:r>
            <a:r>
              <a:rPr lang="cs-CZ" dirty="0" err="1" smtClean="0"/>
              <a:t>payment</a:t>
            </a:r>
            <a:r>
              <a:rPr lang="cs-CZ" dirty="0" smtClean="0"/>
              <a:t>, a </a:t>
            </a:r>
            <a:r>
              <a:rPr lang="cs-CZ" dirty="0" err="1" smtClean="0"/>
              <a:t>value</a:t>
            </a:r>
            <a:r>
              <a:rPr lang="cs-CZ" dirty="0" smtClean="0"/>
              <a:t> 0,80 </a:t>
            </a:r>
            <a:r>
              <a:rPr lang="cs-CZ" dirty="0" err="1" smtClean="0"/>
              <a:t>crowns</a:t>
            </a:r>
            <a:r>
              <a:rPr lang="cs-CZ" dirty="0" smtClean="0"/>
              <a:t> per a point.</a:t>
            </a:r>
          </a:p>
          <a:p>
            <a:pPr lvl="2"/>
            <a:r>
              <a:rPr lang="cs-CZ" dirty="0" smtClean="0"/>
              <a:t>21 001	500 + (45min x </a:t>
            </a:r>
            <a:r>
              <a:rPr lang="cs-CZ" dirty="0" err="1" smtClean="0"/>
              <a:t>calculation</a:t>
            </a:r>
            <a:r>
              <a:rPr lang="cs-CZ" dirty="0" smtClean="0"/>
              <a:t> per a </a:t>
            </a:r>
            <a:r>
              <a:rPr lang="cs-CZ" dirty="0" err="1" smtClean="0"/>
              <a:t>minute</a:t>
            </a:r>
            <a:r>
              <a:rPr lang="cs-CZ" dirty="0" smtClean="0"/>
              <a:t>) / 0,80 = </a:t>
            </a:r>
            <a:r>
              <a:rPr lang="cs-CZ" dirty="0" err="1" smtClean="0"/>
              <a:t>price</a:t>
            </a:r>
            <a:endParaRPr lang="cs-CZ" dirty="0" smtClean="0"/>
          </a:p>
          <a:p>
            <a:pPr lvl="1"/>
            <a:endParaRPr lang="cs-CZ" dirty="0"/>
          </a:p>
          <a:p>
            <a:pPr lvl="1"/>
            <a:r>
              <a:rPr lang="cs-CZ" dirty="0" err="1"/>
              <a:t>Healthy</a:t>
            </a:r>
            <a:r>
              <a:rPr lang="cs-CZ" dirty="0"/>
              <a:t> </a:t>
            </a:r>
            <a:r>
              <a:rPr lang="cs-CZ" dirty="0" err="1"/>
              <a:t>insurance</a:t>
            </a:r>
            <a:r>
              <a:rPr lang="cs-CZ" dirty="0"/>
              <a:t> </a:t>
            </a:r>
            <a:r>
              <a:rPr lang="cs-CZ" dirty="0" err="1" smtClean="0"/>
              <a:t>company</a:t>
            </a:r>
            <a:endParaRPr lang="cs-CZ" dirty="0" smtClean="0"/>
          </a:p>
          <a:p>
            <a:pPr lvl="2"/>
            <a:r>
              <a:rPr lang="cs-CZ" dirty="0" err="1" smtClean="0"/>
              <a:t>Payment</a:t>
            </a:r>
            <a:r>
              <a:rPr lang="cs-CZ" dirty="0" smtClean="0"/>
              <a:t> </a:t>
            </a:r>
            <a:r>
              <a:rPr lang="cs-CZ" dirty="0" err="1" smtClean="0"/>
              <a:t>based</a:t>
            </a:r>
            <a:r>
              <a:rPr lang="cs-CZ" dirty="0" smtClean="0"/>
              <a:t> on </a:t>
            </a:r>
            <a:r>
              <a:rPr lang="cs-CZ" dirty="0" err="1" smtClean="0"/>
              <a:t>points</a:t>
            </a:r>
            <a:r>
              <a:rPr lang="cs-CZ" dirty="0" smtClean="0"/>
              <a:t>, </a:t>
            </a:r>
            <a:r>
              <a:rPr lang="cs-CZ" dirty="0"/>
              <a:t>a </a:t>
            </a:r>
            <a:r>
              <a:rPr lang="cs-CZ" dirty="0" err="1"/>
              <a:t>value</a:t>
            </a:r>
            <a:r>
              <a:rPr lang="cs-CZ" dirty="0"/>
              <a:t> 0,80 </a:t>
            </a:r>
            <a:r>
              <a:rPr lang="cs-CZ" dirty="0" err="1"/>
              <a:t>crowns</a:t>
            </a:r>
            <a:r>
              <a:rPr lang="cs-CZ" dirty="0"/>
              <a:t> per a point.</a:t>
            </a:r>
          </a:p>
          <a:p>
            <a:pPr lvl="2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3728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Health </a:t>
            </a:r>
            <a:r>
              <a:rPr lang="en-US" dirty="0" smtClean="0"/>
              <a:t>Insurance</a:t>
            </a:r>
            <a:r>
              <a:rPr lang="cs-CZ" dirty="0" smtClean="0"/>
              <a:t> </a:t>
            </a:r>
            <a:r>
              <a:rPr lang="cs-CZ" dirty="0" err="1" smtClean="0"/>
              <a:t>Fund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Act </a:t>
            </a:r>
            <a:r>
              <a:rPr lang="cs-CZ" dirty="0"/>
              <a:t>No. </a:t>
            </a:r>
            <a:r>
              <a:rPr lang="cs-CZ" altLang="cs-CZ" dirty="0"/>
              <a:t>551/1991 </a:t>
            </a:r>
            <a:r>
              <a:rPr lang="cs-CZ" altLang="cs-CZ" dirty="0" err="1"/>
              <a:t>Coll</a:t>
            </a:r>
            <a:r>
              <a:rPr lang="cs-CZ" altLang="cs-CZ" dirty="0"/>
              <a:t>. </a:t>
            </a:r>
            <a:r>
              <a:rPr lang="cs-CZ" altLang="cs-CZ" dirty="0" err="1"/>
              <a:t>About</a:t>
            </a:r>
            <a:r>
              <a:rPr lang="cs-CZ" altLang="cs-CZ" dirty="0"/>
              <a:t> </a:t>
            </a:r>
            <a:r>
              <a:rPr lang="cs-CZ" dirty="0"/>
              <a:t>T</a:t>
            </a:r>
            <a:r>
              <a:rPr lang="en-US" dirty="0"/>
              <a:t>he General Health </a:t>
            </a:r>
            <a:r>
              <a:rPr lang="en-US" dirty="0" smtClean="0"/>
              <a:t>Insurance</a:t>
            </a:r>
            <a:r>
              <a:rPr lang="cs-CZ" dirty="0" smtClean="0"/>
              <a:t> </a:t>
            </a:r>
            <a:r>
              <a:rPr lang="cs-CZ" dirty="0" err="1" smtClean="0"/>
              <a:t>fund</a:t>
            </a:r>
            <a:endParaRPr lang="cs-CZ" dirty="0"/>
          </a:p>
          <a:p>
            <a:r>
              <a:rPr lang="cs-CZ" dirty="0"/>
              <a:t>- </a:t>
            </a:r>
            <a:r>
              <a:rPr lang="cs-CZ" dirty="0" err="1"/>
              <a:t>based</a:t>
            </a:r>
            <a:r>
              <a:rPr lang="cs-CZ" dirty="0"/>
              <a:t> on </a:t>
            </a:r>
            <a:r>
              <a:rPr lang="cs-CZ" dirty="0" err="1"/>
              <a:t>the</a:t>
            </a:r>
            <a:r>
              <a:rPr lang="cs-CZ" altLang="cs-CZ" dirty="0"/>
              <a:t> </a:t>
            </a:r>
            <a:r>
              <a:rPr lang="cs-CZ" altLang="cs-CZ" dirty="0" err="1"/>
              <a:t>contract</a:t>
            </a:r>
            <a:r>
              <a:rPr lang="cs-CZ" altLang="cs-CZ" dirty="0"/>
              <a:t> </a:t>
            </a:r>
            <a:r>
              <a:rPr lang="cs-CZ" altLang="cs-CZ" dirty="0" err="1"/>
              <a:t>with</a:t>
            </a:r>
            <a:r>
              <a:rPr lang="cs-CZ" altLang="cs-CZ" dirty="0"/>
              <a:t> a </a:t>
            </a:r>
            <a:r>
              <a:rPr lang="cs-CZ" altLang="cs-CZ" dirty="0" err="1"/>
              <a:t>health</a:t>
            </a:r>
            <a:r>
              <a:rPr lang="cs-CZ" altLang="cs-CZ" dirty="0"/>
              <a:t> </a:t>
            </a:r>
            <a:r>
              <a:rPr lang="cs-CZ" altLang="cs-CZ" dirty="0" err="1"/>
              <a:t>insurance</a:t>
            </a:r>
            <a:r>
              <a:rPr lang="cs-CZ" altLang="cs-CZ" dirty="0"/>
              <a:t> </a:t>
            </a:r>
            <a:r>
              <a:rPr lang="cs-CZ" altLang="cs-CZ" dirty="0" err="1"/>
              <a:t>company</a:t>
            </a:r>
            <a:endParaRPr lang="cs-CZ" altLang="cs-CZ" dirty="0"/>
          </a:p>
          <a:p>
            <a:r>
              <a:rPr lang="cs-CZ" altLang="cs-CZ" dirty="0"/>
              <a:t>- </a:t>
            </a:r>
            <a:r>
              <a:rPr lang="cs-CZ" altLang="cs-CZ" dirty="0" err="1"/>
              <a:t>based</a:t>
            </a:r>
            <a:r>
              <a:rPr lang="cs-CZ" altLang="cs-CZ" dirty="0"/>
              <a:t> on  </a:t>
            </a:r>
            <a:r>
              <a:rPr lang="cs-CZ" altLang="cs-CZ" dirty="0" err="1" smtClean="0"/>
              <a:t>certified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courses</a:t>
            </a:r>
            <a:r>
              <a:rPr lang="cs-CZ" altLang="cs-CZ" dirty="0" smtClean="0"/>
              <a:t> (</a:t>
            </a:r>
            <a:r>
              <a:rPr lang="cs-CZ" altLang="cs-CZ" dirty="0" err="1" smtClean="0"/>
              <a:t>specialization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is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necessary</a:t>
            </a:r>
            <a:r>
              <a:rPr lang="cs-CZ" altLang="cs-CZ" dirty="0" smtClean="0"/>
              <a:t>) </a:t>
            </a:r>
          </a:p>
          <a:p>
            <a:r>
              <a:rPr lang="cs-CZ" altLang="cs-CZ" dirty="0" smtClean="0"/>
              <a:t>- </a:t>
            </a:r>
            <a:r>
              <a:rPr lang="cs-CZ" altLang="cs-CZ" dirty="0" err="1" smtClean="0"/>
              <a:t>patients</a:t>
            </a:r>
            <a:r>
              <a:rPr lang="cs-CZ" altLang="cs-CZ" dirty="0" smtClean="0"/>
              <a:t> =</a:t>
            </a:r>
            <a:r>
              <a:rPr lang="en-US" altLang="cs-CZ" dirty="0" smtClean="0"/>
              <a:t> </a:t>
            </a:r>
            <a:r>
              <a:rPr lang="en-US" altLang="cs-CZ" dirty="0"/>
              <a:t>Individuals have the right to choose their insurance </a:t>
            </a:r>
            <a:r>
              <a:rPr lang="en-US" altLang="cs-CZ" dirty="0" smtClean="0"/>
              <a:t>fund</a:t>
            </a:r>
            <a:endParaRPr lang="cs-CZ" altLang="cs-CZ" dirty="0" smtClean="0"/>
          </a:p>
          <a:p>
            <a:r>
              <a:rPr lang="cs-CZ" altLang="cs-CZ" dirty="0" smtClean="0"/>
              <a:t>- </a:t>
            </a:r>
            <a:r>
              <a:rPr lang="cs-CZ" altLang="cs-CZ" dirty="0" err="1" smtClean="0"/>
              <a:t>for</a:t>
            </a:r>
            <a:r>
              <a:rPr lang="cs-CZ" altLang="cs-CZ" dirty="0" smtClean="0"/>
              <a:t> more </a:t>
            </a:r>
            <a:r>
              <a:rPr lang="cs-CZ" altLang="cs-CZ" dirty="0" err="1" smtClean="0"/>
              <a:t>services</a:t>
            </a:r>
            <a:r>
              <a:rPr lang="cs-CZ" altLang="cs-CZ" dirty="0"/>
              <a:t> - </a:t>
            </a:r>
            <a:r>
              <a:rPr lang="cs-CZ" altLang="cs-CZ" dirty="0" smtClean="0"/>
              <a:t>Co-</a:t>
            </a:r>
            <a:r>
              <a:rPr lang="cs-CZ" altLang="cs-CZ" dirty="0" err="1" smtClean="0"/>
              <a:t>payments</a:t>
            </a:r>
            <a:endParaRPr lang="cs-CZ" altLang="cs-CZ" dirty="0" smtClean="0"/>
          </a:p>
          <a:p>
            <a:endParaRPr lang="cs-CZ" altLang="cs-CZ" dirty="0"/>
          </a:p>
          <a:p>
            <a:r>
              <a:rPr lang="cs-CZ" altLang="cs-CZ" dirty="0" smtClean="0"/>
              <a:t>READ </a:t>
            </a:r>
            <a:r>
              <a:rPr lang="en-US" altLang="cs-CZ" dirty="0" smtClean="0"/>
              <a:t>Box </a:t>
            </a:r>
            <a:r>
              <a:rPr lang="en-US" altLang="cs-CZ" dirty="0"/>
              <a:t>3. The Czech health care </a:t>
            </a:r>
            <a:r>
              <a:rPr lang="en-US" altLang="cs-CZ" dirty="0" err="1" smtClean="0"/>
              <a:t>syst</a:t>
            </a:r>
            <a:r>
              <a:rPr lang="cs-CZ" altLang="cs-CZ" dirty="0" smtClean="0"/>
              <a:t>e</a:t>
            </a:r>
            <a:r>
              <a:rPr lang="en-US" altLang="cs-CZ" dirty="0" smtClean="0"/>
              <a:t>m</a:t>
            </a:r>
            <a:r>
              <a:rPr lang="cs-CZ" altLang="cs-CZ" dirty="0" smtClean="0"/>
              <a:t> v </a:t>
            </a:r>
            <a:r>
              <a:rPr lang="cs-CZ" altLang="cs-CZ" dirty="0" err="1" smtClean="0"/>
              <a:t>moodle</a:t>
            </a:r>
            <a:endParaRPr lang="cs-CZ" alt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9320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W</a:t>
            </a:r>
            <a:r>
              <a:rPr lang="en-US" dirty="0" smtClean="0"/>
              <a:t>here </a:t>
            </a:r>
            <a:r>
              <a:rPr lang="en-US" dirty="0"/>
              <a:t>is the physiotherapy provided</a:t>
            </a:r>
            <a:r>
              <a:rPr lang="en-US" dirty="0" smtClean="0"/>
              <a:t>?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err="1" smtClean="0"/>
              <a:t>Rehabilitation</a:t>
            </a:r>
            <a:r>
              <a:rPr lang="cs-CZ" dirty="0" smtClean="0"/>
              <a:t> </a:t>
            </a:r>
            <a:r>
              <a:rPr lang="cs-CZ" dirty="0" err="1" smtClean="0"/>
              <a:t>settings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Physiotherapists often work as part of a multidisciplinary team in various areas of medicine and settings, including</a:t>
            </a:r>
            <a:r>
              <a:rPr lang="en-US" dirty="0" smtClean="0"/>
              <a:t>:</a:t>
            </a:r>
            <a:endParaRPr lang="cs-CZ" dirty="0" smtClean="0"/>
          </a:p>
          <a:p>
            <a:endParaRPr lang="cs-CZ" dirty="0" smtClean="0"/>
          </a:p>
          <a:p>
            <a:r>
              <a:rPr lang="en-US" dirty="0" smtClean="0"/>
              <a:t>Hospitals</a:t>
            </a:r>
            <a:endParaRPr lang="cs-CZ" dirty="0" smtClean="0"/>
          </a:p>
          <a:p>
            <a:r>
              <a:rPr lang="cs-CZ" dirty="0" err="1" smtClean="0"/>
              <a:t>Rehabilitation</a:t>
            </a:r>
            <a:r>
              <a:rPr lang="cs-CZ" dirty="0" smtClean="0"/>
              <a:t> </a:t>
            </a:r>
            <a:r>
              <a:rPr lang="cs-CZ" dirty="0" err="1" smtClean="0"/>
              <a:t>centres</a:t>
            </a:r>
            <a:r>
              <a:rPr lang="cs-CZ" dirty="0" smtClean="0"/>
              <a:t> and </a:t>
            </a:r>
            <a:r>
              <a:rPr lang="cs-CZ" dirty="0" err="1" smtClean="0"/>
              <a:t>spa</a:t>
            </a:r>
            <a:endParaRPr lang="en-US" dirty="0"/>
          </a:p>
          <a:p>
            <a:r>
              <a:rPr lang="cs-CZ" dirty="0" smtClean="0"/>
              <a:t>C</a:t>
            </a:r>
            <a:r>
              <a:rPr lang="en-US" dirty="0" err="1" smtClean="0"/>
              <a:t>ommunity</a:t>
            </a:r>
            <a:r>
              <a:rPr lang="en-US" dirty="0" smtClean="0"/>
              <a:t> </a:t>
            </a:r>
            <a:r>
              <a:rPr lang="en-US" dirty="0"/>
              <a:t>health </a:t>
            </a:r>
            <a:r>
              <a:rPr lang="en-US" dirty="0" err="1"/>
              <a:t>centres</a:t>
            </a:r>
            <a:r>
              <a:rPr lang="en-US" dirty="0"/>
              <a:t> or </a:t>
            </a:r>
            <a:r>
              <a:rPr lang="en-US" dirty="0" smtClean="0"/>
              <a:t>clinics</a:t>
            </a:r>
            <a:r>
              <a:rPr lang="cs-CZ" dirty="0"/>
              <a:t> </a:t>
            </a:r>
            <a:r>
              <a:rPr lang="cs-CZ" dirty="0" smtClean="0"/>
              <a:t>(Long-term Care </a:t>
            </a:r>
            <a:r>
              <a:rPr lang="cs-CZ" dirty="0" err="1" smtClean="0"/>
              <a:t>facility</a:t>
            </a:r>
            <a:r>
              <a:rPr lang="cs-CZ" dirty="0" smtClean="0"/>
              <a:t>: Hospice) </a:t>
            </a:r>
            <a:endParaRPr lang="en-US" dirty="0"/>
          </a:p>
          <a:p>
            <a:r>
              <a:rPr lang="cs-CZ" dirty="0"/>
              <a:t>S</a:t>
            </a:r>
            <a:r>
              <a:rPr lang="en-US" dirty="0" err="1" smtClean="0"/>
              <a:t>ome</a:t>
            </a:r>
            <a:r>
              <a:rPr lang="en-US" dirty="0" smtClean="0"/>
              <a:t> </a:t>
            </a:r>
            <a:r>
              <a:rPr lang="en-US" dirty="0"/>
              <a:t>sports teams, clubs, charities and workplaces</a:t>
            </a:r>
          </a:p>
          <a:p>
            <a:r>
              <a:rPr lang="en-US" dirty="0"/>
              <a:t>Some physiotherapists can also offer home </a:t>
            </a:r>
            <a:r>
              <a:rPr lang="en-US" dirty="0" smtClean="0"/>
              <a:t>visits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49176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Sources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Health</a:t>
            </a:r>
            <a:r>
              <a:rPr lang="cs-CZ" dirty="0" smtClean="0"/>
              <a:t> Care systém box 3, </a:t>
            </a:r>
            <a:r>
              <a:rPr lang="cs-CZ" dirty="0" err="1" smtClean="0"/>
              <a:t>available</a:t>
            </a:r>
            <a:r>
              <a:rPr lang="cs-CZ" dirty="0" smtClean="0"/>
              <a:t> </a:t>
            </a:r>
            <a:r>
              <a:rPr lang="cs-CZ" dirty="0" err="1" smtClean="0"/>
              <a:t>from</a:t>
            </a:r>
            <a:r>
              <a:rPr lang="cs-CZ" dirty="0"/>
              <a:t>: </a:t>
            </a:r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www.oecd-ilibrary.org/docserver/9686b4f3-en.pdf?expires=1713682019&amp;id=id&amp;accname=guest&amp;checksum=4805D45AF325E6AD9120CF069157B6EB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760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Inpatient</a:t>
            </a:r>
            <a:r>
              <a:rPr lang="cs-CZ" b="1" dirty="0"/>
              <a:t> </a:t>
            </a:r>
            <a:r>
              <a:rPr lang="cs-CZ" b="1" dirty="0" err="1"/>
              <a:t>Physiotherapy</a:t>
            </a:r>
            <a:r>
              <a:rPr lang="cs-CZ" b="1" dirty="0"/>
              <a:t> </a:t>
            </a:r>
            <a:r>
              <a:rPr lang="cs-CZ" b="1" dirty="0" err="1"/>
              <a:t>services</a:t>
            </a:r>
            <a:r>
              <a:rPr lang="cs-CZ" b="1" dirty="0"/>
              <a:t>: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Hospitals</a:t>
            </a:r>
            <a:r>
              <a:rPr lang="cs-CZ" dirty="0" smtClean="0"/>
              <a:t>, </a:t>
            </a:r>
            <a:r>
              <a:rPr lang="cs-CZ" dirty="0" err="1" smtClean="0"/>
              <a:t>Clinics</a:t>
            </a:r>
            <a:r>
              <a:rPr lang="cs-CZ" dirty="0" smtClean="0"/>
              <a:t>, </a:t>
            </a:r>
            <a:r>
              <a:rPr lang="cs-CZ" dirty="0" err="1" smtClean="0"/>
              <a:t>Spa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Post </a:t>
            </a:r>
            <a:r>
              <a:rPr lang="cs-CZ" dirty="0" err="1"/>
              <a:t>fracture</a:t>
            </a:r>
            <a:r>
              <a:rPr lang="cs-CZ" dirty="0"/>
              <a:t> </a:t>
            </a:r>
            <a:r>
              <a:rPr lang="cs-CZ" dirty="0" err="1"/>
              <a:t>rehabilitation</a:t>
            </a:r>
            <a:endParaRPr lang="cs-CZ" dirty="0"/>
          </a:p>
          <a:p>
            <a:r>
              <a:rPr lang="cs-CZ" dirty="0"/>
              <a:t>Post </a:t>
            </a:r>
            <a:r>
              <a:rPr lang="cs-CZ" dirty="0" err="1"/>
              <a:t>traumatic</a:t>
            </a:r>
            <a:r>
              <a:rPr lang="cs-CZ" dirty="0"/>
              <a:t> </a:t>
            </a:r>
            <a:r>
              <a:rPr lang="cs-CZ" dirty="0" err="1"/>
              <a:t>rehabilitation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e.g</a:t>
            </a:r>
            <a:r>
              <a:rPr lang="cs-CZ" dirty="0"/>
              <a:t>. </a:t>
            </a:r>
            <a:r>
              <a:rPr lang="cs-CZ" dirty="0" err="1"/>
              <a:t>Spinal</a:t>
            </a:r>
            <a:r>
              <a:rPr lang="cs-CZ" dirty="0"/>
              <a:t> </a:t>
            </a:r>
            <a:r>
              <a:rPr lang="cs-CZ" dirty="0" err="1"/>
              <a:t>cord</a:t>
            </a:r>
            <a:r>
              <a:rPr lang="cs-CZ" dirty="0"/>
              <a:t> </a:t>
            </a:r>
            <a:r>
              <a:rPr lang="cs-CZ" dirty="0" err="1"/>
              <a:t>injury</a:t>
            </a:r>
            <a:r>
              <a:rPr lang="cs-CZ" dirty="0"/>
              <a:t>, </a:t>
            </a:r>
            <a:r>
              <a:rPr lang="cs-CZ" dirty="0" err="1"/>
              <a:t>Traumatic</a:t>
            </a:r>
            <a:r>
              <a:rPr lang="cs-CZ" dirty="0"/>
              <a:t> brain </a:t>
            </a:r>
            <a:r>
              <a:rPr lang="cs-CZ" dirty="0" err="1"/>
              <a:t>injury</a:t>
            </a:r>
            <a:r>
              <a:rPr lang="cs-CZ" dirty="0"/>
              <a:t>, </a:t>
            </a:r>
            <a:endParaRPr lang="cs-CZ" dirty="0" smtClean="0"/>
          </a:p>
          <a:p>
            <a:r>
              <a:rPr lang="cs-CZ" dirty="0" err="1" smtClean="0"/>
              <a:t>Pre</a:t>
            </a:r>
            <a:r>
              <a:rPr lang="cs-CZ" dirty="0" smtClean="0"/>
              <a:t> </a:t>
            </a:r>
            <a:r>
              <a:rPr lang="cs-CZ" dirty="0"/>
              <a:t>and Post Joint </a:t>
            </a:r>
            <a:r>
              <a:rPr lang="cs-CZ" dirty="0" err="1"/>
              <a:t>replacement</a:t>
            </a:r>
            <a:r>
              <a:rPr lang="cs-CZ" dirty="0"/>
              <a:t> </a:t>
            </a:r>
            <a:r>
              <a:rPr lang="cs-CZ" dirty="0" err="1"/>
              <a:t>rehabilitation</a:t>
            </a:r>
            <a:endParaRPr lang="cs-CZ" dirty="0"/>
          </a:p>
          <a:p>
            <a:r>
              <a:rPr lang="cs-CZ" dirty="0" err="1"/>
              <a:t>Pre</a:t>
            </a:r>
            <a:r>
              <a:rPr lang="cs-CZ" dirty="0"/>
              <a:t> and </a:t>
            </a:r>
            <a:r>
              <a:rPr lang="cs-CZ" dirty="0" err="1" smtClean="0"/>
              <a:t>postsurgery</a:t>
            </a:r>
            <a:r>
              <a:rPr lang="cs-CZ" dirty="0" smtClean="0"/>
              <a:t> </a:t>
            </a:r>
            <a:r>
              <a:rPr lang="cs-CZ" dirty="0" err="1"/>
              <a:t>rehabilitation</a:t>
            </a:r>
            <a:r>
              <a:rPr lang="cs-CZ" dirty="0"/>
              <a:t> </a:t>
            </a:r>
            <a:r>
              <a:rPr lang="cs-CZ" dirty="0" err="1" smtClean="0"/>
              <a:t>for</a:t>
            </a:r>
            <a:r>
              <a:rPr lang="cs-CZ" dirty="0"/>
              <a:t> </a:t>
            </a:r>
            <a:r>
              <a:rPr lang="cs-CZ" dirty="0" err="1" smtClean="0"/>
              <a:t>e.g</a:t>
            </a:r>
            <a:r>
              <a:rPr lang="cs-CZ" dirty="0" smtClean="0"/>
              <a:t>. </a:t>
            </a:r>
            <a:r>
              <a:rPr lang="cs-CZ" dirty="0" err="1"/>
              <a:t>Amputation</a:t>
            </a:r>
            <a:r>
              <a:rPr lang="cs-CZ" dirty="0"/>
              <a:t>, </a:t>
            </a:r>
            <a:r>
              <a:rPr lang="cs-CZ" dirty="0" err="1"/>
              <a:t>cardiac</a:t>
            </a:r>
            <a:r>
              <a:rPr lang="cs-CZ" dirty="0"/>
              <a:t> </a:t>
            </a:r>
            <a:r>
              <a:rPr lang="cs-CZ" dirty="0" err="1" smtClean="0"/>
              <a:t>surgeries</a:t>
            </a:r>
            <a:endParaRPr lang="cs-CZ" dirty="0" smtClean="0"/>
          </a:p>
          <a:p>
            <a:r>
              <a:rPr lang="cs-CZ" dirty="0" err="1" smtClean="0"/>
              <a:t>Pre</a:t>
            </a:r>
            <a:r>
              <a:rPr lang="cs-CZ" dirty="0" smtClean="0"/>
              <a:t> </a:t>
            </a:r>
            <a:r>
              <a:rPr lang="cs-CZ" dirty="0"/>
              <a:t>and Post </a:t>
            </a:r>
            <a:r>
              <a:rPr lang="cs-CZ" dirty="0" err="1"/>
              <a:t>Paediatric</a:t>
            </a:r>
            <a:r>
              <a:rPr lang="cs-CZ" dirty="0"/>
              <a:t> </a:t>
            </a:r>
            <a:r>
              <a:rPr lang="cs-CZ" dirty="0" err="1"/>
              <a:t>surgeries</a:t>
            </a:r>
            <a:endParaRPr lang="cs-CZ" dirty="0"/>
          </a:p>
          <a:p>
            <a:r>
              <a:rPr lang="cs-CZ" dirty="0"/>
              <a:t>Post Natal care</a:t>
            </a:r>
          </a:p>
          <a:p>
            <a:r>
              <a:rPr lang="cs-CZ" dirty="0" err="1"/>
              <a:t>Burns</a:t>
            </a:r>
            <a:r>
              <a:rPr lang="cs-CZ" dirty="0"/>
              <a:t> </a:t>
            </a:r>
            <a:r>
              <a:rPr lang="cs-CZ" dirty="0" err="1"/>
              <a:t>Rehabilitation</a:t>
            </a:r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23197" t="26770" r="34244" b="18553"/>
          <a:stretch/>
        </p:blipFill>
        <p:spPr>
          <a:xfrm>
            <a:off x="8874641" y="3756836"/>
            <a:ext cx="3072783" cy="2220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68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Outpatient</a:t>
            </a:r>
            <a:r>
              <a:rPr lang="cs-CZ" b="1" dirty="0"/>
              <a:t> </a:t>
            </a:r>
            <a:r>
              <a:rPr lang="cs-CZ" b="1" dirty="0" err="1"/>
              <a:t>Physiotherapy</a:t>
            </a:r>
            <a:r>
              <a:rPr lang="cs-CZ" b="1" dirty="0"/>
              <a:t> </a:t>
            </a:r>
            <a:r>
              <a:rPr lang="cs-CZ" b="1" dirty="0" err="1"/>
              <a:t>services</a:t>
            </a:r>
            <a:r>
              <a:rPr lang="cs-CZ" b="1" dirty="0"/>
              <a:t>: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err="1" smtClean="0"/>
              <a:t>Rehabilitation</a:t>
            </a:r>
            <a:r>
              <a:rPr lang="cs-CZ" dirty="0" smtClean="0"/>
              <a:t> centre, </a:t>
            </a:r>
            <a:r>
              <a:rPr lang="cs-CZ" dirty="0" err="1" smtClean="0"/>
              <a:t>own</a:t>
            </a:r>
            <a:r>
              <a:rPr lang="cs-CZ" dirty="0" smtClean="0"/>
              <a:t> </a:t>
            </a:r>
            <a:r>
              <a:rPr lang="cs-CZ" dirty="0" err="1" smtClean="0"/>
              <a:t>clinical</a:t>
            </a:r>
            <a:r>
              <a:rPr lang="cs-CZ" dirty="0" smtClean="0"/>
              <a:t> </a:t>
            </a:r>
            <a:r>
              <a:rPr lang="cs-CZ" dirty="0" err="1" smtClean="0"/>
              <a:t>practice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err="1" smtClean="0"/>
              <a:t>Multiple</a:t>
            </a:r>
            <a:r>
              <a:rPr lang="cs-CZ" dirty="0" smtClean="0"/>
              <a:t> </a:t>
            </a:r>
            <a:r>
              <a:rPr lang="cs-CZ" dirty="0"/>
              <a:t>joint </a:t>
            </a:r>
            <a:r>
              <a:rPr lang="cs-CZ" dirty="0" err="1"/>
              <a:t>pain</a:t>
            </a:r>
            <a:r>
              <a:rPr lang="cs-CZ" dirty="0"/>
              <a:t> management.</a:t>
            </a:r>
          </a:p>
          <a:p>
            <a:r>
              <a:rPr lang="cs-CZ" dirty="0"/>
              <a:t>Post </a:t>
            </a:r>
            <a:r>
              <a:rPr lang="cs-CZ" dirty="0" err="1"/>
              <a:t>fracture</a:t>
            </a:r>
            <a:r>
              <a:rPr lang="cs-CZ" dirty="0"/>
              <a:t> </a:t>
            </a:r>
            <a:r>
              <a:rPr lang="cs-CZ" dirty="0" err="1"/>
              <a:t>Rehabilitation</a:t>
            </a:r>
            <a:endParaRPr lang="cs-CZ" dirty="0"/>
          </a:p>
          <a:p>
            <a:r>
              <a:rPr lang="cs-CZ" dirty="0" err="1"/>
              <a:t>Neurological</a:t>
            </a:r>
            <a:r>
              <a:rPr lang="cs-CZ" dirty="0"/>
              <a:t> </a:t>
            </a:r>
            <a:r>
              <a:rPr lang="cs-CZ" dirty="0" err="1"/>
              <a:t>rehabilitation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conditions</a:t>
            </a:r>
            <a:r>
              <a:rPr lang="cs-CZ" dirty="0"/>
              <a:t> </a:t>
            </a:r>
            <a:r>
              <a:rPr lang="cs-CZ" dirty="0" err="1"/>
              <a:t>like</a:t>
            </a:r>
            <a:r>
              <a:rPr lang="cs-CZ" dirty="0"/>
              <a:t> </a:t>
            </a:r>
            <a:r>
              <a:rPr lang="cs-CZ" dirty="0" err="1"/>
              <a:t>Parkinson’s</a:t>
            </a:r>
            <a:r>
              <a:rPr lang="cs-CZ" dirty="0"/>
              <a:t> </a:t>
            </a:r>
            <a:r>
              <a:rPr lang="cs-CZ" dirty="0" err="1"/>
              <a:t>disease</a:t>
            </a:r>
            <a:r>
              <a:rPr lang="cs-CZ" dirty="0"/>
              <a:t>, </a:t>
            </a:r>
            <a:r>
              <a:rPr lang="cs-CZ" dirty="0" err="1" smtClean="0"/>
              <a:t>Stroke</a:t>
            </a:r>
            <a:r>
              <a:rPr lang="cs-CZ" dirty="0" smtClean="0"/>
              <a:t>,…</a:t>
            </a:r>
          </a:p>
          <a:p>
            <a:r>
              <a:rPr lang="cs-CZ" dirty="0" err="1" smtClean="0"/>
              <a:t>Cardiopulmonary</a:t>
            </a:r>
            <a:r>
              <a:rPr lang="cs-CZ" dirty="0" smtClean="0"/>
              <a:t> </a:t>
            </a:r>
            <a:r>
              <a:rPr lang="cs-CZ" dirty="0"/>
              <a:t>fitness</a:t>
            </a:r>
          </a:p>
          <a:p>
            <a:r>
              <a:rPr lang="cs-CZ" dirty="0" err="1" smtClean="0"/>
              <a:t>Prenatal</a:t>
            </a:r>
            <a:r>
              <a:rPr lang="cs-CZ" dirty="0" smtClean="0"/>
              <a:t> </a:t>
            </a:r>
            <a:r>
              <a:rPr lang="cs-CZ" dirty="0"/>
              <a:t>and </a:t>
            </a:r>
            <a:r>
              <a:rPr lang="cs-CZ" dirty="0" err="1"/>
              <a:t>Antenatal</a:t>
            </a:r>
            <a:r>
              <a:rPr lang="cs-CZ" dirty="0"/>
              <a:t> care</a:t>
            </a:r>
          </a:p>
          <a:p>
            <a:r>
              <a:rPr lang="cs-CZ" dirty="0" err="1"/>
              <a:t>Incontinence</a:t>
            </a:r>
            <a:r>
              <a:rPr lang="cs-CZ" dirty="0"/>
              <a:t> </a:t>
            </a:r>
            <a:r>
              <a:rPr lang="cs-CZ" dirty="0" err="1"/>
              <a:t>training</a:t>
            </a:r>
            <a:endParaRPr lang="cs-CZ" dirty="0"/>
          </a:p>
          <a:p>
            <a:r>
              <a:rPr lang="cs-CZ" dirty="0" err="1"/>
              <a:t>Geriatric</a:t>
            </a:r>
            <a:r>
              <a:rPr lang="cs-CZ" dirty="0"/>
              <a:t> </a:t>
            </a:r>
            <a:r>
              <a:rPr lang="cs-CZ" dirty="0" err="1"/>
              <a:t>Rehabilitation</a:t>
            </a:r>
            <a:endParaRPr lang="cs-CZ" dirty="0"/>
          </a:p>
          <a:p>
            <a:r>
              <a:rPr lang="cs-CZ" dirty="0" err="1"/>
              <a:t>Ergonomic</a:t>
            </a:r>
            <a:r>
              <a:rPr lang="cs-CZ" dirty="0"/>
              <a:t> </a:t>
            </a:r>
            <a:r>
              <a:rPr lang="cs-CZ" dirty="0" err="1"/>
              <a:t>training</a:t>
            </a:r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26163" t="28631" r="39592" b="20207"/>
          <a:stretch/>
        </p:blipFill>
        <p:spPr>
          <a:xfrm>
            <a:off x="8651336" y="3565452"/>
            <a:ext cx="3087008" cy="259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21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</a:t>
            </a:r>
            <a:r>
              <a:rPr lang="en-US" dirty="0" err="1" smtClean="0"/>
              <a:t>hysi</a:t>
            </a:r>
            <a:r>
              <a:rPr lang="cs-CZ" dirty="0" smtClean="0"/>
              <a:t>o</a:t>
            </a:r>
            <a:r>
              <a:rPr lang="en-US" dirty="0" smtClean="0"/>
              <a:t>therapist </a:t>
            </a:r>
            <a:r>
              <a:rPr lang="en-US" dirty="0"/>
              <a:t>as the employee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 err="1" smtClean="0"/>
              <a:t>Rights</a:t>
            </a:r>
            <a:r>
              <a:rPr lang="cs-CZ" b="1" dirty="0" smtClean="0"/>
              <a:t>:</a:t>
            </a:r>
          </a:p>
          <a:p>
            <a:r>
              <a:rPr lang="cs-CZ" dirty="0"/>
              <a:t>t</a:t>
            </a:r>
            <a:r>
              <a:rPr lang="cs-CZ" dirty="0" smtClean="0"/>
              <a:t>o </a:t>
            </a:r>
            <a:r>
              <a:rPr lang="cs-CZ" dirty="0" err="1" smtClean="0"/>
              <a:t>work</a:t>
            </a:r>
            <a:r>
              <a:rPr lang="cs-CZ" dirty="0" smtClean="0"/>
              <a:t> </a:t>
            </a:r>
            <a:r>
              <a:rPr lang="cs-CZ" dirty="0" err="1" smtClean="0"/>
              <a:t>individually</a:t>
            </a:r>
            <a:endParaRPr lang="cs-CZ" dirty="0" smtClean="0"/>
          </a:p>
          <a:p>
            <a:r>
              <a:rPr lang="cs-CZ" dirty="0"/>
              <a:t>to </a:t>
            </a:r>
            <a:r>
              <a:rPr lang="cs-CZ" dirty="0" err="1"/>
              <a:t>workplace</a:t>
            </a:r>
            <a:r>
              <a:rPr lang="cs-CZ" dirty="0"/>
              <a:t> </a:t>
            </a:r>
            <a:r>
              <a:rPr lang="cs-CZ" dirty="0" err="1" smtClean="0"/>
              <a:t>safety</a:t>
            </a:r>
            <a:r>
              <a:rPr lang="cs-CZ" sz="2000" dirty="0" smtClean="0"/>
              <a:t> (</a:t>
            </a:r>
            <a:r>
              <a:rPr lang="cs-CZ" sz="2000" dirty="0" err="1" smtClean="0"/>
              <a:t>you</a:t>
            </a:r>
            <a:r>
              <a:rPr lang="cs-CZ" sz="2000" dirty="0" smtClean="0"/>
              <a:t> </a:t>
            </a:r>
            <a:r>
              <a:rPr lang="cs-CZ" sz="2000" dirty="0" err="1" smtClean="0"/>
              <a:t>can</a:t>
            </a:r>
            <a:r>
              <a:rPr lang="cs-CZ" sz="2000" dirty="0" smtClean="0"/>
              <a:t> </a:t>
            </a:r>
            <a:r>
              <a:rPr lang="en-US" sz="2000" dirty="0" smtClean="0"/>
              <a:t>refuse </a:t>
            </a:r>
            <a:r>
              <a:rPr lang="en-US" sz="2000" dirty="0"/>
              <a:t>work that would expose you to health </a:t>
            </a:r>
            <a:r>
              <a:rPr lang="en-US" sz="2000" dirty="0" smtClean="0"/>
              <a:t>risks</a:t>
            </a:r>
            <a:r>
              <a:rPr lang="cs-CZ" sz="2000" dirty="0" smtClean="0"/>
              <a:t>)</a:t>
            </a:r>
          </a:p>
          <a:p>
            <a:r>
              <a:rPr lang="cs-CZ" dirty="0" smtClean="0"/>
              <a:t>to </a:t>
            </a:r>
            <a:r>
              <a:rPr lang="cs-CZ" dirty="0" err="1" smtClean="0"/>
              <a:t>salary</a:t>
            </a:r>
            <a:endParaRPr lang="cs-CZ" dirty="0" smtClean="0"/>
          </a:p>
          <a:p>
            <a:endParaRPr lang="cs-CZ" dirty="0"/>
          </a:p>
          <a:p>
            <a:pPr marL="0" indent="0">
              <a:buNone/>
            </a:pPr>
            <a:r>
              <a:rPr lang="en-US" b="1" dirty="0" err="1" smtClean="0"/>
              <a:t>Dut</a:t>
            </a:r>
            <a:r>
              <a:rPr lang="cs-CZ" b="1" dirty="0" err="1" smtClean="0"/>
              <a:t>ies</a:t>
            </a:r>
            <a:r>
              <a:rPr lang="cs-CZ" b="1" dirty="0" smtClean="0"/>
              <a:t>:</a:t>
            </a:r>
          </a:p>
          <a:p>
            <a:pPr>
              <a:lnSpc>
                <a:spcPct val="100000"/>
              </a:lnSpc>
            </a:pPr>
            <a:r>
              <a:rPr lang="cs-CZ" dirty="0"/>
              <a:t>to </a:t>
            </a:r>
            <a:r>
              <a:rPr lang="cs-CZ" dirty="0" err="1"/>
              <a:t>act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en-US" dirty="0"/>
              <a:t>respect of ethics principles</a:t>
            </a:r>
            <a:endParaRPr lang="cs-CZ" dirty="0"/>
          </a:p>
          <a:p>
            <a:pPr>
              <a:lnSpc>
                <a:spcPct val="100000"/>
              </a:lnSpc>
            </a:pPr>
            <a:r>
              <a:rPr lang="en-US" dirty="0" smtClean="0"/>
              <a:t>to </a:t>
            </a:r>
            <a:r>
              <a:rPr lang="en-US" dirty="0"/>
              <a:t>respect working hours</a:t>
            </a:r>
            <a:r>
              <a:rPr lang="cs-CZ" dirty="0"/>
              <a:t> </a:t>
            </a:r>
          </a:p>
          <a:p>
            <a:r>
              <a:rPr lang="cs-CZ" dirty="0"/>
              <a:t>t</a:t>
            </a:r>
            <a:r>
              <a:rPr lang="cs-CZ" dirty="0" smtClean="0"/>
              <a:t>o </a:t>
            </a:r>
            <a:r>
              <a:rPr lang="cs-CZ" dirty="0" err="1" smtClean="0"/>
              <a:t>respect</a:t>
            </a:r>
            <a:r>
              <a:rPr lang="cs-CZ" dirty="0" smtClean="0"/>
              <a:t> </a:t>
            </a:r>
            <a:r>
              <a:rPr lang="en-US" dirty="0" smtClean="0"/>
              <a:t>hygiene and working standards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9231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Physi</a:t>
            </a:r>
            <a:r>
              <a:rPr lang="cs-CZ" b="1" dirty="0" smtClean="0"/>
              <a:t>o</a:t>
            </a:r>
            <a:r>
              <a:rPr lang="en-US" b="1" dirty="0" smtClean="0"/>
              <a:t>therapists in the role of employer shall: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913860"/>
            <a:ext cx="10515600" cy="4650841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dirty="0" smtClean="0"/>
              <a:t>ensure all employees are </a:t>
            </a:r>
            <a:r>
              <a:rPr lang="en-US" b="1" dirty="0" smtClean="0"/>
              <a:t>properly qualified</a:t>
            </a:r>
            <a:r>
              <a:rPr lang="cs-CZ" b="1" dirty="0" smtClean="0"/>
              <a:t> </a:t>
            </a:r>
            <a:r>
              <a:rPr lang="cs-CZ" b="1" dirty="0" err="1" smtClean="0"/>
              <a:t>according</a:t>
            </a:r>
            <a:r>
              <a:rPr lang="cs-CZ" b="1" dirty="0" smtClean="0"/>
              <a:t> </a:t>
            </a:r>
            <a:r>
              <a:rPr lang="cs-CZ" b="1" dirty="0" err="1" smtClean="0"/>
              <a:t>law</a:t>
            </a:r>
            <a:r>
              <a:rPr lang="cs-CZ" b="1" dirty="0" smtClean="0"/>
              <a:t> </a:t>
            </a:r>
            <a:r>
              <a:rPr lang="en-US" dirty="0" smtClean="0"/>
              <a:t>requirements</a:t>
            </a:r>
            <a:endParaRPr lang="cs-CZ" dirty="0" smtClean="0"/>
          </a:p>
          <a:p>
            <a:pPr lvl="1">
              <a:spcBef>
                <a:spcPts val="1200"/>
              </a:spcBef>
            </a:pPr>
            <a:r>
              <a:rPr lang="en-US" dirty="0"/>
              <a:t>minimum bachelor's </a:t>
            </a:r>
            <a:r>
              <a:rPr lang="en-US" dirty="0" smtClean="0"/>
              <a:t>degree</a:t>
            </a:r>
            <a:endParaRPr lang="cs-CZ" dirty="0"/>
          </a:p>
          <a:p>
            <a:pPr lvl="1">
              <a:spcBef>
                <a:spcPts val="1200"/>
              </a:spcBef>
            </a:pPr>
            <a:r>
              <a:rPr lang="cs-CZ" dirty="0" err="1" smtClean="0"/>
              <a:t>certified</a:t>
            </a:r>
            <a:r>
              <a:rPr lang="cs-CZ" dirty="0" smtClean="0"/>
              <a:t> </a:t>
            </a:r>
            <a:r>
              <a:rPr lang="cs-CZ" dirty="0" err="1"/>
              <a:t>courses</a:t>
            </a:r>
            <a:r>
              <a:rPr lang="cs-CZ" dirty="0"/>
              <a:t> </a:t>
            </a:r>
            <a:r>
              <a:rPr lang="cs-CZ" dirty="0" smtClean="0"/>
              <a:t>(</a:t>
            </a:r>
            <a:r>
              <a:rPr lang="cs-CZ" dirty="0" err="1" smtClean="0"/>
              <a:t>Manual</a:t>
            </a:r>
            <a:r>
              <a:rPr lang="cs-CZ" dirty="0" smtClean="0"/>
              <a:t> </a:t>
            </a:r>
            <a:r>
              <a:rPr lang="cs-CZ" dirty="0" err="1" smtClean="0"/>
              <a:t>therapy</a:t>
            </a:r>
            <a:r>
              <a:rPr lang="cs-CZ" dirty="0" smtClean="0"/>
              <a:t>, </a:t>
            </a:r>
            <a:r>
              <a:rPr lang="cs-CZ" dirty="0" err="1" smtClean="0"/>
              <a:t>McKenzie</a:t>
            </a:r>
            <a:r>
              <a:rPr lang="cs-CZ" dirty="0" smtClean="0"/>
              <a:t>…)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lifelong learning </a:t>
            </a:r>
            <a:endParaRPr lang="en-US" dirty="0" smtClean="0"/>
          </a:p>
          <a:p>
            <a:pPr>
              <a:spcBef>
                <a:spcPts val="1200"/>
              </a:spcBef>
            </a:pPr>
            <a:r>
              <a:rPr lang="cs-CZ" dirty="0"/>
              <a:t>a</a:t>
            </a:r>
            <a:r>
              <a:rPr lang="en-US" dirty="0" err="1" smtClean="0"/>
              <a:t>pply</a:t>
            </a:r>
            <a:r>
              <a:rPr lang="en-US" dirty="0" smtClean="0"/>
              <a:t> </a:t>
            </a:r>
            <a:r>
              <a:rPr lang="en-US" dirty="0"/>
              <a:t>current management principles </a:t>
            </a:r>
            <a:r>
              <a:rPr lang="en-US" dirty="0" smtClean="0"/>
              <a:t>and person</a:t>
            </a:r>
            <a:r>
              <a:rPr lang="cs-CZ" dirty="0" smtClean="0"/>
              <a:t>ne</a:t>
            </a:r>
            <a:r>
              <a:rPr lang="en-US" dirty="0" smtClean="0"/>
              <a:t>l </a:t>
            </a:r>
            <a:r>
              <a:rPr lang="en-US" dirty="0" err="1" smtClean="0"/>
              <a:t>manag</a:t>
            </a:r>
            <a:r>
              <a:rPr lang="cs-CZ" dirty="0" smtClean="0"/>
              <a:t>e</a:t>
            </a:r>
            <a:r>
              <a:rPr lang="en-US" dirty="0" err="1" smtClean="0"/>
              <a:t>ment</a:t>
            </a:r>
            <a:r>
              <a:rPr lang="en-US" dirty="0" smtClean="0"/>
              <a:t> </a:t>
            </a:r>
            <a:endParaRPr lang="cs-CZ" dirty="0" smtClean="0"/>
          </a:p>
          <a:p>
            <a:pPr lvl="1">
              <a:spcBef>
                <a:spcPts val="1200"/>
              </a:spcBef>
            </a:pPr>
            <a:r>
              <a:rPr lang="en-US" dirty="0" smtClean="0"/>
              <a:t>good </a:t>
            </a:r>
            <a:r>
              <a:rPr lang="en-US" dirty="0"/>
              <a:t>interpersonal </a:t>
            </a:r>
            <a:r>
              <a:rPr lang="en-US" dirty="0" smtClean="0"/>
              <a:t>relationship</a:t>
            </a:r>
            <a:r>
              <a:rPr lang="cs-CZ" dirty="0" smtClean="0"/>
              <a:t>, </a:t>
            </a:r>
            <a:r>
              <a:rPr lang="cs-CZ" dirty="0" err="1" smtClean="0"/>
              <a:t>communication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workers</a:t>
            </a:r>
            <a:r>
              <a:rPr lang="cs-CZ" dirty="0" smtClean="0"/>
              <a:t>, </a:t>
            </a:r>
            <a:r>
              <a:rPr lang="cs-CZ" dirty="0" err="1" smtClean="0"/>
              <a:t>formal</a:t>
            </a:r>
            <a:r>
              <a:rPr lang="cs-CZ" dirty="0" smtClean="0"/>
              <a:t> and </a:t>
            </a:r>
            <a:r>
              <a:rPr lang="cs-CZ" dirty="0" err="1" smtClean="0"/>
              <a:t>informal</a:t>
            </a:r>
            <a:r>
              <a:rPr lang="cs-CZ" dirty="0" smtClean="0"/>
              <a:t> meeting – </a:t>
            </a:r>
            <a:r>
              <a:rPr lang="cs-CZ" dirty="0" err="1" smtClean="0"/>
              <a:t>teambuiling</a:t>
            </a:r>
            <a:endParaRPr lang="cs-CZ" dirty="0"/>
          </a:p>
          <a:p>
            <a:pPr lvl="1">
              <a:spcBef>
                <a:spcPts val="1200"/>
              </a:spcBef>
            </a:pPr>
            <a:r>
              <a:rPr lang="en-US" dirty="0" smtClean="0"/>
              <a:t>technical </a:t>
            </a:r>
            <a:r>
              <a:rPr lang="en-US" dirty="0"/>
              <a:t>equipment of the workplace</a:t>
            </a:r>
            <a:r>
              <a:rPr lang="cs-CZ" dirty="0"/>
              <a:t>, </a:t>
            </a:r>
            <a:r>
              <a:rPr lang="en-US" dirty="0"/>
              <a:t>safety in the workplace, clean and </a:t>
            </a:r>
            <a:r>
              <a:rPr lang="en-US" dirty="0" err="1"/>
              <a:t>hygi</a:t>
            </a:r>
            <a:r>
              <a:rPr lang="cs-CZ" dirty="0" err="1"/>
              <a:t>enic</a:t>
            </a:r>
            <a:r>
              <a:rPr lang="cs-CZ" dirty="0"/>
              <a:t> </a:t>
            </a:r>
            <a:r>
              <a:rPr lang="en-US" dirty="0"/>
              <a:t>workplace</a:t>
            </a:r>
            <a:r>
              <a:rPr lang="en-US" dirty="0" smtClean="0"/>
              <a:t>...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22675" t="27597" r="36686" b="26202"/>
          <a:stretch/>
        </p:blipFill>
        <p:spPr>
          <a:xfrm>
            <a:off x="8881731" y="2127941"/>
            <a:ext cx="2551814" cy="163184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/>
          <a:srcRect l="22616" t="35555" r="35116" b="11318"/>
          <a:stretch/>
        </p:blipFill>
        <p:spPr>
          <a:xfrm>
            <a:off x="9002234" y="5022227"/>
            <a:ext cx="2431311" cy="1718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69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Physi</a:t>
            </a:r>
            <a:r>
              <a:rPr lang="cs-CZ" b="1" dirty="0"/>
              <a:t>o</a:t>
            </a:r>
            <a:r>
              <a:rPr lang="en-US" b="1" dirty="0"/>
              <a:t>therapists in the role of employer shall: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ensure policies and procedures are properly developed, implemented and monitored</a:t>
            </a:r>
            <a:endParaRPr lang="cs-CZ" dirty="0"/>
          </a:p>
          <a:p>
            <a:pPr lvl="1">
              <a:spcBef>
                <a:spcPts val="1200"/>
              </a:spcBef>
            </a:pPr>
            <a:r>
              <a:rPr lang="cs-CZ" dirty="0" err="1"/>
              <a:t>Medical</a:t>
            </a:r>
            <a:r>
              <a:rPr lang="cs-CZ" dirty="0"/>
              <a:t> </a:t>
            </a:r>
            <a:r>
              <a:rPr lang="cs-CZ" dirty="0" err="1"/>
              <a:t>documentation</a:t>
            </a:r>
            <a:r>
              <a:rPr lang="cs-CZ" dirty="0"/>
              <a:t>, </a:t>
            </a:r>
            <a:r>
              <a:rPr lang="cs-CZ" dirty="0" err="1"/>
              <a:t>informed</a:t>
            </a:r>
            <a:r>
              <a:rPr lang="cs-CZ" dirty="0"/>
              <a:t> </a:t>
            </a:r>
            <a:r>
              <a:rPr lang="cs-CZ" dirty="0" err="1"/>
              <a:t>consent</a:t>
            </a:r>
            <a:r>
              <a:rPr lang="cs-CZ" dirty="0"/>
              <a:t>, </a:t>
            </a:r>
            <a:r>
              <a:rPr lang="cs-CZ" dirty="0" err="1"/>
              <a:t>procedure</a:t>
            </a:r>
            <a:r>
              <a:rPr lang="cs-CZ" dirty="0"/>
              <a:t> lege </a:t>
            </a:r>
            <a:r>
              <a:rPr lang="cs-CZ" dirty="0" err="1"/>
              <a:t>artis</a:t>
            </a:r>
            <a:endParaRPr lang="en-US" dirty="0"/>
          </a:p>
          <a:p>
            <a:r>
              <a:rPr lang="en-US" dirty="0"/>
              <a:t>ensure that clinical practice is appropriately evaluated and audited</a:t>
            </a:r>
            <a:endParaRPr lang="cs-CZ" dirty="0"/>
          </a:p>
          <a:p>
            <a:pPr lvl="1">
              <a:spcBef>
                <a:spcPts val="1200"/>
              </a:spcBef>
            </a:pPr>
            <a:r>
              <a:rPr lang="en-US" dirty="0"/>
              <a:t>supervision of new staff</a:t>
            </a:r>
            <a:r>
              <a:rPr lang="cs-CZ" dirty="0"/>
              <a:t>, transfer </a:t>
            </a:r>
            <a:r>
              <a:rPr lang="cs-CZ" dirty="0" err="1"/>
              <a:t>theory</a:t>
            </a:r>
            <a:r>
              <a:rPr lang="cs-CZ" dirty="0"/>
              <a:t> </a:t>
            </a:r>
            <a:r>
              <a:rPr lang="cs-CZ" dirty="0" err="1"/>
              <a:t>into</a:t>
            </a:r>
            <a:r>
              <a:rPr lang="cs-CZ" dirty="0"/>
              <a:t> </a:t>
            </a:r>
            <a:r>
              <a:rPr lang="cs-CZ" dirty="0" err="1"/>
              <a:t>clinical</a:t>
            </a:r>
            <a:r>
              <a:rPr lang="cs-CZ" dirty="0"/>
              <a:t> </a:t>
            </a:r>
            <a:r>
              <a:rPr lang="cs-CZ" dirty="0" err="1"/>
              <a:t>practice</a:t>
            </a:r>
            <a:r>
              <a:rPr lang="en-US" dirty="0"/>
              <a:t> </a:t>
            </a:r>
          </a:p>
          <a:p>
            <a:r>
              <a:rPr lang="en-US" dirty="0"/>
              <a:t>provide adequate opportunities for staff education and personal development</a:t>
            </a:r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24826" t="25219" r="33837" b="18243"/>
          <a:stretch/>
        </p:blipFill>
        <p:spPr>
          <a:xfrm>
            <a:off x="6126480" y="4075814"/>
            <a:ext cx="3206327" cy="2466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20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</a:t>
            </a:r>
            <a:r>
              <a:rPr lang="en-US" dirty="0"/>
              <a:t>to start your own practice</a:t>
            </a:r>
            <a:r>
              <a:rPr lang="cs-CZ" dirty="0" smtClean="0"/>
              <a:t>?</a:t>
            </a:r>
            <a:br>
              <a:rPr lang="cs-CZ" dirty="0" smtClean="0"/>
            </a:br>
            <a:r>
              <a:rPr lang="cs-CZ" dirty="0" smtClean="0"/>
              <a:t>BEFORE !!!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1. </a:t>
            </a:r>
            <a:r>
              <a:rPr lang="cs-CZ" dirty="0" err="1" smtClean="0"/>
              <a:t>Education</a:t>
            </a:r>
            <a:r>
              <a:rPr lang="cs-CZ" dirty="0" smtClean="0"/>
              <a:t> </a:t>
            </a:r>
            <a:r>
              <a:rPr lang="cs-CZ" dirty="0"/>
              <a:t>and </a:t>
            </a:r>
            <a:r>
              <a:rPr lang="cs-CZ" dirty="0" err="1"/>
              <a:t>practical</a:t>
            </a:r>
            <a:r>
              <a:rPr lang="cs-CZ" dirty="0"/>
              <a:t> </a:t>
            </a:r>
            <a:r>
              <a:rPr lang="cs-CZ" dirty="0" err="1"/>
              <a:t>skills</a:t>
            </a:r>
            <a:r>
              <a:rPr lang="cs-CZ" dirty="0"/>
              <a:t> – </a:t>
            </a:r>
            <a:r>
              <a:rPr lang="cs-CZ" dirty="0" err="1"/>
              <a:t>according</a:t>
            </a:r>
            <a:r>
              <a:rPr lang="cs-CZ" dirty="0"/>
              <a:t> </a:t>
            </a:r>
            <a:r>
              <a:rPr lang="cs-CZ" dirty="0" err="1"/>
              <a:t>law</a:t>
            </a:r>
            <a:r>
              <a:rPr lang="cs-CZ" dirty="0" smtClean="0"/>
              <a:t>! - </a:t>
            </a:r>
            <a:r>
              <a:rPr lang="cs-CZ" dirty="0" err="1"/>
              <a:t>Knowledge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law</a:t>
            </a:r>
            <a:endParaRPr lang="cs-CZ" dirty="0"/>
          </a:p>
          <a:p>
            <a:r>
              <a:rPr lang="cs-CZ" dirty="0" smtClean="0"/>
              <a:t>2. </a:t>
            </a:r>
            <a:r>
              <a:rPr lang="cs-CZ" dirty="0" err="1" smtClean="0"/>
              <a:t>Intellectual</a:t>
            </a:r>
            <a:r>
              <a:rPr lang="cs-CZ" dirty="0" smtClean="0"/>
              <a:t> </a:t>
            </a:r>
            <a:r>
              <a:rPr lang="cs-CZ" dirty="0" err="1" smtClean="0"/>
              <a:t>properties</a:t>
            </a:r>
            <a:endParaRPr lang="cs-CZ" dirty="0" smtClean="0"/>
          </a:p>
          <a:p>
            <a:r>
              <a:rPr lang="cs-CZ" dirty="0" smtClean="0"/>
              <a:t>3. </a:t>
            </a:r>
            <a:r>
              <a:rPr lang="cs-CZ" dirty="0" err="1" smtClean="0"/>
              <a:t>Enterpreneuer</a:t>
            </a:r>
            <a:r>
              <a:rPr lang="cs-CZ" dirty="0" smtClean="0"/>
              <a:t> – </a:t>
            </a:r>
            <a:r>
              <a:rPr lang="cs-CZ" dirty="0" err="1"/>
              <a:t>A</a:t>
            </a:r>
            <a:r>
              <a:rPr lang="cs-CZ" dirty="0" err="1" smtClean="0"/>
              <a:t>dvantages</a:t>
            </a:r>
            <a:r>
              <a:rPr lang="cs-CZ" dirty="0" smtClean="0"/>
              <a:t> x </a:t>
            </a:r>
            <a:r>
              <a:rPr lang="cs-CZ" dirty="0" err="1" smtClean="0"/>
              <a:t>Disadvantages</a:t>
            </a:r>
            <a:endParaRPr lang="cs-CZ" dirty="0" smtClean="0"/>
          </a:p>
          <a:p>
            <a:r>
              <a:rPr lang="cs-CZ" dirty="0" smtClean="0"/>
              <a:t>4. K</a:t>
            </a:r>
            <a:r>
              <a:rPr lang="en-US" dirty="0" err="1" smtClean="0"/>
              <a:t>nowledge</a:t>
            </a:r>
            <a:r>
              <a:rPr lang="en-US" dirty="0" smtClean="0"/>
              <a:t> </a:t>
            </a:r>
            <a:r>
              <a:rPr lang="en-US" dirty="0"/>
              <a:t>of </a:t>
            </a:r>
            <a:r>
              <a:rPr lang="cs-CZ" dirty="0" err="1" smtClean="0"/>
              <a:t>health</a:t>
            </a:r>
            <a:r>
              <a:rPr lang="cs-CZ" dirty="0" smtClean="0"/>
              <a:t> </a:t>
            </a:r>
            <a:r>
              <a:rPr lang="en-US" dirty="0" smtClean="0"/>
              <a:t>services </a:t>
            </a:r>
            <a:r>
              <a:rPr lang="en-US" dirty="0"/>
              <a:t>in the surrounding </a:t>
            </a:r>
            <a:r>
              <a:rPr lang="en-US" dirty="0" smtClean="0"/>
              <a:t>area</a:t>
            </a:r>
            <a:endParaRPr lang="cs-CZ" dirty="0" smtClean="0"/>
          </a:p>
          <a:p>
            <a:r>
              <a:rPr lang="cs-CZ" dirty="0" smtClean="0"/>
              <a:t>5. </a:t>
            </a:r>
            <a:r>
              <a:rPr lang="cs-CZ" dirty="0" err="1" smtClean="0"/>
              <a:t>Choose</a:t>
            </a:r>
            <a:r>
              <a:rPr lang="cs-CZ" dirty="0" smtClean="0"/>
              <a:t> </a:t>
            </a:r>
            <a:r>
              <a:rPr lang="cs-CZ" dirty="0"/>
              <a:t>a </a:t>
            </a:r>
            <a:r>
              <a:rPr lang="cs-CZ" dirty="0" err="1"/>
              <a:t>bussines</a:t>
            </a:r>
            <a:r>
              <a:rPr lang="cs-CZ" dirty="0"/>
              <a:t> </a:t>
            </a:r>
            <a:r>
              <a:rPr lang="cs-CZ" dirty="0" err="1"/>
              <a:t>form</a:t>
            </a:r>
            <a:endParaRPr lang="cs-CZ" dirty="0"/>
          </a:p>
          <a:p>
            <a:r>
              <a:rPr lang="cs-CZ" dirty="0" smtClean="0"/>
              <a:t>6. Set </a:t>
            </a:r>
            <a:r>
              <a:rPr lang="cs-CZ" dirty="0"/>
              <a:t>up a </a:t>
            </a:r>
            <a:r>
              <a:rPr lang="cs-CZ" dirty="0" err="1"/>
              <a:t>bussines</a:t>
            </a:r>
            <a:r>
              <a:rPr lang="cs-CZ" dirty="0"/>
              <a:t> </a:t>
            </a:r>
            <a:r>
              <a:rPr lang="cs-CZ" dirty="0" err="1"/>
              <a:t>plan</a:t>
            </a:r>
            <a:r>
              <a:rPr lang="cs-CZ" dirty="0"/>
              <a:t> – </a:t>
            </a:r>
            <a:r>
              <a:rPr lang="cs-CZ" dirty="0" err="1" smtClean="0"/>
              <a:t>Who</a:t>
            </a:r>
            <a:r>
              <a:rPr lang="cs-CZ" dirty="0" smtClean="0"/>
              <a:t> </a:t>
            </a:r>
            <a:r>
              <a:rPr lang="cs-CZ" dirty="0" err="1"/>
              <a:t>will</a:t>
            </a:r>
            <a:r>
              <a:rPr lang="cs-CZ" dirty="0"/>
              <a:t> </a:t>
            </a:r>
            <a:r>
              <a:rPr lang="cs-CZ" dirty="0" err="1"/>
              <a:t>buy</a:t>
            </a:r>
            <a:r>
              <a:rPr lang="cs-CZ" dirty="0"/>
              <a:t>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services</a:t>
            </a:r>
            <a:r>
              <a:rPr lang="cs-CZ" dirty="0"/>
              <a:t>? </a:t>
            </a:r>
            <a:r>
              <a:rPr lang="cs-CZ" dirty="0" err="1"/>
              <a:t>How</a:t>
            </a:r>
            <a:r>
              <a:rPr lang="cs-CZ" dirty="0"/>
              <a:t> </a:t>
            </a:r>
            <a:r>
              <a:rPr lang="cs-CZ" dirty="0" err="1"/>
              <a:t>strong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competition</a:t>
            </a:r>
            <a:r>
              <a:rPr lang="cs-CZ" dirty="0"/>
              <a:t>? </a:t>
            </a:r>
            <a:r>
              <a:rPr lang="cs-CZ" dirty="0" err="1"/>
              <a:t>How</a:t>
            </a:r>
            <a:r>
              <a:rPr lang="cs-CZ" dirty="0"/>
              <a:t> much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charge</a:t>
            </a:r>
            <a:r>
              <a:rPr lang="cs-CZ" dirty="0"/>
              <a:t>?</a:t>
            </a:r>
          </a:p>
          <a:p>
            <a:r>
              <a:rPr lang="cs-CZ" dirty="0" smtClean="0"/>
              <a:t>7. </a:t>
            </a:r>
            <a:r>
              <a:rPr lang="cs-CZ" dirty="0" err="1" smtClean="0"/>
              <a:t>Have</a:t>
            </a:r>
            <a:r>
              <a:rPr lang="cs-CZ" dirty="0" smtClean="0"/>
              <a:t> </a:t>
            </a:r>
            <a:r>
              <a:rPr lang="cs-CZ" dirty="0" err="1"/>
              <a:t>suitable</a:t>
            </a:r>
            <a:r>
              <a:rPr lang="cs-CZ" dirty="0"/>
              <a:t> </a:t>
            </a:r>
            <a:r>
              <a:rPr lang="cs-CZ" dirty="0" err="1"/>
              <a:t>facilities</a:t>
            </a:r>
            <a:r>
              <a:rPr lang="cs-CZ" dirty="0"/>
              <a:t> – </a:t>
            </a:r>
            <a:r>
              <a:rPr lang="cs-CZ" dirty="0" err="1"/>
              <a:t>according</a:t>
            </a:r>
            <a:r>
              <a:rPr lang="cs-CZ" dirty="0"/>
              <a:t> </a:t>
            </a:r>
            <a:r>
              <a:rPr lang="cs-CZ" dirty="0" err="1"/>
              <a:t>law</a:t>
            </a:r>
            <a:r>
              <a:rPr lang="cs-CZ" dirty="0"/>
              <a:t>!</a:t>
            </a:r>
          </a:p>
          <a:p>
            <a:r>
              <a:rPr lang="cs-CZ" dirty="0" smtClean="0"/>
              <a:t>8. </a:t>
            </a:r>
            <a:r>
              <a:rPr lang="cs-CZ" dirty="0" err="1" smtClean="0"/>
              <a:t>Have</a:t>
            </a:r>
            <a:r>
              <a:rPr lang="cs-CZ" dirty="0" smtClean="0"/>
              <a:t> </a:t>
            </a:r>
            <a:r>
              <a:rPr lang="cs-CZ" dirty="0"/>
              <a:t>a </a:t>
            </a:r>
            <a:r>
              <a:rPr lang="cs-CZ" dirty="0" err="1"/>
              <a:t>capital</a:t>
            </a:r>
            <a:r>
              <a:rPr lang="cs-CZ" dirty="0"/>
              <a:t> and </a:t>
            </a:r>
            <a:r>
              <a:rPr lang="cs-CZ" dirty="0" err="1"/>
              <a:t>financy</a:t>
            </a:r>
            <a:r>
              <a:rPr lang="cs-CZ" dirty="0"/>
              <a:t> – </a:t>
            </a:r>
            <a:r>
              <a:rPr lang="cs-CZ" dirty="0" err="1"/>
              <a:t>fees</a:t>
            </a:r>
            <a:r>
              <a:rPr lang="cs-CZ" dirty="0"/>
              <a:t>, tax, </a:t>
            </a:r>
            <a:r>
              <a:rPr lang="cs-CZ" dirty="0" err="1"/>
              <a:t>equipment</a:t>
            </a:r>
            <a:r>
              <a:rPr lang="cs-CZ" dirty="0"/>
              <a:t>/</a:t>
            </a:r>
            <a:r>
              <a:rPr lang="cs-CZ" dirty="0" err="1"/>
              <a:t>furniture</a:t>
            </a:r>
            <a:r>
              <a:rPr lang="cs-CZ" dirty="0"/>
              <a:t> …</a:t>
            </a:r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879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</a:t>
            </a:r>
            <a:r>
              <a:rPr lang="en-US" dirty="0" err="1" smtClean="0"/>
              <a:t>hysical</a:t>
            </a:r>
            <a:r>
              <a:rPr lang="en-US" dirty="0" smtClean="0"/>
              <a:t> </a:t>
            </a:r>
            <a:r>
              <a:rPr lang="en-US" dirty="0"/>
              <a:t>therapist as the entrepreneur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Enterpreneurship</a:t>
            </a:r>
            <a:r>
              <a:rPr lang="cs-CZ" dirty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a </a:t>
            </a:r>
            <a:r>
              <a:rPr lang="cs-CZ" dirty="0" err="1" smtClean="0"/>
              <a:t>bussiness</a:t>
            </a:r>
            <a:r>
              <a:rPr lang="cs-CZ" dirty="0" smtClean="0"/>
              <a:t> </a:t>
            </a:r>
            <a:r>
              <a:rPr lang="cs-CZ" dirty="0" err="1" smtClean="0"/>
              <a:t>concept</a:t>
            </a:r>
            <a:r>
              <a:rPr lang="cs-CZ" dirty="0" smtClean="0"/>
              <a:t> </a:t>
            </a:r>
          </a:p>
          <a:p>
            <a:r>
              <a:rPr lang="cs-CZ" dirty="0" err="1" smtClean="0"/>
              <a:t>Enterpreneuer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a person </a:t>
            </a:r>
            <a:r>
              <a:rPr lang="cs-CZ" dirty="0" err="1" smtClean="0"/>
              <a:t>who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willing</a:t>
            </a:r>
            <a:r>
              <a:rPr lang="cs-CZ" dirty="0" smtClean="0"/>
              <a:t> to </a:t>
            </a:r>
            <a:r>
              <a:rPr lang="cs-CZ" dirty="0" err="1" smtClean="0"/>
              <a:t>bear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risk </a:t>
            </a:r>
            <a:r>
              <a:rPr lang="cs-CZ" dirty="0" err="1" smtClean="0"/>
              <a:t>of</a:t>
            </a:r>
            <a:r>
              <a:rPr lang="cs-CZ" dirty="0" smtClean="0"/>
              <a:t> a </a:t>
            </a:r>
            <a:r>
              <a:rPr lang="cs-CZ" dirty="0" err="1" smtClean="0"/>
              <a:t>new</a:t>
            </a:r>
            <a:r>
              <a:rPr lang="cs-CZ" dirty="0" smtClean="0"/>
              <a:t> </a:t>
            </a:r>
            <a:r>
              <a:rPr lang="cs-CZ" dirty="0" err="1" smtClean="0"/>
              <a:t>bussiness</a:t>
            </a:r>
            <a:r>
              <a:rPr lang="cs-CZ" dirty="0" smtClean="0"/>
              <a:t> </a:t>
            </a:r>
            <a:r>
              <a:rPr lang="cs-CZ" dirty="0" err="1" smtClean="0"/>
              <a:t>which</a:t>
            </a:r>
            <a:r>
              <a:rPr lang="cs-CZ" dirty="0" smtClean="0"/>
              <a:t> has </a:t>
            </a:r>
            <a:r>
              <a:rPr lang="cs-CZ" dirty="0" err="1" smtClean="0"/>
              <a:t>significant</a:t>
            </a:r>
            <a:r>
              <a:rPr lang="cs-CZ" dirty="0" smtClean="0"/>
              <a:t> </a:t>
            </a:r>
            <a:r>
              <a:rPr lang="cs-CZ" dirty="0" err="1" smtClean="0"/>
              <a:t>chance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profit</a:t>
            </a:r>
          </a:p>
          <a:p>
            <a:pPr lvl="1"/>
            <a:r>
              <a:rPr lang="cs-CZ" dirty="0" err="1" smtClean="0"/>
              <a:t>Searches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change</a:t>
            </a:r>
            <a:r>
              <a:rPr lang="cs-CZ" dirty="0" smtClean="0"/>
              <a:t> - </a:t>
            </a:r>
            <a:r>
              <a:rPr lang="cs-CZ" dirty="0" err="1" smtClean="0"/>
              <a:t>Responds</a:t>
            </a:r>
            <a:r>
              <a:rPr lang="cs-CZ" dirty="0" smtClean="0"/>
              <a:t> to </a:t>
            </a:r>
            <a:r>
              <a:rPr lang="cs-CZ" dirty="0" err="1" smtClean="0"/>
              <a:t>it</a:t>
            </a:r>
            <a:endParaRPr lang="cs-CZ" dirty="0" smtClean="0"/>
          </a:p>
          <a:p>
            <a:pPr lvl="1"/>
            <a:r>
              <a:rPr lang="cs-CZ" dirty="0" err="1" smtClean="0"/>
              <a:t>Exploits</a:t>
            </a:r>
            <a:r>
              <a:rPr lang="cs-CZ" dirty="0" smtClean="0"/>
              <a:t> </a:t>
            </a:r>
            <a:r>
              <a:rPr lang="cs-CZ" dirty="0" err="1" smtClean="0"/>
              <a:t>change</a:t>
            </a:r>
            <a:r>
              <a:rPr lang="cs-CZ" dirty="0" smtClean="0"/>
              <a:t> as </a:t>
            </a:r>
            <a:r>
              <a:rPr lang="cs-CZ" dirty="0" err="1" smtClean="0"/>
              <a:t>an</a:t>
            </a:r>
            <a:r>
              <a:rPr lang="cs-CZ" dirty="0" smtClean="0"/>
              <a:t> </a:t>
            </a:r>
            <a:r>
              <a:rPr lang="cs-CZ" dirty="0" err="1" smtClean="0"/>
              <a:t>opportinity</a:t>
            </a:r>
            <a:endParaRPr lang="cs-CZ" dirty="0" smtClean="0"/>
          </a:p>
          <a:p>
            <a:pPr lvl="1"/>
            <a:r>
              <a:rPr lang="cs-CZ" dirty="0" smtClean="0"/>
              <a:t>Role as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innovator</a:t>
            </a:r>
            <a:endParaRPr lang="cs-CZ" dirty="0" smtClean="0"/>
          </a:p>
          <a:p>
            <a:pPr lvl="1"/>
            <a:r>
              <a:rPr lang="cs-CZ" dirty="0" err="1" smtClean="0"/>
              <a:t>Must</a:t>
            </a:r>
            <a:r>
              <a:rPr lang="cs-CZ" dirty="0" smtClean="0"/>
              <a:t> </a:t>
            </a:r>
            <a:r>
              <a:rPr lang="cs-CZ" dirty="0" err="1" smtClean="0"/>
              <a:t>be</a:t>
            </a:r>
            <a:r>
              <a:rPr lang="cs-CZ" dirty="0" smtClean="0"/>
              <a:t> </a:t>
            </a:r>
            <a:r>
              <a:rPr lang="cs-CZ" dirty="0" err="1" smtClean="0"/>
              <a:t>creative</a:t>
            </a:r>
            <a:endParaRPr lang="cs-CZ" dirty="0" smtClean="0"/>
          </a:p>
          <a:p>
            <a:pPr lvl="1"/>
            <a:r>
              <a:rPr lang="cs-CZ" dirty="0" err="1" smtClean="0"/>
              <a:t>Enterpreneurs</a:t>
            </a:r>
            <a:r>
              <a:rPr lang="cs-CZ" dirty="0" smtClean="0"/>
              <a:t> </a:t>
            </a:r>
            <a:r>
              <a:rPr lang="cs-CZ" dirty="0" err="1" smtClean="0"/>
              <a:t>develop</a:t>
            </a:r>
            <a:r>
              <a:rPr lang="cs-CZ" dirty="0" smtClean="0"/>
              <a:t> </a:t>
            </a:r>
            <a:r>
              <a:rPr lang="cs-CZ" dirty="0" err="1" smtClean="0"/>
              <a:t>someting</a:t>
            </a:r>
            <a:r>
              <a:rPr lang="cs-CZ" dirty="0" smtClean="0"/>
              <a:t> </a:t>
            </a:r>
            <a:r>
              <a:rPr lang="cs-CZ" dirty="0" err="1" smtClean="0"/>
              <a:t>new</a:t>
            </a:r>
            <a:r>
              <a:rPr lang="cs-CZ" dirty="0" smtClean="0"/>
              <a:t> (</a:t>
            </a:r>
            <a:r>
              <a:rPr lang="cs-CZ" dirty="0" err="1" smtClean="0"/>
              <a:t>goods</a:t>
            </a:r>
            <a:r>
              <a:rPr lang="cs-CZ" dirty="0" smtClean="0"/>
              <a:t> 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processes</a:t>
            </a:r>
            <a:r>
              <a:rPr lang="cs-CZ" dirty="0" smtClean="0"/>
              <a:t>) </a:t>
            </a:r>
            <a:r>
              <a:rPr lang="cs-CZ" dirty="0" err="1" smtClean="0"/>
              <a:t>that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market </a:t>
            </a:r>
            <a:r>
              <a:rPr lang="cs-CZ" dirty="0" err="1" smtClean="0"/>
              <a:t>demands</a:t>
            </a:r>
            <a:r>
              <a:rPr lang="cs-CZ" dirty="0" smtClean="0"/>
              <a:t> and are not </a:t>
            </a:r>
            <a:r>
              <a:rPr lang="cs-CZ" dirty="0" err="1" smtClean="0"/>
              <a:t>currently</a:t>
            </a:r>
            <a:r>
              <a:rPr lang="cs-CZ" dirty="0" smtClean="0"/>
              <a:t> </a:t>
            </a:r>
            <a:r>
              <a:rPr lang="cs-CZ" dirty="0" err="1" smtClean="0"/>
              <a:t>being</a:t>
            </a:r>
            <a:r>
              <a:rPr lang="cs-CZ" dirty="0" smtClean="0"/>
              <a:t> </a:t>
            </a:r>
            <a:r>
              <a:rPr lang="cs-CZ" dirty="0" err="1" smtClean="0"/>
              <a:t>supplied</a:t>
            </a:r>
            <a:r>
              <a:rPr lang="cs-CZ" dirty="0" smtClean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3237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406</TotalTime>
  <Words>1428</Words>
  <Application>Microsoft Office PowerPoint</Application>
  <PresentationFormat>Širokoúhlá obrazovka</PresentationFormat>
  <Paragraphs>166</Paragraphs>
  <Slides>20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Retrospektiva</vt:lpstr>
      <vt:lpstr>Physiotherapists as Employee x Employer  Own practice - PT as the Entrepreneur   General health insurance x Direct payment </vt:lpstr>
      <vt:lpstr>Where is the physiotherapy provided? Rehabilitation settings</vt:lpstr>
      <vt:lpstr>Inpatient Physiotherapy services: </vt:lpstr>
      <vt:lpstr>Outpatient Physiotherapy services: </vt:lpstr>
      <vt:lpstr>Physiotherapist as the employee</vt:lpstr>
      <vt:lpstr>Physiotherapists in the role of employer shall:</vt:lpstr>
      <vt:lpstr>Physiotherapists in the role of employer shall:</vt:lpstr>
      <vt:lpstr>How to start your own practice? BEFORE !!!</vt:lpstr>
      <vt:lpstr>Physical therapist as the entrepreneur</vt:lpstr>
      <vt:lpstr>Why to be an enterpreneuer? Advantages</vt:lpstr>
      <vt:lpstr>Why not to be enterpreneur Disadvantages</vt:lpstr>
      <vt:lpstr>Bussines form</vt:lpstr>
      <vt:lpstr>Own practice - Education</vt:lpstr>
      <vt:lpstr>Own practice - Have suitable facilities </vt:lpstr>
      <vt:lpstr>Own practice - Registration</vt:lpstr>
      <vt:lpstr>Law liability</vt:lpstr>
      <vt:lpstr>GDPR – implementation into Physiotherapy practice</vt:lpstr>
      <vt:lpstr>Lege artis </vt:lpstr>
      <vt:lpstr>General Health Insurance Fund</vt:lpstr>
      <vt:lpstr>Sources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3. Chosen tasks of labor law - physical therapist as the employee, GDPR (employment contract, rights and duties of the employee, labor - law liability). </dc:title>
  <dc:creator>Účet Microsoft</dc:creator>
  <cp:lastModifiedBy>Účet Microsoft</cp:lastModifiedBy>
  <cp:revision>33</cp:revision>
  <dcterms:created xsi:type="dcterms:W3CDTF">2024-02-12T20:20:29Z</dcterms:created>
  <dcterms:modified xsi:type="dcterms:W3CDTF">2024-04-21T12:43:05Z</dcterms:modified>
</cp:coreProperties>
</file>