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F1E9C-8D4A-486D-83F6-95EB76B8BD75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3E2BF496-4B92-4DAA-A512-3520E7A1EE5D}">
      <dgm:prSet/>
      <dgm:spPr/>
      <dgm:t>
        <a:bodyPr/>
        <a:lstStyle/>
        <a:p>
          <a:r>
            <a:rPr lang="cs-CZ"/>
            <a:t>- Poznáš funkci této skladby: k poslechu, k tanci, k pochodu?</a:t>
          </a:r>
          <a:endParaRPr lang="en-US"/>
        </a:p>
      </dgm:t>
    </dgm:pt>
    <dgm:pt modelId="{C2A44C17-9300-4EBF-91DC-2D1EC9A7F287}" type="parTrans" cxnId="{00CEE9ED-D9E5-4F75-A65D-8945261926F4}">
      <dgm:prSet/>
      <dgm:spPr/>
      <dgm:t>
        <a:bodyPr/>
        <a:lstStyle/>
        <a:p>
          <a:endParaRPr lang="en-US"/>
        </a:p>
      </dgm:t>
    </dgm:pt>
    <dgm:pt modelId="{59A8EEB5-F684-4587-8CF8-93CC799D4182}" type="sibTrans" cxnId="{00CEE9ED-D9E5-4F75-A65D-8945261926F4}">
      <dgm:prSet/>
      <dgm:spPr/>
      <dgm:t>
        <a:bodyPr/>
        <a:lstStyle/>
        <a:p>
          <a:endParaRPr lang="en-US"/>
        </a:p>
      </dgm:t>
    </dgm:pt>
    <dgm:pt modelId="{5DA5CCFD-1375-44A0-9E61-4F072203A89C}">
      <dgm:prSet/>
      <dgm:spPr/>
      <dgm:t>
        <a:bodyPr/>
        <a:lstStyle/>
        <a:p>
          <a:r>
            <a:rPr lang="cs-CZ"/>
            <a:t>- jaké nástroje hrají couplety?</a:t>
          </a:r>
          <a:endParaRPr lang="en-US"/>
        </a:p>
      </dgm:t>
    </dgm:pt>
    <dgm:pt modelId="{8CFEA640-5EC0-471B-B86F-151AE82205B2}" type="parTrans" cxnId="{3FC75061-E390-499D-B41E-E7588C631BF1}">
      <dgm:prSet/>
      <dgm:spPr/>
      <dgm:t>
        <a:bodyPr/>
        <a:lstStyle/>
        <a:p>
          <a:endParaRPr lang="en-US"/>
        </a:p>
      </dgm:t>
    </dgm:pt>
    <dgm:pt modelId="{04340DFA-904F-4E7C-AE84-80D837D8253C}" type="sibTrans" cxnId="{3FC75061-E390-499D-B41E-E7588C631BF1}">
      <dgm:prSet/>
      <dgm:spPr/>
      <dgm:t>
        <a:bodyPr/>
        <a:lstStyle/>
        <a:p>
          <a:endParaRPr lang="en-US"/>
        </a:p>
      </dgm:t>
    </dgm:pt>
    <dgm:pt modelId="{691F579F-C6C2-46D1-8A39-4DA6C5E74AD4}">
      <dgm:prSet/>
      <dgm:spPr/>
      <dgm:t>
        <a:bodyPr/>
        <a:lstStyle/>
        <a:p>
          <a:r>
            <a:rPr lang="cs-CZ"/>
            <a:t>- napiš formu, jakou má tato skladba (a,b,a,c,a……)</a:t>
          </a:r>
          <a:endParaRPr lang="en-US"/>
        </a:p>
      </dgm:t>
    </dgm:pt>
    <dgm:pt modelId="{22FA6496-9C02-4D2D-9681-E9F310F1E83B}" type="parTrans" cxnId="{A29AE8DF-147E-4978-8A76-440430914541}">
      <dgm:prSet/>
      <dgm:spPr/>
      <dgm:t>
        <a:bodyPr/>
        <a:lstStyle/>
        <a:p>
          <a:endParaRPr lang="en-US"/>
        </a:p>
      </dgm:t>
    </dgm:pt>
    <dgm:pt modelId="{FBC032C1-FA28-4A74-A5B9-C9EB2D1ECC98}" type="sibTrans" cxnId="{A29AE8DF-147E-4978-8A76-440430914541}">
      <dgm:prSet/>
      <dgm:spPr/>
      <dgm:t>
        <a:bodyPr/>
        <a:lstStyle/>
        <a:p>
          <a:endParaRPr lang="en-US"/>
        </a:p>
      </dgm:t>
    </dgm:pt>
    <dgm:pt modelId="{5A5CE4DB-B595-4CEA-942F-E4EAF04856C7}" type="pres">
      <dgm:prSet presAssocID="{47AF1E9C-8D4A-486D-83F6-95EB76B8BD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2BEB8B89-2F95-46A7-83F6-4444930DD5CD}" type="pres">
      <dgm:prSet presAssocID="{3E2BF496-4B92-4DAA-A512-3520E7A1EE5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7912D5F-4749-4412-8E3F-EE116DF25400}" type="pres">
      <dgm:prSet presAssocID="{59A8EEB5-F684-4587-8CF8-93CC799D4182}" presName="spacer" presStyleCnt="0"/>
      <dgm:spPr/>
    </dgm:pt>
    <dgm:pt modelId="{3E2CAE44-81ED-488A-90CA-61F200BF9EA7}" type="pres">
      <dgm:prSet presAssocID="{5DA5CCFD-1375-44A0-9E61-4F072203A89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41DB4EE-BB4A-43C7-8E95-EF17636D8159}" type="pres">
      <dgm:prSet presAssocID="{04340DFA-904F-4E7C-AE84-80D837D8253C}" presName="spacer" presStyleCnt="0"/>
      <dgm:spPr/>
    </dgm:pt>
    <dgm:pt modelId="{2A660B87-CB44-45A4-8B21-0CDB63B0D0DB}" type="pres">
      <dgm:prSet presAssocID="{691F579F-C6C2-46D1-8A39-4DA6C5E74AD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E8C9E884-481B-4963-A3DE-2A029BE49984}" type="presOf" srcId="{47AF1E9C-8D4A-486D-83F6-95EB76B8BD75}" destId="{5A5CE4DB-B595-4CEA-942F-E4EAF04856C7}" srcOrd="0" destOrd="0" presId="urn:microsoft.com/office/officeart/2005/8/layout/vList2"/>
    <dgm:cxn modelId="{1CEE62C3-F6F9-4E96-8CF8-B2A46BCD6469}" type="presOf" srcId="{5DA5CCFD-1375-44A0-9E61-4F072203A89C}" destId="{3E2CAE44-81ED-488A-90CA-61F200BF9EA7}" srcOrd="0" destOrd="0" presId="urn:microsoft.com/office/officeart/2005/8/layout/vList2"/>
    <dgm:cxn modelId="{00CEE9ED-D9E5-4F75-A65D-8945261926F4}" srcId="{47AF1E9C-8D4A-486D-83F6-95EB76B8BD75}" destId="{3E2BF496-4B92-4DAA-A512-3520E7A1EE5D}" srcOrd="0" destOrd="0" parTransId="{C2A44C17-9300-4EBF-91DC-2D1EC9A7F287}" sibTransId="{59A8EEB5-F684-4587-8CF8-93CC799D4182}"/>
    <dgm:cxn modelId="{AD2BD6C5-7D1B-4C9B-A4B3-C40DEF55A645}" type="presOf" srcId="{3E2BF496-4B92-4DAA-A512-3520E7A1EE5D}" destId="{2BEB8B89-2F95-46A7-83F6-4444930DD5CD}" srcOrd="0" destOrd="0" presId="urn:microsoft.com/office/officeart/2005/8/layout/vList2"/>
    <dgm:cxn modelId="{A29AE8DF-147E-4978-8A76-440430914541}" srcId="{47AF1E9C-8D4A-486D-83F6-95EB76B8BD75}" destId="{691F579F-C6C2-46D1-8A39-4DA6C5E74AD4}" srcOrd="2" destOrd="0" parTransId="{22FA6496-9C02-4D2D-9681-E9F310F1E83B}" sibTransId="{FBC032C1-FA28-4A74-A5B9-C9EB2D1ECC98}"/>
    <dgm:cxn modelId="{5F7630F2-E4B1-4136-83B9-AC8DEF3973ED}" type="presOf" srcId="{691F579F-C6C2-46D1-8A39-4DA6C5E74AD4}" destId="{2A660B87-CB44-45A4-8B21-0CDB63B0D0DB}" srcOrd="0" destOrd="0" presId="urn:microsoft.com/office/officeart/2005/8/layout/vList2"/>
    <dgm:cxn modelId="{3FC75061-E390-499D-B41E-E7588C631BF1}" srcId="{47AF1E9C-8D4A-486D-83F6-95EB76B8BD75}" destId="{5DA5CCFD-1375-44A0-9E61-4F072203A89C}" srcOrd="1" destOrd="0" parTransId="{8CFEA640-5EC0-471B-B86F-151AE82205B2}" sibTransId="{04340DFA-904F-4E7C-AE84-80D837D8253C}"/>
    <dgm:cxn modelId="{8EFF2912-671B-4836-8D2F-F33D95D5CE20}" type="presParOf" srcId="{5A5CE4DB-B595-4CEA-942F-E4EAF04856C7}" destId="{2BEB8B89-2F95-46A7-83F6-4444930DD5CD}" srcOrd="0" destOrd="0" presId="urn:microsoft.com/office/officeart/2005/8/layout/vList2"/>
    <dgm:cxn modelId="{D0DD4BA8-A653-4672-A9DA-1DD8F01AAF02}" type="presParOf" srcId="{5A5CE4DB-B595-4CEA-942F-E4EAF04856C7}" destId="{E7912D5F-4749-4412-8E3F-EE116DF25400}" srcOrd="1" destOrd="0" presId="urn:microsoft.com/office/officeart/2005/8/layout/vList2"/>
    <dgm:cxn modelId="{9C69DFDB-806F-450B-8C00-EAE4D7CA3571}" type="presParOf" srcId="{5A5CE4DB-B595-4CEA-942F-E4EAF04856C7}" destId="{3E2CAE44-81ED-488A-90CA-61F200BF9EA7}" srcOrd="2" destOrd="0" presId="urn:microsoft.com/office/officeart/2005/8/layout/vList2"/>
    <dgm:cxn modelId="{2BF716D0-69A8-4F22-A54B-878E7CC38603}" type="presParOf" srcId="{5A5CE4DB-B595-4CEA-942F-E4EAF04856C7}" destId="{941DB4EE-BB4A-43C7-8E95-EF17636D8159}" srcOrd="3" destOrd="0" presId="urn:microsoft.com/office/officeart/2005/8/layout/vList2"/>
    <dgm:cxn modelId="{DAADC83D-5CFD-40B2-8F8C-F36F7C18A7B4}" type="presParOf" srcId="{5A5CE4DB-B595-4CEA-942F-E4EAF04856C7}" destId="{2A660B87-CB44-45A4-8B21-0CDB63B0D0D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BEB8B89-2F95-46A7-83F6-4444930DD5CD}">
      <dsp:nvSpPr>
        <dsp:cNvPr id="0" name=""/>
        <dsp:cNvSpPr/>
      </dsp:nvSpPr>
      <dsp:spPr>
        <a:xfrm>
          <a:off x="0" y="40302"/>
          <a:ext cx="4885203" cy="186966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/>
            <a:t>- Poznáš funkci této skladby: k poslechu, k tanci, k pochodu?</a:t>
          </a:r>
          <a:endParaRPr lang="en-US" sz="3400" kern="1200"/>
        </a:p>
      </dsp:txBody>
      <dsp:txXfrm>
        <a:off x="0" y="40302"/>
        <a:ext cx="4885203" cy="1869660"/>
      </dsp:txXfrm>
    </dsp:sp>
    <dsp:sp modelId="{3E2CAE44-81ED-488A-90CA-61F200BF9EA7}">
      <dsp:nvSpPr>
        <dsp:cNvPr id="0" name=""/>
        <dsp:cNvSpPr/>
      </dsp:nvSpPr>
      <dsp:spPr>
        <a:xfrm>
          <a:off x="0" y="2007883"/>
          <a:ext cx="4885203" cy="1869660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/>
            <a:t>- jaké nástroje hrají couplety?</a:t>
          </a:r>
          <a:endParaRPr lang="en-US" sz="3400" kern="1200"/>
        </a:p>
      </dsp:txBody>
      <dsp:txXfrm>
        <a:off x="0" y="2007883"/>
        <a:ext cx="4885203" cy="1869660"/>
      </dsp:txXfrm>
    </dsp:sp>
    <dsp:sp modelId="{2A660B87-CB44-45A4-8B21-0CDB63B0D0DB}">
      <dsp:nvSpPr>
        <dsp:cNvPr id="0" name=""/>
        <dsp:cNvSpPr/>
      </dsp:nvSpPr>
      <dsp:spPr>
        <a:xfrm>
          <a:off x="0" y="3975463"/>
          <a:ext cx="4885203" cy="1869660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3400" kern="1200"/>
            <a:t>- napiš formu, jakou má tato skladba (a,b,a,c,a……)</a:t>
          </a:r>
          <a:endParaRPr lang="en-US" sz="3400" kern="1200"/>
        </a:p>
      </dsp:txBody>
      <dsp:txXfrm>
        <a:off x="0" y="3975463"/>
        <a:ext cx="4885203" cy="1869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08.03.2022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www.youtube.com/watch?v=4OMjMgQXHGo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Quatri&#232;me%20Concert%20Forlane.%20Rondeau%20-%20Gayement%20(Couperin).mp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0330E1AF-3A11-4A3E-AAC1-C1DA6519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6277" y="4474410"/>
            <a:ext cx="3703453" cy="10224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3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 mají obrázky společného?</a:t>
            </a:r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9DBC4630-03DA-474F-BBCB-BA3AE6B317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7607" y="0"/>
            <a:ext cx="3749674" cy="2168912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3" name="Obrázek 2" descr="Obsah obrázku dort, stůl, nahoře, vsedě&#10;&#10;Popis byl vytvořen automaticky">
            <a:extLst>
              <a:ext uri="{FF2B5EF4-FFF2-40B4-BE49-F238E27FC236}">
                <a16:creationId xmlns="" xmlns:a16="http://schemas.microsoft.com/office/drawing/2014/main" id="{8C01A851-B077-4844-9A03-5FEFFDB6744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522" r="1" b="1"/>
          <a:stretch/>
        </p:blipFill>
        <p:spPr>
          <a:xfrm>
            <a:off x="293068" y="10"/>
            <a:ext cx="3458751" cy="2019612"/>
          </a:xfrm>
          <a:custGeom>
            <a:avLst/>
            <a:gdLst>
              <a:gd name="connsiteX0" fmla="*/ 29691 w 3913632"/>
              <a:gd name="connsiteY0" fmla="*/ 0 h 2285234"/>
              <a:gd name="connsiteX1" fmla="*/ 3883942 w 3913632"/>
              <a:gd name="connsiteY1" fmla="*/ 0 h 2285234"/>
              <a:gd name="connsiteX2" fmla="*/ 3903529 w 3913632"/>
              <a:gd name="connsiteY2" fmla="*/ 128345 h 2285234"/>
              <a:gd name="connsiteX3" fmla="*/ 3913632 w 3913632"/>
              <a:gd name="connsiteY3" fmla="*/ 328418 h 2285234"/>
              <a:gd name="connsiteX4" fmla="*/ 1956816 w 3913632"/>
              <a:gd name="connsiteY4" fmla="*/ 2285234 h 2285234"/>
              <a:gd name="connsiteX5" fmla="*/ 0 w 3913632"/>
              <a:gd name="connsiteY5" fmla="*/ 328418 h 2285234"/>
              <a:gd name="connsiteX6" fmla="*/ 10103 w 3913632"/>
              <a:gd name="connsiteY6" fmla="*/ 128345 h 2285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</p:spPr>
      </p:pic>
      <p:sp>
        <p:nvSpPr>
          <p:cNvPr id="25" name="Freeform: Shape 24">
            <a:extLst>
              <a:ext uri="{FF2B5EF4-FFF2-40B4-BE49-F238E27FC236}">
                <a16:creationId xmlns="" xmlns:a16="http://schemas.microsoft.com/office/drawing/2014/main" id="{F6E384F5-137A-40B1-97F0-694CC6ECD5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3306164"/>
            <a:ext cx="2798064" cy="3551837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1" name="Obrázek 10" descr="Obsah obrázku ruské kolo, jezdit, obloha, exteriér&#10;&#10;Popis byl vytvořen automaticky">
            <a:extLst>
              <a:ext uri="{FF2B5EF4-FFF2-40B4-BE49-F238E27FC236}">
                <a16:creationId xmlns="" xmlns:a16="http://schemas.microsoft.com/office/drawing/2014/main" id="{A0430F9E-4661-43E6-975E-38A6FACF3B2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8660" r="5" b="5"/>
          <a:stretch/>
        </p:blipFill>
        <p:spPr>
          <a:xfrm>
            <a:off x="20" y="3430749"/>
            <a:ext cx="2673459" cy="3427251"/>
          </a:xfrm>
          <a:custGeom>
            <a:avLst/>
            <a:gdLst>
              <a:gd name="connsiteX0" fmla="*/ 640080 w 3564638"/>
              <a:gd name="connsiteY0" fmla="*/ 0 h 4569668"/>
              <a:gd name="connsiteX1" fmla="*/ 3564638 w 3564638"/>
              <a:gd name="connsiteY1" fmla="*/ 2924558 h 4569668"/>
              <a:gd name="connsiteX2" fmla="*/ 3065170 w 3564638"/>
              <a:gd name="connsiteY2" fmla="*/ 4559707 h 4569668"/>
              <a:gd name="connsiteX3" fmla="*/ 3057720 w 3564638"/>
              <a:gd name="connsiteY3" fmla="*/ 4569668 h 4569668"/>
              <a:gd name="connsiteX4" fmla="*/ 0 w 3564638"/>
              <a:gd name="connsiteY4" fmla="*/ 4569668 h 4569668"/>
              <a:gd name="connsiteX5" fmla="*/ 0 w 3564638"/>
              <a:gd name="connsiteY5" fmla="*/ 72448 h 4569668"/>
              <a:gd name="connsiteX6" fmla="*/ 50679 w 3564638"/>
              <a:gd name="connsiteY6" fmla="*/ 59417 h 4569668"/>
              <a:gd name="connsiteX7" fmla="*/ 640080 w 3564638"/>
              <a:gd name="connsiteY7" fmla="*/ 0 h 456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</p:spPr>
      </p:pic>
      <p:sp>
        <p:nvSpPr>
          <p:cNvPr id="27" name="Oval 26">
            <a:extLst>
              <a:ext uri="{FF2B5EF4-FFF2-40B4-BE49-F238E27FC236}">
                <a16:creationId xmlns="" xmlns:a16="http://schemas.microsoft.com/office/drawing/2014/main" id="{78418A25-6EAC-4140-BFE6-284E1925B5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478436" y="1135543"/>
            <a:ext cx="2679072" cy="267907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7" name="Zástupný obsah 6" descr="Obsah obrázku drak, letící, voda&#10;&#10;Popis byl vytvořen automaticky">
            <a:extLst>
              <a:ext uri="{FF2B5EF4-FFF2-40B4-BE49-F238E27FC236}">
                <a16:creationId xmlns="" xmlns:a16="http://schemas.microsoft.com/office/drawing/2014/main" id="{A3640A89-1E3B-4A3C-8DAA-98E02B7AF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171" r="-7" b="-7"/>
          <a:stretch/>
        </p:blipFill>
        <p:spPr>
          <a:xfrm>
            <a:off x="3613031" y="1278092"/>
            <a:ext cx="2401927" cy="2401927"/>
          </a:xfrm>
          <a:custGeom>
            <a:avLst/>
            <a:gdLst>
              <a:gd name="connsiteX0" fmla="*/ 1426464 w 2852928"/>
              <a:gd name="connsiteY0" fmla="*/ 0 h 2852928"/>
              <a:gd name="connsiteX1" fmla="*/ 2852928 w 2852928"/>
              <a:gd name="connsiteY1" fmla="*/ 1426464 h 2852928"/>
              <a:gd name="connsiteX2" fmla="*/ 1426464 w 2852928"/>
              <a:gd name="connsiteY2" fmla="*/ 2852928 h 2852928"/>
              <a:gd name="connsiteX3" fmla="*/ 0 w 2852928"/>
              <a:gd name="connsiteY3" fmla="*/ 1426464 h 2852928"/>
              <a:gd name="connsiteX4" fmla="*/ 1426464 w 2852928"/>
              <a:gd name="connsiteY4" fmla="*/ 0 h 2852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</p:spPr>
      </p:pic>
      <p:sp>
        <p:nvSpPr>
          <p:cNvPr id="29" name="Freeform: Shape 28">
            <a:extLst>
              <a:ext uri="{FF2B5EF4-FFF2-40B4-BE49-F238E27FC236}">
                <a16:creationId xmlns="" xmlns:a16="http://schemas.microsoft.com/office/drawing/2014/main" id="{6B9D64DB-4D5C-4A91-B45F-F301E3174F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160420" y="-1"/>
            <a:ext cx="2983580" cy="3079565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13" name="Obrázek 12" descr="Obsah obrázku stůl&#10;&#10;Popis byl vytvořen automaticky">
            <a:extLst>
              <a:ext uri="{FF2B5EF4-FFF2-40B4-BE49-F238E27FC236}">
                <a16:creationId xmlns="" xmlns:a16="http://schemas.microsoft.com/office/drawing/2014/main" id="{9DF8CEE4-3FE6-4137-A76A-3B7EDD828069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966" r="16489" b="4"/>
          <a:stretch/>
        </p:blipFill>
        <p:spPr>
          <a:xfrm>
            <a:off x="6304587" y="10"/>
            <a:ext cx="2839413" cy="2935390"/>
          </a:xfrm>
          <a:custGeom>
            <a:avLst/>
            <a:gdLst>
              <a:gd name="connsiteX0" fmla="*/ 122841 w 3273238"/>
              <a:gd name="connsiteY0" fmla="*/ 0 h 3383891"/>
              <a:gd name="connsiteX1" fmla="*/ 3273238 w 3273238"/>
              <a:gd name="connsiteY1" fmla="*/ 0 h 3383891"/>
              <a:gd name="connsiteX2" fmla="*/ 3273238 w 3273238"/>
              <a:gd name="connsiteY2" fmla="*/ 3291335 h 3383891"/>
              <a:gd name="connsiteX3" fmla="*/ 3118338 w 3273238"/>
              <a:gd name="connsiteY3" fmla="*/ 3331164 h 3383891"/>
              <a:gd name="connsiteX4" fmla="*/ 2595295 w 3273238"/>
              <a:gd name="connsiteY4" fmla="*/ 3383891 h 3383891"/>
              <a:gd name="connsiteX5" fmla="*/ 0 w 3273238"/>
              <a:gd name="connsiteY5" fmla="*/ 788596 h 3383891"/>
              <a:gd name="connsiteX6" fmla="*/ 116679 w 3273238"/>
              <a:gd name="connsiteY6" fmla="*/ 16835 h 3383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</p:spPr>
      </p:pic>
      <p:sp>
        <p:nvSpPr>
          <p:cNvPr id="31" name="Freeform: Shape 30">
            <a:extLst>
              <a:ext uri="{FF2B5EF4-FFF2-40B4-BE49-F238E27FC236}">
                <a16:creationId xmlns="" xmlns:a16="http://schemas.microsoft.com/office/drawing/2014/main" id="{CB14CE1B-4BC5-4EF2-BE3D-05E4F580B3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99497" y="4645063"/>
            <a:ext cx="2244502" cy="2212937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 defTabSz="685800">
              <a:defRPr/>
            </a:pPr>
            <a:endParaRPr lang="en-US" sz="1350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9" name="Obrázek 8" descr="Obsah obrázku kolo, další, zeď, zaparkované&#10;&#10;Popis byl vytvořen automaticky">
            <a:extLst>
              <a:ext uri="{FF2B5EF4-FFF2-40B4-BE49-F238E27FC236}">
                <a16:creationId xmlns="" xmlns:a16="http://schemas.microsoft.com/office/drawing/2014/main" id="{A702D8D7-1170-4274-ABFE-729F5AE942F0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545" r="16699" b="3"/>
          <a:stretch/>
        </p:blipFill>
        <p:spPr>
          <a:xfrm>
            <a:off x="7022425" y="4767991"/>
            <a:ext cx="2121574" cy="2090009"/>
          </a:xfrm>
          <a:custGeom>
            <a:avLst/>
            <a:gdLst>
              <a:gd name="connsiteX0" fmla="*/ 1888236 w 2828765"/>
              <a:gd name="connsiteY0" fmla="*/ 0 h 2786678"/>
              <a:gd name="connsiteX1" fmla="*/ 2788281 w 2828765"/>
              <a:gd name="connsiteY1" fmla="*/ 227900 h 2786678"/>
              <a:gd name="connsiteX2" fmla="*/ 2828765 w 2828765"/>
              <a:gd name="connsiteY2" fmla="*/ 252495 h 2786678"/>
              <a:gd name="connsiteX3" fmla="*/ 2828765 w 2828765"/>
              <a:gd name="connsiteY3" fmla="*/ 2786678 h 2786678"/>
              <a:gd name="connsiteX4" fmla="*/ 227128 w 2828765"/>
              <a:gd name="connsiteY4" fmla="*/ 2786678 h 2786678"/>
              <a:gd name="connsiteX5" fmla="*/ 148387 w 2828765"/>
              <a:gd name="connsiteY5" fmla="*/ 2623223 h 2786678"/>
              <a:gd name="connsiteX6" fmla="*/ 0 w 2828765"/>
              <a:gd name="connsiteY6" fmla="*/ 1888236 h 2786678"/>
              <a:gd name="connsiteX7" fmla="*/ 1888236 w 2828765"/>
              <a:gd name="connsiteY7" fmla="*/ 0 h 27866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="" xmlns:p14="http://schemas.microsoft.com/office/powerpoint/2010/main" val="40147228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3B854194-185D-494D-905C-7C7CB2E30F6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456158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B4F5FA0D-0104-4987-8241-EFF7C85B88D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3999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2897127E-6CEF-446C-BE87-93B7C46E49D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1D0F667-B94A-4B7B-92EC-B9A34865A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59" y="2053641"/>
            <a:ext cx="2751871" cy="276009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Říkankové rondo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2DCFC10-C0C0-4373-9724-EC0BD85A2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67930" y="801866"/>
            <a:ext cx="3979563" cy="5230634"/>
          </a:xfrm>
        </p:spPr>
        <p:txBody>
          <a:bodyPr anchor="ctr">
            <a:normAutofit/>
          </a:bodyPr>
          <a:lstStyle/>
          <a:p>
            <a:r>
              <a:rPr lang="cs-CZ" sz="2100">
                <a:solidFill>
                  <a:srgbClr val="000000"/>
                </a:solidFill>
              </a:rPr>
              <a:t>Basta fidli, kdo tu bydlí?</a:t>
            </a:r>
          </a:p>
          <a:p>
            <a:r>
              <a:rPr lang="cs-CZ" sz="2100">
                <a:solidFill>
                  <a:srgbClr val="000000"/>
                </a:solidFill>
              </a:rPr>
              <a:t>Jeden malý sýček, má stříbrný klíček.</a:t>
            </a:r>
          </a:p>
          <a:p>
            <a:r>
              <a:rPr lang="cs-CZ" sz="2100">
                <a:solidFill>
                  <a:srgbClr val="000000"/>
                </a:solidFill>
              </a:rPr>
              <a:t>Basta fidli, kdo tu bydlí?</a:t>
            </a:r>
          </a:p>
          <a:p>
            <a:r>
              <a:rPr lang="cs-CZ" sz="2100">
                <a:solidFill>
                  <a:srgbClr val="000000"/>
                </a:solidFill>
              </a:rPr>
              <a:t>Jedna stará sova, mu ten klíček schová.</a:t>
            </a:r>
          </a:p>
          <a:p>
            <a:r>
              <a:rPr lang="cs-CZ" sz="2100">
                <a:solidFill>
                  <a:srgbClr val="000000"/>
                </a:solidFill>
              </a:rPr>
              <a:t>Basta fidli, kdo tu bydlí?</a:t>
            </a:r>
          </a:p>
          <a:p>
            <a:r>
              <a:rPr lang="cs-CZ" sz="2100">
                <a:solidFill>
                  <a:srgbClr val="000000"/>
                </a:solidFill>
              </a:rPr>
              <a:t>Můžem začít znova od prvního slova:</a:t>
            </a:r>
          </a:p>
          <a:p>
            <a:r>
              <a:rPr lang="cs-CZ" sz="2100">
                <a:solidFill>
                  <a:srgbClr val="000000"/>
                </a:solidFill>
              </a:rPr>
              <a:t>Basta fidli, kdo tu bydlí?</a:t>
            </a:r>
          </a:p>
          <a:p>
            <a:endParaRPr lang="cs-CZ" sz="21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5967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="" xmlns:a16="http://schemas.microsoft.com/office/drawing/2014/main" id="{8D5874A8-12B3-404D-B9C9-B162F604C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Obrázkové rondo</a:t>
            </a:r>
          </a:p>
        </p:txBody>
      </p:sp>
      <p:pic>
        <p:nvPicPr>
          <p:cNvPr id="7" name="Zástupný obsah 6" descr="Obsah obrázku objekt&#10;&#10;Popis byl vytvořen automaticky">
            <a:extLst>
              <a:ext uri="{FF2B5EF4-FFF2-40B4-BE49-F238E27FC236}">
                <a16:creationId xmlns="" xmlns:a16="http://schemas.microsoft.com/office/drawing/2014/main" id="{B0CA08D9-4823-4DF6-9AEC-85A5EC00C3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37" y="2513533"/>
            <a:ext cx="1830933" cy="1830933"/>
          </a:xfrm>
        </p:spPr>
      </p:pic>
      <p:pic>
        <p:nvPicPr>
          <p:cNvPr id="9" name="Obrázek 8">
            <a:extLst>
              <a:ext uri="{FF2B5EF4-FFF2-40B4-BE49-F238E27FC236}">
                <a16:creationId xmlns="" xmlns:a16="http://schemas.microsoft.com/office/drawing/2014/main" id="{44C58F34-7C00-4DB5-BDDE-96F6886C8D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3327" y="5229785"/>
            <a:ext cx="1081387" cy="126864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="" xmlns:a16="http://schemas.microsoft.com/office/drawing/2014/main" id="{26C4753D-306E-406B-ACDC-DB473D04062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171823"/>
            <a:ext cx="1587525" cy="1587525"/>
          </a:xfrm>
          <a:prstGeom prst="rect">
            <a:avLst/>
          </a:prstGeom>
        </p:spPr>
      </p:pic>
      <p:pic>
        <p:nvPicPr>
          <p:cNvPr id="13" name="Obrázek 12" descr="Obsah obrázku stůl&#10;&#10;Popis byl vytvořen automaticky">
            <a:extLst>
              <a:ext uri="{FF2B5EF4-FFF2-40B4-BE49-F238E27FC236}">
                <a16:creationId xmlns="" xmlns:a16="http://schemas.microsoft.com/office/drawing/2014/main" id="{B79DC861-A1CE-46AD-A21C-59514890D46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257" y="1508871"/>
            <a:ext cx="1573833" cy="1547679"/>
          </a:xfrm>
          <a:prstGeom prst="rect">
            <a:avLst/>
          </a:prstGeom>
        </p:spPr>
      </p:pic>
      <p:pic>
        <p:nvPicPr>
          <p:cNvPr id="15" name="Obrázek 14" descr="Obsah obrázku klipart&#10;&#10;Popis byl vytvořen automaticky">
            <a:extLst>
              <a:ext uri="{FF2B5EF4-FFF2-40B4-BE49-F238E27FC236}">
                <a16:creationId xmlns="" xmlns:a16="http://schemas.microsoft.com/office/drawing/2014/main" id="{1914F3E2-C024-4BF0-8161-28137B4D7B6F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396" y="3174377"/>
            <a:ext cx="1081388" cy="1097464"/>
          </a:xfrm>
          <a:prstGeom prst="rect">
            <a:avLst/>
          </a:prstGeom>
        </p:spPr>
      </p:pic>
      <p:pic>
        <p:nvPicPr>
          <p:cNvPr id="17" name="Obrázek 16" descr="Obsah obrázku stůl&#10;&#10;Popis byl vytvořen automaticky">
            <a:extLst>
              <a:ext uri="{FF2B5EF4-FFF2-40B4-BE49-F238E27FC236}">
                <a16:creationId xmlns="" xmlns:a16="http://schemas.microsoft.com/office/drawing/2014/main" id="{C11081D2-30B3-43D0-865F-AF200D53EC73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2423" y="4695463"/>
            <a:ext cx="1686745" cy="1658715"/>
          </a:xfrm>
          <a:prstGeom prst="rect">
            <a:avLst/>
          </a:prstGeom>
        </p:spPr>
      </p:pic>
      <p:pic>
        <p:nvPicPr>
          <p:cNvPr id="19" name="Obrázek 18" descr="Obsah obrázku stůl&#10;&#10;Popis byl vytvořen automaticky">
            <a:extLst>
              <a:ext uri="{FF2B5EF4-FFF2-40B4-BE49-F238E27FC236}">
                <a16:creationId xmlns="" xmlns:a16="http://schemas.microsoft.com/office/drawing/2014/main" id="{506A0DD8-0EF6-4662-8120-0A27EA2EC9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1785" y="4455946"/>
            <a:ext cx="1573833" cy="1547679"/>
          </a:xfrm>
          <a:prstGeom prst="rect">
            <a:avLst/>
          </a:prstGeom>
        </p:spPr>
      </p:pic>
      <p:pic>
        <p:nvPicPr>
          <p:cNvPr id="21" name="Obrázek 20" descr="Obsah obrázku stůl&#10;&#10;Popis byl vytvořen automaticky">
            <a:extLst>
              <a:ext uri="{FF2B5EF4-FFF2-40B4-BE49-F238E27FC236}">
                <a16:creationId xmlns="" xmlns:a16="http://schemas.microsoft.com/office/drawing/2014/main" id="{57E88D06-76F4-4545-B2C8-42AEC6ED169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510" y="1454690"/>
            <a:ext cx="1326705" cy="130465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094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="" xmlns:a16="http://schemas.microsoft.com/office/drawing/2014/main" id="{96646FC9-C66D-4EC7-8310-0DD4ACC49C6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8" name="Rectangle 37">
            <a:extLst>
              <a:ext uri="{FF2B5EF4-FFF2-40B4-BE49-F238E27FC236}">
                <a16:creationId xmlns="" xmlns:a16="http://schemas.microsoft.com/office/drawing/2014/main" id="{A3473CF9-37EB-43E7-89EF-D2D1C53D1D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427711" y="221673"/>
            <a:ext cx="6288577" cy="1332634"/>
          </a:xfrm>
          <a:prstGeom prst="rect">
            <a:avLst/>
          </a:prstGeom>
          <a:ln w="12700">
            <a:solidFill>
              <a:srgbClr val="EFEFEF"/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="" xmlns:a16="http://schemas.microsoft.com/office/drawing/2014/main" id="{3F757860-F2D7-4251-AEF3-434F0A8E9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7340" y="310343"/>
            <a:ext cx="5989320" cy="8688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500"/>
              <a:t>Písňové rondo </a:t>
            </a:r>
          </a:p>
        </p:txBody>
      </p:sp>
      <p:sp>
        <p:nvSpPr>
          <p:cNvPr id="40" name="Rectangle: Rounded Corners 39">
            <a:extLst>
              <a:ext uri="{FF2B5EF4-FFF2-40B4-BE49-F238E27FC236}">
                <a16:creationId xmlns="" xmlns:a16="http://schemas.microsoft.com/office/drawing/2014/main" id="{586B4EF9-43BA-4655-A6FF-1D8E21574C9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862332" y="1211407"/>
            <a:ext cx="5419335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Avenir Next LT Pro"/>
            </a:endParaRPr>
          </a:p>
        </p:txBody>
      </p:sp>
      <p:pic>
        <p:nvPicPr>
          <p:cNvPr id="7" name="Zástupný obsah 6">
            <a:extLst>
              <a:ext uri="{FF2B5EF4-FFF2-40B4-BE49-F238E27FC236}">
                <a16:creationId xmlns="" xmlns:a16="http://schemas.microsoft.com/office/drawing/2014/main" id="{E541AB1C-4543-45B5-A6F4-C8966403390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78" y="2042482"/>
            <a:ext cx="5218925" cy="3588010"/>
          </a:xfrm>
          <a:prstGeom prst="rect">
            <a:avLst/>
          </a:prstGeom>
        </p:spPr>
      </p:pic>
      <p:pic>
        <p:nvPicPr>
          <p:cNvPr id="9" name="Zástupný obsah 8" descr="Obsah obrázku patro, interiér, zeď&#10;&#10;Popis byl vytvořen automaticky">
            <a:extLst>
              <a:ext uri="{FF2B5EF4-FFF2-40B4-BE49-F238E27FC236}">
                <a16:creationId xmlns="" xmlns:a16="http://schemas.microsoft.com/office/drawing/2014/main" id="{112A5A93-4C02-46FE-9E2B-1D732015DF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3742" y="3212975"/>
            <a:ext cx="3581079" cy="235455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329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81AE313-0632-4158-9D99-8BA50322F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6" y="629266"/>
            <a:ext cx="3845274" cy="1676603"/>
          </a:xfrm>
        </p:spPr>
        <p:txBody>
          <a:bodyPr>
            <a:normAutofit fontScale="90000"/>
          </a:bodyPr>
          <a:lstStyle/>
          <a:p>
            <a:r>
              <a:rPr lang="cs-CZ" dirty="0"/>
              <a:t>Malé </a:t>
            </a:r>
            <a:r>
              <a:rPr lang="cs-CZ" dirty="0" smtClean="0"/>
              <a:t>rondo</a:t>
            </a:r>
            <a:br>
              <a:rPr lang="cs-CZ" dirty="0" smtClean="0"/>
            </a:br>
            <a:r>
              <a:rPr lang="cs-CZ" dirty="0" smtClean="0"/>
              <a:t>(barokní </a:t>
            </a:r>
            <a:r>
              <a:rPr lang="cs-CZ" dirty="0" err="1" smtClean="0"/>
              <a:t>rondeau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C676DAD8-EFEE-4DFF-9098-079E0CF38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697" y="2438400"/>
            <a:ext cx="3845272" cy="3785419"/>
          </a:xfrm>
        </p:spPr>
        <p:txBody>
          <a:bodyPr>
            <a:normAutofit/>
          </a:bodyPr>
          <a:lstStyle/>
          <a:p>
            <a:r>
              <a:rPr lang="cs-CZ" dirty="0"/>
              <a:t>Forma: a b a c a</a:t>
            </a:r>
          </a:p>
          <a:p>
            <a:r>
              <a:rPr lang="cs-CZ" dirty="0"/>
              <a:t>a = hlavní téma, </a:t>
            </a:r>
            <a:r>
              <a:rPr lang="cs-CZ" dirty="0" err="1" smtClean="0"/>
              <a:t>rondeau</a:t>
            </a:r>
            <a:endParaRPr lang="cs-CZ" dirty="0"/>
          </a:p>
          <a:p>
            <a:r>
              <a:rPr lang="cs-CZ" dirty="0"/>
              <a:t>b, c, d, = vedlejší téma, </a:t>
            </a:r>
            <a:r>
              <a:rPr lang="cs-CZ" dirty="0" err="1"/>
              <a:t>couplet</a:t>
            </a:r>
            <a:endParaRPr lang="cs-CZ" dirty="0"/>
          </a:p>
          <a:p>
            <a:r>
              <a:rPr lang="cs-CZ" dirty="0"/>
              <a:t>Francois </a:t>
            </a:r>
            <a:r>
              <a:rPr lang="cs-CZ" dirty="0" err="1"/>
              <a:t>Couperin</a:t>
            </a:r>
            <a:r>
              <a:rPr lang="cs-CZ" dirty="0"/>
              <a:t> </a:t>
            </a:r>
          </a:p>
        </p:txBody>
      </p:sp>
      <p:pic>
        <p:nvPicPr>
          <p:cNvPr id="6" name="Obrázek 5" descr="Obsah obrázku interiér, osoba, muž, zeď&#10;&#10;Popis byl vytvořen automaticky">
            <a:extLst>
              <a:ext uri="{FF2B5EF4-FFF2-40B4-BE49-F238E27FC236}">
                <a16:creationId xmlns="" xmlns:a16="http://schemas.microsoft.com/office/drawing/2014/main" id="{28916532-08BD-4FD6-A7A6-E7384ED9063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2030" r="14533" b="3"/>
          <a:stretch/>
        </p:blipFill>
        <p:spPr>
          <a:xfrm>
            <a:off x="4567959" y="640082"/>
            <a:ext cx="4096293" cy="5577837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="" xmlns:p14="http://schemas.microsoft.com/office/powerpoint/2010/main" val="102577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8848FD-91A2-4FB5-8C0B-5F45A510B0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54760"/>
            <a:ext cx="8229600" cy="1143000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F. </a:t>
            </a:r>
            <a:r>
              <a:rPr lang="cs-CZ" dirty="0" err="1" smtClean="0"/>
              <a:t>Couperin</a:t>
            </a:r>
            <a:r>
              <a:rPr lang="cs-CZ" dirty="0" smtClean="0"/>
              <a:t>: </a:t>
            </a:r>
            <a:r>
              <a:rPr lang="cs-CZ" dirty="0" err="1" smtClean="0"/>
              <a:t>Forlane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sz="2200" dirty="0" smtClean="0">
                <a:hlinkClick r:id="rId2"/>
              </a:rPr>
              <a:t>https://www.youtube.com/watch?v=4OMjMgQXHGo</a:t>
            </a:r>
            <a:endParaRPr lang="cs-CZ" sz="2200" dirty="0" smtClean="0"/>
          </a:p>
          <a:p>
            <a:endParaRPr lang="cs-CZ" sz="2200" dirty="0"/>
          </a:p>
        </p:txBody>
      </p:sp>
      <p:pic>
        <p:nvPicPr>
          <p:cNvPr id="4098" name="Picture 2" descr="François Couperin – Wikipedi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844824"/>
            <a:ext cx="2831934" cy="3600400"/>
          </a:xfrm>
          <a:prstGeom prst="rect">
            <a:avLst/>
          </a:prstGeom>
          <a:noFill/>
        </p:spPr>
      </p:pic>
      <p:sp>
        <p:nvSpPr>
          <p:cNvPr id="6" name="Music">
            <a:hlinkClick r:id="rId4" action="ppaction://hlinkfile"/>
          </p:cNvPr>
          <p:cNvSpPr>
            <a:spLocks noEditPoints="1" noChangeArrowheads="1"/>
          </p:cNvSpPr>
          <p:nvPr/>
        </p:nvSpPr>
        <p:spPr bwMode="auto">
          <a:xfrm>
            <a:off x="8100392" y="5877272"/>
            <a:ext cx="360040" cy="360040"/>
          </a:xfrm>
          <a:custGeom>
            <a:avLst/>
            <a:gdLst>
              <a:gd name="T0" fmla="*/ 7352 w 21600"/>
              <a:gd name="T1" fmla="*/ 46 h 21600"/>
              <a:gd name="T2" fmla="*/ 7373 w 21600"/>
              <a:gd name="T3" fmla="*/ 9900 h 21600"/>
              <a:gd name="T4" fmla="*/ 21683 w 21600"/>
              <a:gd name="T5" fmla="*/ 10061 h 21600"/>
              <a:gd name="T6" fmla="*/ 7352 w 21600"/>
              <a:gd name="T7" fmla="*/ 46 h 21600"/>
              <a:gd name="T8" fmla="*/ 21600 w 21600"/>
              <a:gd name="T9" fmla="*/ 0 h 21600"/>
              <a:gd name="T10" fmla="*/ 7975 w 21600"/>
              <a:gd name="T11" fmla="*/ 923 h 21600"/>
              <a:gd name="T12" fmla="*/ 20935 w 21600"/>
              <a:gd name="T13" fmla="*/ 535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T10" t="T11" r="T12" b="T13"/>
            <a:pathLst>
              <a:path w="21600" h="21600">
                <a:moveTo>
                  <a:pt x="7352" y="46"/>
                </a:moveTo>
                <a:lnTo>
                  <a:pt x="7373" y="9900"/>
                </a:lnTo>
                <a:lnTo>
                  <a:pt x="7352" y="16107"/>
                </a:lnTo>
                <a:lnTo>
                  <a:pt x="7103" y="15969"/>
                </a:lnTo>
                <a:lnTo>
                  <a:pt x="6729" y="15692"/>
                </a:lnTo>
                <a:lnTo>
                  <a:pt x="6355" y="15553"/>
                </a:lnTo>
                <a:lnTo>
                  <a:pt x="5981" y="15415"/>
                </a:lnTo>
                <a:lnTo>
                  <a:pt x="5607" y="15276"/>
                </a:lnTo>
                <a:lnTo>
                  <a:pt x="5109" y="15138"/>
                </a:lnTo>
                <a:lnTo>
                  <a:pt x="4735" y="15138"/>
                </a:lnTo>
                <a:lnTo>
                  <a:pt x="4236" y="15138"/>
                </a:lnTo>
                <a:lnTo>
                  <a:pt x="3364" y="15138"/>
                </a:lnTo>
                <a:lnTo>
                  <a:pt x="2616" y="15276"/>
                </a:lnTo>
                <a:lnTo>
                  <a:pt x="1869" y="15692"/>
                </a:lnTo>
                <a:lnTo>
                  <a:pt x="1246" y="15969"/>
                </a:lnTo>
                <a:lnTo>
                  <a:pt x="747" y="16523"/>
                </a:lnTo>
                <a:lnTo>
                  <a:pt x="373" y="17076"/>
                </a:lnTo>
                <a:lnTo>
                  <a:pt x="124" y="17630"/>
                </a:lnTo>
                <a:lnTo>
                  <a:pt x="0" y="18323"/>
                </a:lnTo>
                <a:lnTo>
                  <a:pt x="124" y="19015"/>
                </a:lnTo>
                <a:lnTo>
                  <a:pt x="373" y="19569"/>
                </a:lnTo>
                <a:lnTo>
                  <a:pt x="747" y="20123"/>
                </a:lnTo>
                <a:lnTo>
                  <a:pt x="1246" y="20676"/>
                </a:lnTo>
                <a:lnTo>
                  <a:pt x="1869" y="21092"/>
                </a:lnTo>
                <a:lnTo>
                  <a:pt x="2616" y="21369"/>
                </a:lnTo>
                <a:lnTo>
                  <a:pt x="3364" y="21507"/>
                </a:lnTo>
                <a:lnTo>
                  <a:pt x="4236" y="21646"/>
                </a:lnTo>
                <a:lnTo>
                  <a:pt x="5109" y="21507"/>
                </a:lnTo>
                <a:lnTo>
                  <a:pt x="5856" y="21369"/>
                </a:lnTo>
                <a:lnTo>
                  <a:pt x="6604" y="21092"/>
                </a:lnTo>
                <a:lnTo>
                  <a:pt x="7227" y="20676"/>
                </a:lnTo>
                <a:lnTo>
                  <a:pt x="7726" y="20123"/>
                </a:lnTo>
                <a:lnTo>
                  <a:pt x="8100" y="19569"/>
                </a:lnTo>
                <a:lnTo>
                  <a:pt x="8349" y="19015"/>
                </a:lnTo>
                <a:lnTo>
                  <a:pt x="8473" y="18323"/>
                </a:lnTo>
                <a:lnTo>
                  <a:pt x="8473" y="6276"/>
                </a:lnTo>
                <a:lnTo>
                  <a:pt x="20561" y="6276"/>
                </a:lnTo>
                <a:lnTo>
                  <a:pt x="20561" y="16107"/>
                </a:lnTo>
                <a:lnTo>
                  <a:pt x="20187" y="15830"/>
                </a:lnTo>
                <a:lnTo>
                  <a:pt x="19938" y="15692"/>
                </a:lnTo>
                <a:lnTo>
                  <a:pt x="19564" y="15553"/>
                </a:lnTo>
                <a:lnTo>
                  <a:pt x="19190" y="15415"/>
                </a:lnTo>
                <a:lnTo>
                  <a:pt x="18692" y="15276"/>
                </a:lnTo>
                <a:lnTo>
                  <a:pt x="18318" y="15138"/>
                </a:lnTo>
                <a:lnTo>
                  <a:pt x="17944" y="15138"/>
                </a:lnTo>
                <a:lnTo>
                  <a:pt x="17446" y="15138"/>
                </a:lnTo>
                <a:lnTo>
                  <a:pt x="16573" y="15138"/>
                </a:lnTo>
                <a:lnTo>
                  <a:pt x="15826" y="15276"/>
                </a:lnTo>
                <a:lnTo>
                  <a:pt x="15078" y="15692"/>
                </a:lnTo>
                <a:lnTo>
                  <a:pt x="14455" y="15969"/>
                </a:lnTo>
                <a:lnTo>
                  <a:pt x="13956" y="16523"/>
                </a:lnTo>
                <a:lnTo>
                  <a:pt x="13583" y="17076"/>
                </a:lnTo>
                <a:lnTo>
                  <a:pt x="13333" y="17630"/>
                </a:lnTo>
                <a:lnTo>
                  <a:pt x="13209" y="18323"/>
                </a:lnTo>
                <a:lnTo>
                  <a:pt x="13333" y="19015"/>
                </a:lnTo>
                <a:lnTo>
                  <a:pt x="13583" y="19569"/>
                </a:lnTo>
                <a:lnTo>
                  <a:pt x="13956" y="20123"/>
                </a:lnTo>
                <a:lnTo>
                  <a:pt x="14455" y="20676"/>
                </a:lnTo>
                <a:lnTo>
                  <a:pt x="15078" y="21092"/>
                </a:lnTo>
                <a:lnTo>
                  <a:pt x="15826" y="21369"/>
                </a:lnTo>
                <a:lnTo>
                  <a:pt x="16573" y="21507"/>
                </a:lnTo>
                <a:lnTo>
                  <a:pt x="17446" y="21646"/>
                </a:lnTo>
                <a:lnTo>
                  <a:pt x="18318" y="21507"/>
                </a:lnTo>
                <a:lnTo>
                  <a:pt x="19066" y="21369"/>
                </a:lnTo>
                <a:lnTo>
                  <a:pt x="19813" y="21092"/>
                </a:lnTo>
                <a:lnTo>
                  <a:pt x="20436" y="20676"/>
                </a:lnTo>
                <a:lnTo>
                  <a:pt x="20935" y="20123"/>
                </a:lnTo>
                <a:lnTo>
                  <a:pt x="21309" y="19569"/>
                </a:lnTo>
                <a:lnTo>
                  <a:pt x="21558" y="19015"/>
                </a:lnTo>
                <a:lnTo>
                  <a:pt x="21683" y="18323"/>
                </a:lnTo>
                <a:lnTo>
                  <a:pt x="21683" y="10061"/>
                </a:lnTo>
                <a:lnTo>
                  <a:pt x="21683" y="46"/>
                </a:lnTo>
                <a:lnTo>
                  <a:pt x="7352" y="46"/>
                </a:lnTo>
                <a:close/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43045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="" xmlns:a16="http://schemas.microsoft.com/office/drawing/2014/main" id="{46C2E80F-49A6-4372-B103-219D417A55E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63072" y="470925"/>
            <a:ext cx="3285756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BA1AE04-402A-4077-9714-80505F3B6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71" y="1012004"/>
            <a:ext cx="2562119" cy="4795408"/>
          </a:xfrm>
        </p:spPr>
        <p:txBody>
          <a:bodyPr>
            <a:normAutofit/>
          </a:bodyPr>
          <a:lstStyle/>
          <a:p>
            <a:r>
              <a:rPr lang="cs-CZ">
                <a:solidFill>
                  <a:srgbClr val="FFFFFF"/>
                </a:solidFill>
              </a:rPr>
              <a:t>Forlane rondeau</a:t>
            </a:r>
          </a:p>
        </p:txBody>
      </p:sp>
      <p:graphicFrame>
        <p:nvGraphicFramePr>
          <p:cNvPr id="6" name="Zástupný obsah 3">
            <a:extLst>
              <a:ext uri="{FF2B5EF4-FFF2-40B4-BE49-F238E27FC236}">
                <a16:creationId xmlns="" xmlns:a16="http://schemas.microsoft.com/office/drawing/2014/main" id="{0C64B707-4B69-473C-8799-C7920A525C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11144169"/>
              </p:ext>
            </p:extLst>
          </p:nvPr>
        </p:nvGraphicFramePr>
        <p:xfrm>
          <a:off x="3895725" y="470924"/>
          <a:ext cx="4885203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586716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125</Words>
  <Application>Microsoft Office PowerPoint</Application>
  <PresentationFormat>Předvádění na obrazovce 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Co mají obrázky společného?</vt:lpstr>
      <vt:lpstr>Říkankové rondo</vt:lpstr>
      <vt:lpstr>Obrázkové rondo</vt:lpstr>
      <vt:lpstr>Písňové rondo </vt:lpstr>
      <vt:lpstr>Malé rondo (barokní rondeau)</vt:lpstr>
      <vt:lpstr>F. Couperin: Forlane</vt:lpstr>
      <vt:lpstr>Forlane rondeau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 mají obrázky společného?</dc:title>
  <dc:creator>Kateřina Nováková</dc:creator>
  <cp:lastModifiedBy>kater</cp:lastModifiedBy>
  <cp:revision>9</cp:revision>
  <dcterms:created xsi:type="dcterms:W3CDTF">2019-12-05T11:15:18Z</dcterms:created>
  <dcterms:modified xsi:type="dcterms:W3CDTF">2022-03-08T18:55:44Z</dcterms:modified>
</cp:coreProperties>
</file>