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o Sans" charset="1" panose="020B0502040504020204"/>
      <p:regular r:id="rId10"/>
    </p:embeddedFont>
    <p:embeddedFont>
      <p:font typeface="Noto Sans Bold" charset="1" panose="020B0802040504020204"/>
      <p:regular r:id="rId11"/>
    </p:embeddedFont>
    <p:embeddedFont>
      <p:font typeface="Noto Sans Italics" charset="1" panose="020B0502040504090204"/>
      <p:regular r:id="rId12"/>
    </p:embeddedFont>
    <p:embeddedFont>
      <p:font typeface="Noto Sans Bold Italics" charset="1" panose="020B0802040504090204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Canva Sans Italics" charset="1" panose="020B0503030501040103"/>
      <p:regular r:id="rId16"/>
    </p:embeddedFont>
    <p:embeddedFont>
      <p:font typeface="Canva Sans Bold Italics" charset="1" panose="020B0803030501040103"/>
      <p:regular r:id="rId17"/>
    </p:embeddedFont>
    <p:embeddedFont>
      <p:font typeface="Canva Sans Medium" charset="1" panose="020B0603030501040103"/>
      <p:regular r:id="rId18"/>
    </p:embeddedFont>
    <p:embeddedFont>
      <p:font typeface="Canva Sans Medium Italics" charset="1" panose="020B0603030501040103"/>
      <p:regular r:id="rId19"/>
    </p:embeddedFont>
    <p:embeddedFont>
      <p:font typeface="Roca Two" charset="1" panose="00000500000000000000"/>
      <p:regular r:id="rId20"/>
    </p:embeddedFont>
    <p:embeddedFont>
      <p:font typeface="Roca Two Bold" charset="1" panose="00000800000000000000"/>
      <p:regular r:id="rId21"/>
    </p:embeddedFont>
    <p:embeddedFont>
      <p:font typeface="Roca Two Italics" charset="1" panose="00000400000000000000"/>
      <p:regular r:id="rId22"/>
    </p:embeddedFont>
    <p:embeddedFont>
      <p:font typeface="Roca Two Bold Italics" charset="1" panose="00000800000000000000"/>
      <p:regular r:id="rId23"/>
    </p:embeddedFont>
    <p:embeddedFont>
      <p:font typeface="Roca Two Thin" charset="1" panose="00000200000000000000"/>
      <p:regular r:id="rId24"/>
    </p:embeddedFont>
    <p:embeddedFont>
      <p:font typeface="Roca Two Thin Italics" charset="1" panose="00000200000000000000"/>
      <p:regular r:id="rId25"/>
    </p:embeddedFont>
    <p:embeddedFont>
      <p:font typeface="Roca Two Light" charset="1" panose="00000400000000000000"/>
      <p:regular r:id="rId26"/>
    </p:embeddedFont>
    <p:embeddedFont>
      <p:font typeface="Roca Two Light Italics" charset="1" panose="00000400000000000000"/>
      <p:regular r:id="rId27"/>
    </p:embeddedFont>
    <p:embeddedFont>
      <p:font typeface="Roca Two Ultra-Bold" charset="1" panose="00000A00000000000000"/>
      <p:regular r:id="rId28"/>
    </p:embeddedFont>
    <p:embeddedFont>
      <p:font typeface="Roca Two Ultra-Bold Italics" charset="1" panose="00000A00000000000000"/>
      <p:regular r:id="rId29"/>
    </p:embeddedFont>
    <p:embeddedFont>
      <p:font typeface="Roca Two Heavy" charset="1" panose="00000A00000000000000"/>
      <p:regular r:id="rId30"/>
    </p:embeddedFont>
    <p:embeddedFont>
      <p:font typeface="Roca Two Heavy Italics" charset="1" panose="00000A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jpeg" Type="http://schemas.openxmlformats.org/officeDocument/2006/relationships/image"/><Relationship Id="rId3" Target="../media/image18.jpe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8.png" Type="http://schemas.openxmlformats.org/officeDocument/2006/relationships/image"/><Relationship Id="rId17" Target="../media/image9.png" Type="http://schemas.openxmlformats.org/officeDocument/2006/relationships/image"/><Relationship Id="rId18" Target="../media/image10.sv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86298" y="2415558"/>
            <a:ext cx="14315404" cy="5736781"/>
          </a:xfrm>
          <a:custGeom>
            <a:avLst/>
            <a:gdLst/>
            <a:ahLst/>
            <a:cxnLst/>
            <a:rect r="r" b="b" t="t" l="l"/>
            <a:pathLst>
              <a:path h="5736781" w="14315404">
                <a:moveTo>
                  <a:pt x="0" y="0"/>
                </a:moveTo>
                <a:lnTo>
                  <a:pt x="14315404" y="0"/>
                </a:lnTo>
                <a:lnTo>
                  <a:pt x="14315404" y="5736782"/>
                </a:lnTo>
                <a:lnTo>
                  <a:pt x="0" y="5736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" t="-14331" r="0" b="-355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675497" y="1061416"/>
            <a:ext cx="1388382" cy="1826819"/>
          </a:xfrm>
          <a:custGeom>
            <a:avLst/>
            <a:gdLst/>
            <a:ahLst/>
            <a:cxnLst/>
            <a:rect r="r" b="b" t="t" l="l"/>
            <a:pathLst>
              <a:path h="1826819" w="1388382">
                <a:moveTo>
                  <a:pt x="0" y="0"/>
                </a:moveTo>
                <a:lnTo>
                  <a:pt x="1388382" y="0"/>
                </a:lnTo>
                <a:lnTo>
                  <a:pt x="1388382" y="1826819"/>
                </a:lnTo>
                <a:lnTo>
                  <a:pt x="0" y="1826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35392" y="3513039"/>
            <a:ext cx="12053529" cy="3282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7"/>
              </a:lnSpc>
            </a:pPr>
            <a:r>
              <a:rPr lang="en-US" sz="7178">
                <a:solidFill>
                  <a:srgbClr val="2B1B10"/>
                </a:solidFill>
                <a:latin typeface="Roca Two"/>
              </a:rPr>
              <a:t>PRÁCE S EMOCEMI </a:t>
            </a:r>
          </a:p>
          <a:p>
            <a:pPr algn="ctr">
              <a:lnSpc>
                <a:spcPts val="6317"/>
              </a:lnSpc>
            </a:pPr>
            <a:r>
              <a:rPr lang="en-US" sz="7178">
                <a:solidFill>
                  <a:srgbClr val="2B1B10"/>
                </a:solidFill>
                <a:latin typeface="Roca Two"/>
              </a:rPr>
              <a:t>PŘI ROZVOJI ČTENÁŘSTVÍ </a:t>
            </a:r>
          </a:p>
          <a:p>
            <a:pPr algn="ctr">
              <a:lnSpc>
                <a:spcPts val="6317"/>
              </a:lnSpc>
            </a:pPr>
            <a:r>
              <a:rPr lang="en-US" sz="7178">
                <a:solidFill>
                  <a:srgbClr val="2B1B10"/>
                </a:solidFill>
                <a:latin typeface="Roca Two"/>
              </a:rPr>
              <a:t>POHLEDEM UČITELŮ A ŽÁKŮ 1. STUPNĚ ZŠ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1499947">
            <a:off x="16179756" y="851332"/>
            <a:ext cx="4679733" cy="2935469"/>
          </a:xfrm>
          <a:custGeom>
            <a:avLst/>
            <a:gdLst/>
            <a:ahLst/>
            <a:cxnLst/>
            <a:rect r="r" b="b" t="t" l="l"/>
            <a:pathLst>
              <a:path h="2935469" w="4679733">
                <a:moveTo>
                  <a:pt x="0" y="0"/>
                </a:moveTo>
                <a:lnTo>
                  <a:pt x="4679733" y="0"/>
                </a:lnTo>
                <a:lnTo>
                  <a:pt x="4679733" y="2935469"/>
                </a:lnTo>
                <a:lnTo>
                  <a:pt x="0" y="2935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81790">
            <a:off x="12415536" y="-197491"/>
            <a:ext cx="5223762" cy="1932792"/>
          </a:xfrm>
          <a:custGeom>
            <a:avLst/>
            <a:gdLst/>
            <a:ahLst/>
            <a:cxnLst/>
            <a:rect r="r" b="b" t="t" l="l"/>
            <a:pathLst>
              <a:path h="1932792" w="5223762">
                <a:moveTo>
                  <a:pt x="0" y="0"/>
                </a:moveTo>
                <a:lnTo>
                  <a:pt x="5223762" y="0"/>
                </a:lnTo>
                <a:lnTo>
                  <a:pt x="5223762" y="1932792"/>
                </a:lnTo>
                <a:lnTo>
                  <a:pt x="0" y="19327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450721" y="5751511"/>
            <a:ext cx="5365337" cy="5754533"/>
          </a:xfrm>
          <a:custGeom>
            <a:avLst/>
            <a:gdLst/>
            <a:ahLst/>
            <a:cxnLst/>
            <a:rect r="r" b="b" t="t" l="l"/>
            <a:pathLst>
              <a:path h="5754533" w="5365337">
                <a:moveTo>
                  <a:pt x="0" y="0"/>
                </a:moveTo>
                <a:lnTo>
                  <a:pt x="5365337" y="0"/>
                </a:lnTo>
                <a:lnTo>
                  <a:pt x="5365337" y="5754533"/>
                </a:lnTo>
                <a:lnTo>
                  <a:pt x="0" y="57545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883923" y="9201150"/>
            <a:ext cx="6802671" cy="48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2B1B10"/>
                </a:solidFill>
                <a:latin typeface="Noto Sans"/>
              </a:rPr>
              <a:t>Univerzita Karlova | 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83923" y="7307204"/>
            <a:ext cx="6520153" cy="514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B1B10"/>
                </a:solidFill>
                <a:latin typeface="Noto Sans"/>
              </a:rPr>
              <a:t>Pavlína Jirátová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499947">
            <a:off x="16179756" y="851332"/>
            <a:ext cx="4679733" cy="2935469"/>
          </a:xfrm>
          <a:custGeom>
            <a:avLst/>
            <a:gdLst/>
            <a:ahLst/>
            <a:cxnLst/>
            <a:rect r="r" b="b" t="t" l="l"/>
            <a:pathLst>
              <a:path h="2935469" w="4679733">
                <a:moveTo>
                  <a:pt x="0" y="0"/>
                </a:moveTo>
                <a:lnTo>
                  <a:pt x="4679733" y="0"/>
                </a:lnTo>
                <a:lnTo>
                  <a:pt x="4679733" y="2935469"/>
                </a:lnTo>
                <a:lnTo>
                  <a:pt x="0" y="29354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481790">
            <a:off x="12415536" y="-197491"/>
            <a:ext cx="5223762" cy="1932792"/>
          </a:xfrm>
          <a:custGeom>
            <a:avLst/>
            <a:gdLst/>
            <a:ahLst/>
            <a:cxnLst/>
            <a:rect r="r" b="b" t="t" l="l"/>
            <a:pathLst>
              <a:path h="1932792" w="5223762">
                <a:moveTo>
                  <a:pt x="0" y="0"/>
                </a:moveTo>
                <a:lnTo>
                  <a:pt x="5223762" y="0"/>
                </a:lnTo>
                <a:lnTo>
                  <a:pt x="5223762" y="1932792"/>
                </a:lnTo>
                <a:lnTo>
                  <a:pt x="0" y="19327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41488" y="406331"/>
            <a:ext cx="6860118" cy="2642054"/>
          </a:xfrm>
          <a:custGeom>
            <a:avLst/>
            <a:gdLst/>
            <a:ahLst/>
            <a:cxnLst/>
            <a:rect r="r" b="b" t="t" l="l"/>
            <a:pathLst>
              <a:path h="2642054" w="6860118">
                <a:moveTo>
                  <a:pt x="0" y="0"/>
                </a:moveTo>
                <a:lnTo>
                  <a:pt x="6860118" y="0"/>
                </a:lnTo>
                <a:lnTo>
                  <a:pt x="6860118" y="2642055"/>
                </a:lnTo>
                <a:lnTo>
                  <a:pt x="0" y="2642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54886" y="3674032"/>
            <a:ext cx="16539685" cy="6104647"/>
          </a:xfrm>
          <a:custGeom>
            <a:avLst/>
            <a:gdLst/>
            <a:ahLst/>
            <a:cxnLst/>
            <a:rect r="r" b="b" t="t" l="l"/>
            <a:pathLst>
              <a:path h="6104647" w="16539685">
                <a:moveTo>
                  <a:pt x="0" y="0"/>
                </a:moveTo>
                <a:lnTo>
                  <a:pt x="16539685" y="0"/>
                </a:lnTo>
                <a:lnTo>
                  <a:pt x="16539685" y="6104648"/>
                </a:lnTo>
                <a:lnTo>
                  <a:pt x="0" y="6104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754429" y="2702913"/>
            <a:ext cx="1114796" cy="1466837"/>
          </a:xfrm>
          <a:custGeom>
            <a:avLst/>
            <a:gdLst/>
            <a:ahLst/>
            <a:cxnLst/>
            <a:rect r="r" b="b" t="t" l="l"/>
            <a:pathLst>
              <a:path h="1466837" w="1114796">
                <a:moveTo>
                  <a:pt x="0" y="0"/>
                </a:moveTo>
                <a:lnTo>
                  <a:pt x="1114797" y="0"/>
                </a:lnTo>
                <a:lnTo>
                  <a:pt x="1114797" y="1466838"/>
                </a:lnTo>
                <a:lnTo>
                  <a:pt x="0" y="14668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031669" y="4580983"/>
            <a:ext cx="14586119" cy="3779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4365" indent="-332183" lvl="1">
              <a:lnSpc>
                <a:spcPts val="4308"/>
              </a:lnSpc>
              <a:buFont typeface="Arial"/>
              <a:buChar char="•"/>
            </a:pPr>
            <a:r>
              <a:rPr lang="en-US" sz="3077">
                <a:solidFill>
                  <a:srgbClr val="2B1B10"/>
                </a:solidFill>
                <a:latin typeface="Noto Sans"/>
              </a:rPr>
              <a:t>emoční gramotnosti skrze práci s literárním textem </a:t>
            </a:r>
          </a:p>
          <a:p>
            <a:pPr marL="664365" indent="-332183" lvl="1">
              <a:lnSpc>
                <a:spcPts val="4308"/>
              </a:lnSpc>
              <a:buFont typeface="Arial"/>
              <a:buChar char="•"/>
            </a:pPr>
            <a:r>
              <a:rPr lang="en-US" sz="3077">
                <a:solidFill>
                  <a:srgbClr val="2B1B10"/>
                </a:solidFill>
                <a:latin typeface="Noto Sans"/>
              </a:rPr>
              <a:t>5 lekcí založených na principu  E-U-R a zaměřených na práci s emocemi</a:t>
            </a:r>
          </a:p>
          <a:p>
            <a:pPr marL="664365" indent="-332183" lvl="1">
              <a:lnSpc>
                <a:spcPts val="4308"/>
              </a:lnSpc>
              <a:buFont typeface="Arial"/>
              <a:buChar char="•"/>
            </a:pPr>
            <a:r>
              <a:rPr lang="en-US" sz="3077">
                <a:solidFill>
                  <a:srgbClr val="2B1B10"/>
                </a:solidFill>
                <a:latin typeface="Noto Sans"/>
              </a:rPr>
              <a:t>lekce realizovány a reflektovány</a:t>
            </a:r>
          </a:p>
          <a:p>
            <a:pPr marL="664365" indent="-332183" lvl="1">
              <a:lnSpc>
                <a:spcPts val="4308"/>
              </a:lnSpc>
              <a:buFont typeface="Arial"/>
              <a:buChar char="•"/>
            </a:pPr>
            <a:r>
              <a:rPr lang="en-US" sz="3077">
                <a:solidFill>
                  <a:srgbClr val="2B1B10"/>
                </a:solidFill>
                <a:latin typeface="Noto Sans"/>
              </a:rPr>
              <a:t>využita autoevaluace a formativní evaluace - zpětná vazba od hospitujícího pedagoga i od žáků  - metodou rozhovoru a obsahová analýzy  produktů</a:t>
            </a:r>
          </a:p>
          <a:p>
            <a:pPr marL="664365" indent="-332183" lvl="1">
              <a:lnSpc>
                <a:spcPts val="4308"/>
              </a:lnSpc>
              <a:buFont typeface="Arial"/>
              <a:buChar char="•"/>
            </a:pPr>
            <a:r>
              <a:rPr lang="en-US" sz="3077">
                <a:solidFill>
                  <a:srgbClr val="2B1B10"/>
                </a:solidFill>
                <a:latin typeface="Noto Sans"/>
              </a:rPr>
              <a:t>polostrukturované skupinové rozhovory se žáky a individuální rozhovory s učitelem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699432"/>
            <a:ext cx="6458369" cy="1038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3"/>
              </a:lnSpc>
            </a:pPr>
            <a:r>
              <a:rPr lang="en-US" sz="8272">
                <a:solidFill>
                  <a:srgbClr val="2B1B10"/>
                </a:solidFill>
                <a:latin typeface="Roca Two Bold"/>
              </a:rPr>
              <a:t>ABSTRAKT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4815488" y="-952570"/>
            <a:ext cx="12168531" cy="11947285"/>
          </a:xfrm>
          <a:custGeom>
            <a:avLst/>
            <a:gdLst/>
            <a:ahLst/>
            <a:cxnLst/>
            <a:rect r="r" b="b" t="t" l="l"/>
            <a:pathLst>
              <a:path h="11947285" w="12168531">
                <a:moveTo>
                  <a:pt x="0" y="0"/>
                </a:moveTo>
                <a:lnTo>
                  <a:pt x="12168531" y="0"/>
                </a:lnTo>
                <a:lnTo>
                  <a:pt x="12168531" y="11947285"/>
                </a:lnTo>
                <a:lnTo>
                  <a:pt x="0" y="1194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29063" y="2965611"/>
            <a:ext cx="9256802" cy="5666349"/>
          </a:xfrm>
          <a:custGeom>
            <a:avLst/>
            <a:gdLst/>
            <a:ahLst/>
            <a:cxnLst/>
            <a:rect r="r" b="b" t="t" l="l"/>
            <a:pathLst>
              <a:path h="5666349" w="9256802">
                <a:moveTo>
                  <a:pt x="0" y="0"/>
                </a:moveTo>
                <a:lnTo>
                  <a:pt x="9256801" y="0"/>
                </a:lnTo>
                <a:lnTo>
                  <a:pt x="9256801" y="5666348"/>
                </a:lnTo>
                <a:lnTo>
                  <a:pt x="0" y="56663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113644" y="1209675"/>
            <a:ext cx="9572221" cy="1763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3"/>
              </a:lnSpc>
            </a:pPr>
            <a:r>
              <a:rPr lang="en-US" sz="7250">
                <a:solidFill>
                  <a:srgbClr val="2B1B10"/>
                </a:solidFill>
                <a:latin typeface="Roca Two Heavy"/>
              </a:rPr>
              <a:t>TEORETICKÁ </a:t>
            </a:r>
          </a:p>
          <a:p>
            <a:pPr algn="ctr">
              <a:lnSpc>
                <a:spcPts val="6743"/>
              </a:lnSpc>
            </a:pPr>
            <a:r>
              <a:rPr lang="en-US" sz="7250">
                <a:solidFill>
                  <a:srgbClr val="2B1B10"/>
                </a:solidFill>
                <a:latin typeface="Roca Two Heavy"/>
              </a:rPr>
              <a:t>ČÁST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3865902" y="4169751"/>
            <a:ext cx="8615526" cy="9371349"/>
            <a:chOff x="0" y="0"/>
            <a:chExt cx="11487368" cy="12495132"/>
          </a:xfrm>
        </p:grpSpPr>
        <p:sp>
          <p:nvSpPr>
            <p:cNvPr name="Freeform 7" id="7"/>
            <p:cNvSpPr/>
            <p:nvPr/>
          </p:nvSpPr>
          <p:spPr>
            <a:xfrm flipH="false" flipV="false" rot="1206853">
              <a:off x="1596058" y="949894"/>
              <a:ext cx="7403496" cy="10595344"/>
            </a:xfrm>
            <a:custGeom>
              <a:avLst/>
              <a:gdLst/>
              <a:ahLst/>
              <a:cxnLst/>
              <a:rect r="r" b="b" t="t" l="l"/>
              <a:pathLst>
                <a:path h="10595344" w="7403496">
                  <a:moveTo>
                    <a:pt x="0" y="0"/>
                  </a:moveTo>
                  <a:lnTo>
                    <a:pt x="7403497" y="0"/>
                  </a:lnTo>
                  <a:lnTo>
                    <a:pt x="7403497" y="10595344"/>
                  </a:lnTo>
                  <a:lnTo>
                    <a:pt x="0" y="10595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333585" y="3773945"/>
              <a:ext cx="7153783" cy="7672710"/>
            </a:xfrm>
            <a:custGeom>
              <a:avLst/>
              <a:gdLst/>
              <a:ahLst/>
              <a:cxnLst/>
              <a:rect r="r" b="b" t="t" l="l"/>
              <a:pathLst>
                <a:path h="7672710" w="7153783">
                  <a:moveTo>
                    <a:pt x="0" y="0"/>
                  </a:moveTo>
                  <a:lnTo>
                    <a:pt x="7153783" y="0"/>
                  </a:lnTo>
                  <a:lnTo>
                    <a:pt x="7153783" y="7672710"/>
                  </a:lnTo>
                  <a:lnTo>
                    <a:pt x="0" y="7672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825901" y="495825"/>
            <a:ext cx="5568553" cy="4142309"/>
            <a:chOff x="0" y="0"/>
            <a:chExt cx="5702300" cy="4241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3797300"/>
              <a:ext cx="5702300" cy="444500"/>
            </a:xfrm>
            <a:custGeom>
              <a:avLst/>
              <a:gdLst/>
              <a:ahLst/>
              <a:cxnLst/>
              <a:rect r="r" b="b" t="t" l="l"/>
              <a:pathLst>
                <a:path h="444500" w="5702300">
                  <a:moveTo>
                    <a:pt x="0" y="0"/>
                  </a:moveTo>
                  <a:lnTo>
                    <a:pt x="5702300" y="0"/>
                  </a:lnTo>
                  <a:lnTo>
                    <a:pt x="5702300" y="4445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FEDE95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702300" cy="3797300"/>
            </a:xfrm>
            <a:custGeom>
              <a:avLst/>
              <a:gdLst/>
              <a:ahLst/>
              <a:cxnLst/>
              <a:rect r="r" b="b" t="t" l="l"/>
              <a:pathLst>
                <a:path h="3797300" w="5702300">
                  <a:moveTo>
                    <a:pt x="0" y="0"/>
                  </a:moveTo>
                  <a:lnTo>
                    <a:pt x="5702300" y="0"/>
                  </a:lnTo>
                  <a:lnTo>
                    <a:pt x="5702300" y="3797300"/>
                  </a:lnTo>
                  <a:lnTo>
                    <a:pt x="0" y="3797300"/>
                  </a:lnTo>
                  <a:close/>
                </a:path>
              </a:pathLst>
            </a:custGeom>
            <a:blipFill>
              <a:blip r:embed="rId3"/>
              <a:stretch>
                <a:fillRect l="-9193" t="0" r="-9193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764801" y="4409392"/>
            <a:ext cx="11494499" cy="5468084"/>
          </a:xfrm>
          <a:custGeom>
            <a:avLst/>
            <a:gdLst/>
            <a:ahLst/>
            <a:cxnLst/>
            <a:rect r="r" b="b" t="t" l="l"/>
            <a:pathLst>
              <a:path h="5468084" w="11494499">
                <a:moveTo>
                  <a:pt x="0" y="0"/>
                </a:moveTo>
                <a:lnTo>
                  <a:pt x="11494499" y="0"/>
                </a:lnTo>
                <a:lnTo>
                  <a:pt x="11494499" y="5468084"/>
                </a:lnTo>
                <a:lnTo>
                  <a:pt x="0" y="54680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3" t="-12072" r="0" b="-14208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369418" y="5190634"/>
            <a:ext cx="10414683" cy="3895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1540" indent="-340770" lvl="1">
              <a:lnSpc>
                <a:spcPts val="4419"/>
              </a:lnSpc>
              <a:buFont typeface="Arial"/>
              <a:buChar char="•"/>
            </a:pPr>
            <a:r>
              <a:rPr lang="en-US" sz="3156">
                <a:solidFill>
                  <a:srgbClr val="2B1B10"/>
                </a:solidFill>
                <a:latin typeface="Noto Sans"/>
              </a:rPr>
              <a:t>Státní ZŠ, 3. ročník, 22 žáků (10 dívek, 12 chlapců) v průběhu září/října 2023</a:t>
            </a:r>
          </a:p>
          <a:p>
            <a:pPr marL="681540" indent="-340770" lvl="1">
              <a:lnSpc>
                <a:spcPts val="4419"/>
              </a:lnSpc>
              <a:buFont typeface="Arial"/>
              <a:buChar char="•"/>
            </a:pPr>
            <a:r>
              <a:rPr lang="en-US" sz="3156">
                <a:solidFill>
                  <a:srgbClr val="2B1B10"/>
                </a:solidFill>
                <a:latin typeface="Noto Sans"/>
              </a:rPr>
              <a:t>Čtenářské lekce orientované na rozvoj emoční gramotnosti zlepšily schopnost žáků vyjadřovat své pocity, ovlivnily jejich postoje a myšlení a podpořily vzájemný respekt k různorodosti</a:t>
            </a:r>
          </a:p>
          <a:p>
            <a:pPr marL="681540" indent="-340770" lvl="1">
              <a:lnSpc>
                <a:spcPts val="4419"/>
              </a:lnSpc>
              <a:buFont typeface="Arial"/>
              <a:buChar char="•"/>
            </a:pPr>
            <a:r>
              <a:rPr lang="en-US" sz="3156">
                <a:solidFill>
                  <a:srgbClr val="2B1B10"/>
                </a:solidFill>
                <a:latin typeface="Noto Sans"/>
              </a:rPr>
              <a:t> lekce také zdrojem inspirace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699254" y="3436332"/>
            <a:ext cx="1114796" cy="1466837"/>
          </a:xfrm>
          <a:custGeom>
            <a:avLst/>
            <a:gdLst/>
            <a:ahLst/>
            <a:cxnLst/>
            <a:rect r="r" b="b" t="t" l="l"/>
            <a:pathLst>
              <a:path h="1466837" w="1114796">
                <a:moveTo>
                  <a:pt x="0" y="0"/>
                </a:moveTo>
                <a:lnTo>
                  <a:pt x="1114796" y="0"/>
                </a:lnTo>
                <a:lnTo>
                  <a:pt x="1114796" y="1466837"/>
                </a:lnTo>
                <a:lnTo>
                  <a:pt x="0" y="14668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3865902" y="4169751"/>
            <a:ext cx="8615526" cy="9371349"/>
            <a:chOff x="0" y="0"/>
            <a:chExt cx="11487368" cy="12495132"/>
          </a:xfrm>
        </p:grpSpPr>
        <p:sp>
          <p:nvSpPr>
            <p:cNvPr name="Freeform 10" id="10"/>
            <p:cNvSpPr/>
            <p:nvPr/>
          </p:nvSpPr>
          <p:spPr>
            <a:xfrm flipH="false" flipV="false" rot="1206853">
              <a:off x="1596058" y="949894"/>
              <a:ext cx="7403496" cy="10595344"/>
            </a:xfrm>
            <a:custGeom>
              <a:avLst/>
              <a:gdLst/>
              <a:ahLst/>
              <a:cxnLst/>
              <a:rect r="r" b="b" t="t" l="l"/>
              <a:pathLst>
                <a:path h="10595344" w="7403496">
                  <a:moveTo>
                    <a:pt x="0" y="0"/>
                  </a:moveTo>
                  <a:lnTo>
                    <a:pt x="7403497" y="0"/>
                  </a:lnTo>
                  <a:lnTo>
                    <a:pt x="7403497" y="10595344"/>
                  </a:lnTo>
                  <a:lnTo>
                    <a:pt x="0" y="10595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333585" y="3773945"/>
              <a:ext cx="7153783" cy="7672710"/>
            </a:xfrm>
            <a:custGeom>
              <a:avLst/>
              <a:gdLst/>
              <a:ahLst/>
              <a:cxnLst/>
              <a:rect r="r" b="b" t="t" l="l"/>
              <a:pathLst>
                <a:path h="7672710" w="7153783">
                  <a:moveTo>
                    <a:pt x="0" y="0"/>
                  </a:moveTo>
                  <a:lnTo>
                    <a:pt x="7153783" y="0"/>
                  </a:lnTo>
                  <a:lnTo>
                    <a:pt x="7153783" y="7672710"/>
                  </a:lnTo>
                  <a:lnTo>
                    <a:pt x="0" y="7672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040439" y="495825"/>
            <a:ext cx="7317630" cy="2505019"/>
            <a:chOff x="0" y="0"/>
            <a:chExt cx="9756840" cy="334002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672407" cy="3340025"/>
            </a:xfrm>
            <a:custGeom>
              <a:avLst/>
              <a:gdLst/>
              <a:ahLst/>
              <a:cxnLst/>
              <a:rect r="r" b="b" t="t" l="l"/>
              <a:pathLst>
                <a:path h="3340025" w="8672407">
                  <a:moveTo>
                    <a:pt x="0" y="0"/>
                  </a:moveTo>
                  <a:lnTo>
                    <a:pt x="8672407" y="0"/>
                  </a:lnTo>
                  <a:lnTo>
                    <a:pt x="8672407" y="3340025"/>
                  </a:lnTo>
                  <a:lnTo>
                    <a:pt x="0" y="3340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57407" y="1452739"/>
              <a:ext cx="9399433" cy="14852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887"/>
                </a:lnSpc>
              </a:pPr>
              <a:r>
                <a:rPr lang="en-US" sz="8480">
                  <a:solidFill>
                    <a:srgbClr val="2B1B10"/>
                  </a:solidFill>
                  <a:latin typeface="Roca Two Heavy"/>
                </a:rPr>
                <a:t>CÍL PRÁCE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06853">
            <a:off x="-2668859" y="4882171"/>
            <a:ext cx="5552622" cy="7946508"/>
          </a:xfrm>
          <a:custGeom>
            <a:avLst/>
            <a:gdLst/>
            <a:ahLst/>
            <a:cxnLst/>
            <a:rect r="r" b="b" t="t" l="l"/>
            <a:pathLst>
              <a:path h="7946508" w="5552622">
                <a:moveTo>
                  <a:pt x="0" y="0"/>
                </a:moveTo>
                <a:lnTo>
                  <a:pt x="5552623" y="0"/>
                </a:lnTo>
                <a:lnTo>
                  <a:pt x="5552623" y="7946508"/>
                </a:lnTo>
                <a:lnTo>
                  <a:pt x="0" y="7946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499947">
            <a:off x="16179756" y="851332"/>
            <a:ext cx="4679733" cy="2935469"/>
          </a:xfrm>
          <a:custGeom>
            <a:avLst/>
            <a:gdLst/>
            <a:ahLst/>
            <a:cxnLst/>
            <a:rect r="r" b="b" t="t" l="l"/>
            <a:pathLst>
              <a:path h="2935469" w="4679733">
                <a:moveTo>
                  <a:pt x="0" y="0"/>
                </a:moveTo>
                <a:lnTo>
                  <a:pt x="4679733" y="0"/>
                </a:lnTo>
                <a:lnTo>
                  <a:pt x="4679733" y="2935469"/>
                </a:lnTo>
                <a:lnTo>
                  <a:pt x="0" y="293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481790">
            <a:off x="12415536" y="-197491"/>
            <a:ext cx="5223762" cy="1932792"/>
          </a:xfrm>
          <a:custGeom>
            <a:avLst/>
            <a:gdLst/>
            <a:ahLst/>
            <a:cxnLst/>
            <a:rect r="r" b="b" t="t" l="l"/>
            <a:pathLst>
              <a:path h="1932792" w="5223762">
                <a:moveTo>
                  <a:pt x="0" y="0"/>
                </a:moveTo>
                <a:lnTo>
                  <a:pt x="5223762" y="0"/>
                </a:lnTo>
                <a:lnTo>
                  <a:pt x="5223762" y="1932792"/>
                </a:lnTo>
                <a:lnTo>
                  <a:pt x="0" y="19327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266352" y="4187523"/>
            <a:ext cx="4418104" cy="5455880"/>
            <a:chOff x="0" y="0"/>
            <a:chExt cx="836595" cy="10331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36595" cy="1033104"/>
            </a:xfrm>
            <a:custGeom>
              <a:avLst/>
              <a:gdLst/>
              <a:ahLst/>
              <a:cxnLst/>
              <a:rect r="r" b="b" t="t" l="l"/>
              <a:pathLst>
                <a:path h="1033104" w="836595">
                  <a:moveTo>
                    <a:pt x="122662" y="0"/>
                  </a:moveTo>
                  <a:lnTo>
                    <a:pt x="713932" y="0"/>
                  </a:lnTo>
                  <a:cubicBezTo>
                    <a:pt x="781677" y="0"/>
                    <a:pt x="836595" y="54918"/>
                    <a:pt x="836595" y="122662"/>
                  </a:cubicBezTo>
                  <a:lnTo>
                    <a:pt x="836595" y="910442"/>
                  </a:lnTo>
                  <a:cubicBezTo>
                    <a:pt x="836595" y="978186"/>
                    <a:pt x="781677" y="1033104"/>
                    <a:pt x="713932" y="1033104"/>
                  </a:cubicBezTo>
                  <a:lnTo>
                    <a:pt x="122662" y="1033104"/>
                  </a:lnTo>
                  <a:cubicBezTo>
                    <a:pt x="90130" y="1033104"/>
                    <a:pt x="58931" y="1020180"/>
                    <a:pt x="35927" y="997177"/>
                  </a:cubicBezTo>
                  <a:cubicBezTo>
                    <a:pt x="12923" y="974173"/>
                    <a:pt x="0" y="942974"/>
                    <a:pt x="0" y="910442"/>
                  </a:cubicBezTo>
                  <a:lnTo>
                    <a:pt x="0" y="122662"/>
                  </a:lnTo>
                  <a:cubicBezTo>
                    <a:pt x="0" y="54918"/>
                    <a:pt x="54918" y="0"/>
                    <a:pt x="122662" y="0"/>
                  </a:cubicBezTo>
                  <a:close/>
                </a:path>
              </a:pathLst>
            </a:custGeom>
            <a:solidFill>
              <a:srgbClr val="E25B4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836595" cy="1033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537921" y="4554853"/>
            <a:ext cx="3865197" cy="4685674"/>
            <a:chOff x="0" y="0"/>
            <a:chExt cx="812800" cy="98533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985336"/>
            </a:xfrm>
            <a:custGeom>
              <a:avLst/>
              <a:gdLst/>
              <a:ahLst/>
              <a:cxnLst/>
              <a:rect r="r" b="b" t="t" l="l"/>
              <a:pathLst>
                <a:path h="98533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85336"/>
                  </a:lnTo>
                  <a:lnTo>
                    <a:pt x="0" y="985336"/>
                  </a:lnTo>
                  <a:close/>
                </a:path>
              </a:pathLst>
            </a:custGeom>
            <a:solidFill>
              <a:srgbClr val="FEDE9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812800" cy="985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826209" y="4169751"/>
            <a:ext cx="4418104" cy="5455880"/>
            <a:chOff x="0" y="0"/>
            <a:chExt cx="836595" cy="103310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36595" cy="1033104"/>
            </a:xfrm>
            <a:custGeom>
              <a:avLst/>
              <a:gdLst/>
              <a:ahLst/>
              <a:cxnLst/>
              <a:rect r="r" b="b" t="t" l="l"/>
              <a:pathLst>
                <a:path h="1033104" w="836595">
                  <a:moveTo>
                    <a:pt x="122662" y="0"/>
                  </a:moveTo>
                  <a:lnTo>
                    <a:pt x="713932" y="0"/>
                  </a:lnTo>
                  <a:cubicBezTo>
                    <a:pt x="781677" y="0"/>
                    <a:pt x="836595" y="54918"/>
                    <a:pt x="836595" y="122662"/>
                  </a:cubicBezTo>
                  <a:lnTo>
                    <a:pt x="836595" y="910442"/>
                  </a:lnTo>
                  <a:cubicBezTo>
                    <a:pt x="836595" y="978186"/>
                    <a:pt x="781677" y="1033104"/>
                    <a:pt x="713932" y="1033104"/>
                  </a:cubicBezTo>
                  <a:lnTo>
                    <a:pt x="122662" y="1033104"/>
                  </a:lnTo>
                  <a:cubicBezTo>
                    <a:pt x="90130" y="1033104"/>
                    <a:pt x="58931" y="1020180"/>
                    <a:pt x="35927" y="997177"/>
                  </a:cubicBezTo>
                  <a:cubicBezTo>
                    <a:pt x="12923" y="974173"/>
                    <a:pt x="0" y="942974"/>
                    <a:pt x="0" y="910442"/>
                  </a:cubicBezTo>
                  <a:lnTo>
                    <a:pt x="0" y="122662"/>
                  </a:lnTo>
                  <a:cubicBezTo>
                    <a:pt x="0" y="54918"/>
                    <a:pt x="54918" y="0"/>
                    <a:pt x="122662" y="0"/>
                  </a:cubicBezTo>
                  <a:close/>
                </a:path>
              </a:pathLst>
            </a:custGeom>
            <a:solidFill>
              <a:srgbClr val="E25B4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836595" cy="1033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102663" y="4554853"/>
            <a:ext cx="3865197" cy="4685674"/>
            <a:chOff x="0" y="0"/>
            <a:chExt cx="812800" cy="98533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985336"/>
            </a:xfrm>
            <a:custGeom>
              <a:avLst/>
              <a:gdLst/>
              <a:ahLst/>
              <a:cxnLst/>
              <a:rect r="r" b="b" t="t" l="l"/>
              <a:pathLst>
                <a:path h="98533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85336"/>
                  </a:lnTo>
                  <a:lnTo>
                    <a:pt x="0" y="985336"/>
                  </a:lnTo>
                  <a:close/>
                </a:path>
              </a:pathLst>
            </a:custGeom>
            <a:solidFill>
              <a:srgbClr val="FEDE9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0"/>
              <a:ext cx="812800" cy="985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3386067" y="4169751"/>
            <a:ext cx="4418104" cy="5455880"/>
            <a:chOff x="0" y="0"/>
            <a:chExt cx="836595" cy="103310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36595" cy="1033104"/>
            </a:xfrm>
            <a:custGeom>
              <a:avLst/>
              <a:gdLst/>
              <a:ahLst/>
              <a:cxnLst/>
              <a:rect r="r" b="b" t="t" l="l"/>
              <a:pathLst>
                <a:path h="1033104" w="836595">
                  <a:moveTo>
                    <a:pt x="122662" y="0"/>
                  </a:moveTo>
                  <a:lnTo>
                    <a:pt x="713932" y="0"/>
                  </a:lnTo>
                  <a:cubicBezTo>
                    <a:pt x="781677" y="0"/>
                    <a:pt x="836595" y="54918"/>
                    <a:pt x="836595" y="122662"/>
                  </a:cubicBezTo>
                  <a:lnTo>
                    <a:pt x="836595" y="910442"/>
                  </a:lnTo>
                  <a:cubicBezTo>
                    <a:pt x="836595" y="978186"/>
                    <a:pt x="781677" y="1033104"/>
                    <a:pt x="713932" y="1033104"/>
                  </a:cubicBezTo>
                  <a:lnTo>
                    <a:pt x="122662" y="1033104"/>
                  </a:lnTo>
                  <a:cubicBezTo>
                    <a:pt x="90130" y="1033104"/>
                    <a:pt x="58931" y="1020180"/>
                    <a:pt x="35927" y="997177"/>
                  </a:cubicBezTo>
                  <a:cubicBezTo>
                    <a:pt x="12923" y="974173"/>
                    <a:pt x="0" y="942974"/>
                    <a:pt x="0" y="910442"/>
                  </a:cubicBezTo>
                  <a:lnTo>
                    <a:pt x="0" y="122662"/>
                  </a:lnTo>
                  <a:cubicBezTo>
                    <a:pt x="0" y="54918"/>
                    <a:pt x="54918" y="0"/>
                    <a:pt x="122662" y="0"/>
                  </a:cubicBezTo>
                  <a:close/>
                </a:path>
              </a:pathLst>
            </a:custGeom>
            <a:solidFill>
              <a:srgbClr val="E25B4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0"/>
              <a:ext cx="836595" cy="1033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661466" y="4554853"/>
            <a:ext cx="3865197" cy="4685674"/>
            <a:chOff x="0" y="0"/>
            <a:chExt cx="812800" cy="98533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985336"/>
            </a:xfrm>
            <a:custGeom>
              <a:avLst/>
              <a:gdLst/>
              <a:ahLst/>
              <a:cxnLst/>
              <a:rect r="r" b="b" t="t" l="l"/>
              <a:pathLst>
                <a:path h="98533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85336"/>
                  </a:lnTo>
                  <a:lnTo>
                    <a:pt x="0" y="985336"/>
                  </a:lnTo>
                  <a:close/>
                </a:path>
              </a:pathLst>
            </a:custGeom>
            <a:solidFill>
              <a:srgbClr val="FEDE95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0"/>
              <a:ext cx="812800" cy="985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6169026" y="4811591"/>
            <a:ext cx="602986" cy="602986"/>
          </a:xfrm>
          <a:custGeom>
            <a:avLst/>
            <a:gdLst/>
            <a:ahLst/>
            <a:cxnLst/>
            <a:rect r="r" b="b" t="t" l="l"/>
            <a:pathLst>
              <a:path h="602986" w="602986">
                <a:moveTo>
                  <a:pt x="0" y="0"/>
                </a:moveTo>
                <a:lnTo>
                  <a:pt x="602986" y="0"/>
                </a:lnTo>
                <a:lnTo>
                  <a:pt x="602986" y="602987"/>
                </a:lnTo>
                <a:lnTo>
                  <a:pt x="0" y="6029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733768" y="4811591"/>
            <a:ext cx="602986" cy="602986"/>
          </a:xfrm>
          <a:custGeom>
            <a:avLst/>
            <a:gdLst/>
            <a:ahLst/>
            <a:cxnLst/>
            <a:rect r="r" b="b" t="t" l="l"/>
            <a:pathLst>
              <a:path h="602986" w="602986">
                <a:moveTo>
                  <a:pt x="0" y="0"/>
                </a:moveTo>
                <a:lnTo>
                  <a:pt x="602986" y="0"/>
                </a:lnTo>
                <a:lnTo>
                  <a:pt x="602986" y="602987"/>
                </a:lnTo>
                <a:lnTo>
                  <a:pt x="0" y="6029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175711" y="4811591"/>
            <a:ext cx="602986" cy="602986"/>
          </a:xfrm>
          <a:custGeom>
            <a:avLst/>
            <a:gdLst/>
            <a:ahLst/>
            <a:cxnLst/>
            <a:rect r="r" b="b" t="t" l="l"/>
            <a:pathLst>
              <a:path h="602986" w="602986">
                <a:moveTo>
                  <a:pt x="0" y="0"/>
                </a:moveTo>
                <a:lnTo>
                  <a:pt x="602986" y="0"/>
                </a:lnTo>
                <a:lnTo>
                  <a:pt x="602986" y="602987"/>
                </a:lnTo>
                <a:lnTo>
                  <a:pt x="0" y="6029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879706" y="5490503"/>
            <a:ext cx="3191396" cy="249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Noto Sans"/>
              </a:rPr>
              <a:t>Jaké metody a strategie jsou vhodné k podpoře emoční gramotnosti žáků 1. stupně při rozvoji čtenářství?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439563" y="5480978"/>
            <a:ext cx="3191396" cy="358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Noto Sans"/>
              </a:rPr>
              <a:t>Jaké jsou postoje a názory učitelů 1. stupně ZŠ k využití vybraných lekcí pro rozvoj emoční inteligence ve výuce k podpoře rozvoje emoční inteligence u svých žáků?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999421" y="5480978"/>
            <a:ext cx="3191396" cy="318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Noto Sans"/>
              </a:rPr>
              <a:t>Jaké jsou nejčastější výzvy a překážky při implementaci modelových lekcí ve výuce na 1. stupni ZŠ z pohledu učitelů a jak lze těmto překážkám čelit?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4740109" y="3292377"/>
            <a:ext cx="1298721" cy="1020086"/>
          </a:xfrm>
          <a:custGeom>
            <a:avLst/>
            <a:gdLst/>
            <a:ahLst/>
            <a:cxnLst/>
            <a:rect r="r" b="b" t="t" l="l"/>
            <a:pathLst>
              <a:path h="1020086" w="1298721">
                <a:moveTo>
                  <a:pt x="0" y="0"/>
                </a:moveTo>
                <a:lnTo>
                  <a:pt x="1298721" y="0"/>
                </a:lnTo>
                <a:lnTo>
                  <a:pt x="1298721" y="1020086"/>
                </a:lnTo>
                <a:lnTo>
                  <a:pt x="0" y="10200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181306" y="3292377"/>
            <a:ext cx="1298721" cy="1020086"/>
          </a:xfrm>
          <a:custGeom>
            <a:avLst/>
            <a:gdLst/>
            <a:ahLst/>
            <a:cxnLst/>
            <a:rect r="r" b="b" t="t" l="l"/>
            <a:pathLst>
              <a:path h="1020086" w="1298721">
                <a:moveTo>
                  <a:pt x="0" y="0"/>
                </a:moveTo>
                <a:lnTo>
                  <a:pt x="1298721" y="0"/>
                </a:lnTo>
                <a:lnTo>
                  <a:pt x="1298721" y="1020086"/>
                </a:lnTo>
                <a:lnTo>
                  <a:pt x="0" y="10200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616564" y="3292377"/>
            <a:ext cx="1298721" cy="1020086"/>
          </a:xfrm>
          <a:custGeom>
            <a:avLst/>
            <a:gdLst/>
            <a:ahLst/>
            <a:cxnLst/>
            <a:rect r="r" b="b" t="t" l="l"/>
            <a:pathLst>
              <a:path h="1020086" w="1298721">
                <a:moveTo>
                  <a:pt x="0" y="0"/>
                </a:moveTo>
                <a:lnTo>
                  <a:pt x="1298721" y="0"/>
                </a:lnTo>
                <a:lnTo>
                  <a:pt x="1298721" y="1020086"/>
                </a:lnTo>
                <a:lnTo>
                  <a:pt x="0" y="10200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-833101" y="7409734"/>
            <a:ext cx="5365337" cy="5754533"/>
          </a:xfrm>
          <a:custGeom>
            <a:avLst/>
            <a:gdLst/>
            <a:ahLst/>
            <a:cxnLst/>
            <a:rect r="r" b="b" t="t" l="l"/>
            <a:pathLst>
              <a:path h="5754533" w="5365337">
                <a:moveTo>
                  <a:pt x="0" y="0"/>
                </a:moveTo>
                <a:lnTo>
                  <a:pt x="5365337" y="0"/>
                </a:lnTo>
                <a:lnTo>
                  <a:pt x="5365337" y="5754532"/>
                </a:lnTo>
                <a:lnTo>
                  <a:pt x="0" y="575453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494695" y="299112"/>
            <a:ext cx="7153746" cy="2755140"/>
            <a:chOff x="0" y="0"/>
            <a:chExt cx="9538328" cy="36735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538328" cy="3673520"/>
            </a:xfrm>
            <a:custGeom>
              <a:avLst/>
              <a:gdLst/>
              <a:ahLst/>
              <a:cxnLst/>
              <a:rect r="r" b="b" t="t" l="l"/>
              <a:pathLst>
                <a:path h="3673520" w="9538328">
                  <a:moveTo>
                    <a:pt x="0" y="0"/>
                  </a:moveTo>
                  <a:lnTo>
                    <a:pt x="9538328" y="0"/>
                  </a:lnTo>
                  <a:lnTo>
                    <a:pt x="9538328" y="3673520"/>
                  </a:lnTo>
                  <a:lnTo>
                    <a:pt x="0" y="367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55857" y="1430311"/>
              <a:ext cx="9426615" cy="22432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33"/>
                </a:lnSpc>
              </a:pPr>
              <a:r>
                <a:rPr lang="en-US" sz="6702">
                  <a:solidFill>
                    <a:srgbClr val="2B1B10"/>
                  </a:solidFill>
                  <a:latin typeface="Roca Two Heavy"/>
                </a:rPr>
                <a:t>VÝZKUMNÉ OTÁZKY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4815488" y="-952570"/>
            <a:ext cx="12168531" cy="11947285"/>
          </a:xfrm>
          <a:custGeom>
            <a:avLst/>
            <a:gdLst/>
            <a:ahLst/>
            <a:cxnLst/>
            <a:rect r="r" b="b" t="t" l="l"/>
            <a:pathLst>
              <a:path h="11947285" w="12168531">
                <a:moveTo>
                  <a:pt x="0" y="0"/>
                </a:moveTo>
                <a:lnTo>
                  <a:pt x="12168531" y="0"/>
                </a:lnTo>
                <a:lnTo>
                  <a:pt x="12168531" y="11947285"/>
                </a:lnTo>
                <a:lnTo>
                  <a:pt x="0" y="1194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13644" y="1067893"/>
            <a:ext cx="9572221" cy="1763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3"/>
              </a:lnSpc>
            </a:pPr>
            <a:r>
              <a:rPr lang="en-US" sz="7250">
                <a:solidFill>
                  <a:srgbClr val="2B1B10"/>
                </a:solidFill>
                <a:latin typeface="Roca Two Heavy"/>
              </a:rPr>
              <a:t>PRAKTICKÁ </a:t>
            </a:r>
          </a:p>
          <a:p>
            <a:pPr algn="ctr">
              <a:lnSpc>
                <a:spcPts val="6743"/>
              </a:lnSpc>
            </a:pPr>
            <a:r>
              <a:rPr lang="en-US" sz="7250">
                <a:solidFill>
                  <a:srgbClr val="2B1B10"/>
                </a:solidFill>
                <a:latin typeface="Roca Two Heavy"/>
              </a:rPr>
              <a:t>ČÁST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3865902" y="4169751"/>
            <a:ext cx="8615526" cy="9371349"/>
            <a:chOff x="0" y="0"/>
            <a:chExt cx="11487368" cy="12495132"/>
          </a:xfrm>
        </p:grpSpPr>
        <p:sp>
          <p:nvSpPr>
            <p:cNvPr name="Freeform 6" id="6"/>
            <p:cNvSpPr/>
            <p:nvPr/>
          </p:nvSpPr>
          <p:spPr>
            <a:xfrm flipH="false" flipV="false" rot="1206853">
              <a:off x="1596058" y="949894"/>
              <a:ext cx="7403496" cy="10595344"/>
            </a:xfrm>
            <a:custGeom>
              <a:avLst/>
              <a:gdLst/>
              <a:ahLst/>
              <a:cxnLst/>
              <a:rect r="r" b="b" t="t" l="l"/>
              <a:pathLst>
                <a:path h="10595344" w="7403496">
                  <a:moveTo>
                    <a:pt x="0" y="0"/>
                  </a:moveTo>
                  <a:lnTo>
                    <a:pt x="7403497" y="0"/>
                  </a:lnTo>
                  <a:lnTo>
                    <a:pt x="7403497" y="10595344"/>
                  </a:lnTo>
                  <a:lnTo>
                    <a:pt x="0" y="10595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333585" y="3773945"/>
              <a:ext cx="7153783" cy="7672710"/>
            </a:xfrm>
            <a:custGeom>
              <a:avLst/>
              <a:gdLst/>
              <a:ahLst/>
              <a:cxnLst/>
              <a:rect r="r" b="b" t="t" l="l"/>
              <a:pathLst>
                <a:path h="7672710" w="7153783">
                  <a:moveTo>
                    <a:pt x="0" y="0"/>
                  </a:moveTo>
                  <a:lnTo>
                    <a:pt x="7153783" y="0"/>
                  </a:lnTo>
                  <a:lnTo>
                    <a:pt x="7153783" y="7672710"/>
                  </a:lnTo>
                  <a:lnTo>
                    <a:pt x="0" y="7672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322642" y="2783375"/>
            <a:ext cx="9154223" cy="5770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2906">
                <a:solidFill>
                  <a:srgbClr val="2B1B10"/>
                </a:solidFill>
                <a:latin typeface="Noto Sans"/>
              </a:rPr>
              <a:t>Navržené lekce realizované v průběhu hodin českého jazyka a literatury na prvním stupni ZŠ a reflektovány (jak vlastní sebereflexe, tak reflexe hospitujícího pedagoga, žákovská sebereflexe a obsahová analýza žákovských produktů).</a:t>
            </a:r>
          </a:p>
          <a:p>
            <a:pPr>
              <a:lnSpc>
                <a:spcPts val="989"/>
              </a:lnSpc>
            </a:pPr>
          </a:p>
          <a:p>
            <a:pPr>
              <a:lnSpc>
                <a:spcPts val="4069"/>
              </a:lnSpc>
            </a:pPr>
          </a:p>
          <a:p>
            <a:pPr marL="627551" indent="-313776" lvl="1">
              <a:lnSpc>
                <a:spcPts val="4069"/>
              </a:lnSpc>
              <a:buAutoNum type="arabicPeriod" startAt="1"/>
            </a:pPr>
            <a:r>
              <a:rPr lang="en-US" sz="2906">
                <a:solidFill>
                  <a:srgbClr val="2B1B10"/>
                </a:solidFill>
                <a:latin typeface="Noto Sans"/>
              </a:rPr>
              <a:t>lekce - Mapy mých pocitů</a:t>
            </a:r>
          </a:p>
          <a:p>
            <a:pPr marL="627551" indent="-313776" lvl="1">
              <a:lnSpc>
                <a:spcPts val="4069"/>
              </a:lnSpc>
              <a:buAutoNum type="arabicPeriod" startAt="1"/>
            </a:pPr>
            <a:r>
              <a:rPr lang="en-US" sz="2906">
                <a:solidFill>
                  <a:srgbClr val="2B1B10"/>
                </a:solidFill>
                <a:latin typeface="Noto Sans"/>
              </a:rPr>
              <a:t>lekce - Dívka, která chtěla zachránit knížky</a:t>
            </a:r>
          </a:p>
          <a:p>
            <a:pPr marL="627551" indent="-313776" lvl="1">
              <a:lnSpc>
                <a:spcPts val="4069"/>
              </a:lnSpc>
              <a:buAutoNum type="arabicPeriod" startAt="1"/>
            </a:pPr>
            <a:r>
              <a:rPr lang="en-US" sz="2906">
                <a:solidFill>
                  <a:srgbClr val="2B1B10"/>
                </a:solidFill>
                <a:latin typeface="Noto Sans"/>
              </a:rPr>
              <a:t>lekce - 3333 km k Jakubov</a:t>
            </a:r>
          </a:p>
          <a:p>
            <a:pPr marL="627551" indent="-313776" lvl="1">
              <a:lnSpc>
                <a:spcPts val="4069"/>
              </a:lnSpc>
              <a:buAutoNum type="arabicPeriod" startAt="1"/>
            </a:pPr>
            <a:r>
              <a:rPr lang="en-US" sz="2906">
                <a:solidFill>
                  <a:srgbClr val="2B1B10"/>
                </a:solidFill>
                <a:latin typeface="Noto Sans"/>
              </a:rPr>
              <a:t>lekce - Co dělají pocity?</a:t>
            </a:r>
          </a:p>
          <a:p>
            <a:pPr marL="627551" indent="-313776" lvl="1">
              <a:lnSpc>
                <a:spcPts val="4069"/>
              </a:lnSpc>
              <a:buAutoNum type="arabicPeriod" startAt="1"/>
            </a:pPr>
            <a:r>
              <a:rPr lang="en-US" sz="2906">
                <a:solidFill>
                  <a:srgbClr val="2B1B10"/>
                </a:solidFill>
                <a:latin typeface="Noto Sans"/>
              </a:rPr>
              <a:t>lekce - Kniha pocitů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5844" y="5658910"/>
            <a:ext cx="8115300" cy="3860554"/>
          </a:xfrm>
          <a:custGeom>
            <a:avLst/>
            <a:gdLst/>
            <a:ahLst/>
            <a:cxnLst/>
            <a:rect r="r" b="b" t="t" l="l"/>
            <a:pathLst>
              <a:path h="3860554" w="8115300">
                <a:moveTo>
                  <a:pt x="0" y="0"/>
                </a:moveTo>
                <a:lnTo>
                  <a:pt x="8115300" y="0"/>
                </a:lnTo>
                <a:lnTo>
                  <a:pt x="8115300" y="3860555"/>
                </a:lnTo>
                <a:lnTo>
                  <a:pt x="0" y="38605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" t="-12072" r="0" b="-142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213866" y="4857247"/>
            <a:ext cx="814821" cy="1072132"/>
          </a:xfrm>
          <a:custGeom>
            <a:avLst/>
            <a:gdLst/>
            <a:ahLst/>
            <a:cxnLst/>
            <a:rect r="r" b="b" t="t" l="l"/>
            <a:pathLst>
              <a:path h="1072132" w="814821">
                <a:moveTo>
                  <a:pt x="0" y="0"/>
                </a:moveTo>
                <a:lnTo>
                  <a:pt x="814821" y="0"/>
                </a:lnTo>
                <a:lnTo>
                  <a:pt x="814821" y="1072132"/>
                </a:lnTo>
                <a:lnTo>
                  <a:pt x="0" y="1072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15472" y="2052558"/>
            <a:ext cx="7156045" cy="2430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1"/>
              </a:lnSpc>
            </a:pPr>
            <a:r>
              <a:rPr lang="en-US" sz="6700">
                <a:solidFill>
                  <a:srgbClr val="2B1B10"/>
                </a:solidFill>
                <a:latin typeface="Roca Two Heavy"/>
              </a:rPr>
              <a:t>ODPOVĚDI NA VÝZKUMNÉ OTÁZKY: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537409" y="5658910"/>
            <a:ext cx="8115300" cy="3860554"/>
          </a:xfrm>
          <a:custGeom>
            <a:avLst/>
            <a:gdLst/>
            <a:ahLst/>
            <a:cxnLst/>
            <a:rect r="r" b="b" t="t" l="l"/>
            <a:pathLst>
              <a:path h="3860554" w="8115300">
                <a:moveTo>
                  <a:pt x="0" y="0"/>
                </a:moveTo>
                <a:lnTo>
                  <a:pt x="8115300" y="0"/>
                </a:lnTo>
                <a:lnTo>
                  <a:pt x="8115300" y="3860555"/>
                </a:lnTo>
                <a:lnTo>
                  <a:pt x="0" y="38605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" t="-12072" r="0" b="-142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37409" y="1251569"/>
            <a:ext cx="8115300" cy="3860554"/>
          </a:xfrm>
          <a:custGeom>
            <a:avLst/>
            <a:gdLst/>
            <a:ahLst/>
            <a:cxnLst/>
            <a:rect r="r" b="b" t="t" l="l"/>
            <a:pathLst>
              <a:path h="3860554" w="8115300">
                <a:moveTo>
                  <a:pt x="0" y="0"/>
                </a:moveTo>
                <a:lnTo>
                  <a:pt x="8115300" y="0"/>
                </a:lnTo>
                <a:lnTo>
                  <a:pt x="8115300" y="3860554"/>
                </a:lnTo>
                <a:lnTo>
                  <a:pt x="0" y="3860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" t="-12072" r="0" b="-14208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87649" y="492634"/>
            <a:ext cx="814821" cy="1072132"/>
          </a:xfrm>
          <a:custGeom>
            <a:avLst/>
            <a:gdLst/>
            <a:ahLst/>
            <a:cxnLst/>
            <a:rect r="r" b="b" t="t" l="l"/>
            <a:pathLst>
              <a:path h="1072132" w="814821">
                <a:moveTo>
                  <a:pt x="0" y="0"/>
                </a:moveTo>
                <a:lnTo>
                  <a:pt x="814821" y="0"/>
                </a:lnTo>
                <a:lnTo>
                  <a:pt x="814821" y="1072132"/>
                </a:lnTo>
                <a:lnTo>
                  <a:pt x="0" y="1072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187649" y="4857247"/>
            <a:ext cx="814821" cy="1072132"/>
          </a:xfrm>
          <a:custGeom>
            <a:avLst/>
            <a:gdLst/>
            <a:ahLst/>
            <a:cxnLst/>
            <a:rect r="r" b="b" t="t" l="l"/>
            <a:pathLst>
              <a:path h="1072132" w="814821">
                <a:moveTo>
                  <a:pt x="0" y="0"/>
                </a:moveTo>
                <a:lnTo>
                  <a:pt x="814821" y="0"/>
                </a:lnTo>
                <a:lnTo>
                  <a:pt x="814821" y="1072132"/>
                </a:lnTo>
                <a:lnTo>
                  <a:pt x="0" y="1072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880409" y="1579615"/>
            <a:ext cx="602986" cy="602986"/>
          </a:xfrm>
          <a:custGeom>
            <a:avLst/>
            <a:gdLst/>
            <a:ahLst/>
            <a:cxnLst/>
            <a:rect r="r" b="b" t="t" l="l"/>
            <a:pathLst>
              <a:path h="602986" w="602986">
                <a:moveTo>
                  <a:pt x="0" y="0"/>
                </a:moveTo>
                <a:lnTo>
                  <a:pt x="602986" y="0"/>
                </a:lnTo>
                <a:lnTo>
                  <a:pt x="602986" y="602986"/>
                </a:lnTo>
                <a:lnTo>
                  <a:pt x="0" y="602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6125619"/>
            <a:ext cx="602986" cy="602986"/>
          </a:xfrm>
          <a:custGeom>
            <a:avLst/>
            <a:gdLst/>
            <a:ahLst/>
            <a:cxnLst/>
            <a:rect r="r" b="b" t="t" l="l"/>
            <a:pathLst>
              <a:path h="602986" w="602986">
                <a:moveTo>
                  <a:pt x="0" y="0"/>
                </a:moveTo>
                <a:lnTo>
                  <a:pt x="602986" y="0"/>
                </a:lnTo>
                <a:lnTo>
                  <a:pt x="602986" y="602986"/>
                </a:lnTo>
                <a:lnTo>
                  <a:pt x="0" y="602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80409" y="6125619"/>
            <a:ext cx="602986" cy="602986"/>
          </a:xfrm>
          <a:custGeom>
            <a:avLst/>
            <a:gdLst/>
            <a:ahLst/>
            <a:cxnLst/>
            <a:rect r="r" b="b" t="t" l="l"/>
            <a:pathLst>
              <a:path h="602986" w="602986">
                <a:moveTo>
                  <a:pt x="0" y="0"/>
                </a:moveTo>
                <a:lnTo>
                  <a:pt x="602986" y="0"/>
                </a:lnTo>
                <a:lnTo>
                  <a:pt x="602986" y="602986"/>
                </a:lnTo>
                <a:lnTo>
                  <a:pt x="0" y="602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736685" y="1843008"/>
            <a:ext cx="6207817" cy="25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11"/>
              </a:lnSpc>
            </a:pPr>
            <a:r>
              <a:rPr lang="en-US" sz="2436">
                <a:solidFill>
                  <a:srgbClr val="2B1B10"/>
                </a:solidFill>
                <a:latin typeface="Noto Sans"/>
              </a:rPr>
              <a:t>práce s vizuálně atraktivními ilustracemi a žákům blízkými texty, využívání didaktických pomůcek, zavádění řízené diskuse, tvorba vlastního materiálu, reflektování v menších skupinách, forma komiksu a dostatek času k přemýšlení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31686" y="6690505"/>
            <a:ext cx="6207817" cy="1699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11"/>
              </a:lnSpc>
            </a:pPr>
            <a:r>
              <a:rPr lang="en-US" sz="2436">
                <a:solidFill>
                  <a:srgbClr val="2B1B10"/>
                </a:solidFill>
                <a:latin typeface="Noto Sans"/>
              </a:rPr>
              <a:t>učitelům 1. stupně ZŠ chybí zkušenosti a znalosti novodobých metod výuky literatury, jinak by možná i rádi své hodiny směřovali tímto směrem.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736685" y="6259592"/>
            <a:ext cx="6207817" cy="256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11"/>
              </a:lnSpc>
            </a:pPr>
            <a:r>
              <a:rPr lang="en-US" sz="2436">
                <a:solidFill>
                  <a:srgbClr val="2B1B10"/>
                </a:solidFill>
                <a:latin typeface="Noto Sans"/>
              </a:rPr>
              <a:t>časový tlak eliminující potřebný prostor k zamyšlení a pochopení čteného, neklidná atmosféra ve třídě a žáci neochotní spolupracovat, </a:t>
            </a:r>
            <a:r>
              <a:rPr lang="en-US" sz="2436">
                <a:solidFill>
                  <a:srgbClr val="2B1B10"/>
                </a:solidFill>
                <a:latin typeface="Noto Sans"/>
              </a:rPr>
              <a:t>nedostatek učitelových znalostí čtenářských strategií a riskování prohloubení aktuálních emocí u žáků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0249" y="1028700"/>
            <a:ext cx="16230600" cy="7960259"/>
          </a:xfrm>
          <a:custGeom>
            <a:avLst/>
            <a:gdLst/>
            <a:ahLst/>
            <a:cxnLst/>
            <a:rect r="r" b="b" t="t" l="l"/>
            <a:pathLst>
              <a:path h="7960259" w="16230600">
                <a:moveTo>
                  <a:pt x="0" y="0"/>
                </a:moveTo>
                <a:lnTo>
                  <a:pt x="16230600" y="0"/>
                </a:lnTo>
                <a:lnTo>
                  <a:pt x="16230600" y="7960259"/>
                </a:lnTo>
                <a:lnTo>
                  <a:pt x="0" y="7960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21" t="0" r="-2921" b="-2948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643582"/>
            <a:ext cx="7153746" cy="2755140"/>
          </a:xfrm>
          <a:custGeom>
            <a:avLst/>
            <a:gdLst/>
            <a:ahLst/>
            <a:cxnLst/>
            <a:rect r="r" b="b" t="t" l="l"/>
            <a:pathLst>
              <a:path h="2755140" w="7153746">
                <a:moveTo>
                  <a:pt x="0" y="0"/>
                </a:moveTo>
                <a:lnTo>
                  <a:pt x="7153746" y="0"/>
                </a:lnTo>
                <a:lnTo>
                  <a:pt x="7153746" y="2755140"/>
                </a:lnTo>
                <a:lnTo>
                  <a:pt x="0" y="2755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96286" y="6889715"/>
            <a:ext cx="13957240" cy="7187978"/>
          </a:xfrm>
          <a:custGeom>
            <a:avLst/>
            <a:gdLst/>
            <a:ahLst/>
            <a:cxnLst/>
            <a:rect r="r" b="b" t="t" l="l"/>
            <a:pathLst>
              <a:path h="7187978" w="13957240">
                <a:moveTo>
                  <a:pt x="0" y="0"/>
                </a:moveTo>
                <a:lnTo>
                  <a:pt x="13957240" y="0"/>
                </a:lnTo>
                <a:lnTo>
                  <a:pt x="13957240" y="7187979"/>
                </a:lnTo>
                <a:lnTo>
                  <a:pt x="0" y="7187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04865" y="8652132"/>
            <a:ext cx="11345173" cy="1412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3"/>
              </a:lnSpc>
            </a:pPr>
            <a:r>
              <a:rPr lang="en-US" sz="3014">
                <a:solidFill>
                  <a:srgbClr val="F6F6F6"/>
                </a:solidFill>
                <a:latin typeface="Roca Two Heavy"/>
              </a:rPr>
              <a:t> možnostnavázat akčním výzkumem  po delší </a:t>
            </a:r>
            <a:r>
              <a:rPr lang="en-US" sz="3014">
                <a:solidFill>
                  <a:srgbClr val="F6F6F6"/>
                </a:solidFill>
                <a:latin typeface="Roca Two Heavy"/>
              </a:rPr>
              <a:t>dobu, který  </a:t>
            </a:r>
          </a:p>
          <a:p>
            <a:pPr>
              <a:lnSpc>
                <a:spcPts val="2803"/>
              </a:lnSpc>
            </a:pPr>
            <a:r>
              <a:rPr lang="en-US" sz="3014">
                <a:solidFill>
                  <a:srgbClr val="F6F6F6"/>
                </a:solidFill>
                <a:latin typeface="Roca Two Heavy"/>
              </a:rPr>
              <a:t>by obsahoval vytvoření zásobníku lekcí pro učitele a dlouhodobé pozorování změn chování žáků souvisejících </a:t>
            </a:r>
          </a:p>
          <a:p>
            <a:pPr>
              <a:lnSpc>
                <a:spcPts val="2803"/>
              </a:lnSpc>
            </a:pPr>
            <a:r>
              <a:rPr lang="en-US" sz="3014">
                <a:solidFill>
                  <a:srgbClr val="F6F6F6"/>
                </a:solidFill>
                <a:latin typeface="Roca Two Heavy"/>
              </a:rPr>
              <a:t>s rozvojem emoční inteligence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84009" y="3895194"/>
            <a:ext cx="14263081" cy="4680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54974" indent="-327487" lvl="1">
              <a:lnSpc>
                <a:spcPts val="7584"/>
              </a:lnSpc>
              <a:buFont typeface="Arial"/>
              <a:buChar char="•"/>
            </a:pPr>
            <a:r>
              <a:rPr lang="en-US" sz="3033">
                <a:solidFill>
                  <a:srgbClr val="2B1B10"/>
                </a:solidFill>
                <a:latin typeface="Noto Sans"/>
              </a:rPr>
              <a:t>Stanovený cíl dosažen - lekce funkční</a:t>
            </a:r>
          </a:p>
          <a:p>
            <a:pPr algn="just" marL="654974" indent="-327487" lvl="1">
              <a:lnSpc>
                <a:spcPts val="7584"/>
              </a:lnSpc>
              <a:buFont typeface="Arial"/>
              <a:buChar char="•"/>
            </a:pPr>
            <a:r>
              <a:rPr lang="en-US" sz="3033">
                <a:solidFill>
                  <a:srgbClr val="2B1B10"/>
                </a:solidFill>
                <a:latin typeface="Noto Sans"/>
              </a:rPr>
              <a:t>Zhodnocení zkušeností z přímé výuky lekcí a rozhovory</a:t>
            </a:r>
          </a:p>
          <a:p>
            <a:pPr algn="just" marL="654974" indent="-327487" lvl="1">
              <a:lnSpc>
                <a:spcPts val="7584"/>
              </a:lnSpc>
              <a:buFont typeface="Arial"/>
              <a:buChar char="•"/>
            </a:pPr>
            <a:r>
              <a:rPr lang="en-US" sz="3033">
                <a:solidFill>
                  <a:srgbClr val="2B1B10"/>
                </a:solidFill>
                <a:latin typeface="Noto Sans"/>
              </a:rPr>
              <a:t>Vyhodnocení prostoru pro zlepšení a návrhy konkrétních bodů</a:t>
            </a:r>
          </a:p>
          <a:p>
            <a:pPr algn="just" marL="654974" indent="-327487" lvl="1">
              <a:lnSpc>
                <a:spcPts val="7584"/>
              </a:lnSpc>
              <a:buFont typeface="Arial"/>
              <a:buChar char="•"/>
            </a:pPr>
            <a:r>
              <a:rPr lang="en-US" sz="3033">
                <a:solidFill>
                  <a:srgbClr val="2B1B10"/>
                </a:solidFill>
                <a:latin typeface="Noto Sans"/>
              </a:rPr>
              <a:t>Pozorovatelný posun v uvažovánínad tématem emocí</a:t>
            </a:r>
          </a:p>
          <a:p>
            <a:pPr algn="just">
              <a:lnSpc>
                <a:spcPts val="7584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70593" y="1711552"/>
            <a:ext cx="7069961" cy="1187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4903">
                <a:solidFill>
                  <a:srgbClr val="2B1B10"/>
                </a:solidFill>
                <a:latin typeface="Roca Two Heavy"/>
              </a:rPr>
              <a:t>VÝSLEDKY PRAKTICKÉ ČÁSTI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DAGCmPVFwmk</dc:identifier>
  <dcterms:modified xsi:type="dcterms:W3CDTF">2011-08-01T06:04:30Z</dcterms:modified>
  <cp:revision>1</cp:revision>
  <dc:title>White and Beige  Cute Illustrative Thesis  Defense Presentation</dc:title>
</cp:coreProperties>
</file>