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ibre Baskerville" panose="02000000000000000000" pitchFamily="2" charset="0"/>
      <p:regular r:id="rId9"/>
    </p:embeddedFont>
    <p:embeddedFont>
      <p:font typeface="Libre Baskerville Bold" panose="020B0604020202020204" charset="0"/>
      <p:regular r:id="rId10"/>
    </p:embeddedFont>
    <p:embeddedFont>
      <p:font typeface="Yeseva One" panose="020B0604020202020204" charset="-1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59202"/>
            <a:ext cx="16318872" cy="430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68"/>
              </a:lnSpc>
            </a:pPr>
            <a:r>
              <a:rPr lang="en-US" sz="8951">
                <a:solidFill>
                  <a:srgbClr val="000000"/>
                </a:solidFill>
                <a:latin typeface="Yeseva One"/>
              </a:rPr>
              <a:t>Vliv interakčních stylů učitelů na 1. stupni ZŠ na klima třídy </a:t>
            </a:r>
          </a:p>
        </p:txBody>
      </p:sp>
      <p:sp>
        <p:nvSpPr>
          <p:cNvPr id="3" name="Freeform 3"/>
          <p:cNvSpPr/>
          <p:nvPr/>
        </p:nvSpPr>
        <p:spPr>
          <a:xfrm>
            <a:off x="15360478" y="-2234872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3283182" y="8858250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Linda Rybářová</a:t>
            </a:r>
          </a:p>
        </p:txBody>
      </p:sp>
      <p:sp>
        <p:nvSpPr>
          <p:cNvPr id="7" name="Freeform 7"/>
          <p:cNvSpPr/>
          <p:nvPr/>
        </p:nvSpPr>
        <p:spPr>
          <a:xfrm rot="-3755510">
            <a:off x="14849189" y="6358401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648" y="2265771"/>
            <a:ext cx="849670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Aktuální stav</a:t>
            </a:r>
          </a:p>
        </p:txBody>
      </p:sp>
      <p:sp>
        <p:nvSpPr>
          <p:cNvPr id="3" name="Freeform 3"/>
          <p:cNvSpPr/>
          <p:nvPr/>
        </p:nvSpPr>
        <p:spPr>
          <a:xfrm>
            <a:off x="15004818" y="-571500"/>
            <a:ext cx="4231869" cy="3649769"/>
          </a:xfrm>
          <a:custGeom>
            <a:avLst/>
            <a:gdLst/>
            <a:ahLst/>
            <a:cxnLst/>
            <a:rect l="l" t="t" r="r" b="b"/>
            <a:pathLst>
              <a:path w="4231869" h="3649769">
                <a:moveTo>
                  <a:pt x="0" y="0"/>
                </a:moveTo>
                <a:lnTo>
                  <a:pt x="4231869" y="0"/>
                </a:lnTo>
                <a:lnTo>
                  <a:pt x="4231869" y="3649769"/>
                </a:lnTo>
                <a:lnTo>
                  <a:pt x="0" y="364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1266137">
            <a:off x="-1066082" y="7031276"/>
            <a:ext cx="4416204" cy="5696263"/>
          </a:xfrm>
          <a:custGeom>
            <a:avLst/>
            <a:gdLst/>
            <a:ahLst/>
            <a:cxnLst/>
            <a:rect l="l" t="t" r="r" b="b"/>
            <a:pathLst>
              <a:path w="4416204" h="5696263">
                <a:moveTo>
                  <a:pt x="0" y="0"/>
                </a:moveTo>
                <a:lnTo>
                  <a:pt x="4416204" y="0"/>
                </a:lnTo>
                <a:lnTo>
                  <a:pt x="4416204" y="5696263"/>
                </a:lnTo>
                <a:lnTo>
                  <a:pt x="0" y="5696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-3755510">
            <a:off x="14637629" y="6081458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2155941" y="4342594"/>
            <a:ext cx="13976118" cy="345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>
              <a:lnSpc>
                <a:spcPts val="69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nemám vedoucího práce :)</a:t>
            </a:r>
          </a:p>
          <a:p>
            <a:pPr marL="755647" lvl="1" indent="-377824">
              <a:lnSpc>
                <a:spcPts val="69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toto téma nepovažuji za závazné :)</a:t>
            </a:r>
          </a:p>
          <a:p>
            <a:pPr marL="755647" lvl="1" indent="-377824">
              <a:lnSpc>
                <a:spcPts val="69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široké spektrum proměnných, které je třeba u daného tématu vzít v potaz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28253" y="-2475536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266137">
            <a:off x="-577007" y="6884549"/>
            <a:ext cx="3211414" cy="4142259"/>
          </a:xfrm>
          <a:custGeom>
            <a:avLst/>
            <a:gdLst/>
            <a:ahLst/>
            <a:cxnLst/>
            <a:rect l="l" t="t" r="r" b="b"/>
            <a:pathLst>
              <a:path w="3211414" h="4142259">
                <a:moveTo>
                  <a:pt x="0" y="0"/>
                </a:moveTo>
                <a:lnTo>
                  <a:pt x="3211414" y="0"/>
                </a:lnTo>
                <a:lnTo>
                  <a:pt x="3211414" y="4142259"/>
                </a:lnTo>
                <a:lnTo>
                  <a:pt x="0" y="41422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5569636">
            <a:off x="356500" y="-227119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3755510">
            <a:off x="15211273" y="6358401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4" y="0"/>
                </a:lnTo>
                <a:lnTo>
                  <a:pt x="4096054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1028700" y="2264132"/>
            <a:ext cx="16230600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Cíle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39180" y="4170719"/>
            <a:ext cx="14409640" cy="256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>
              <a:lnSpc>
                <a:spcPts val="69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analyzovat interakční styl vybraných učitelů na 1.STZŠ </a:t>
            </a:r>
          </a:p>
          <a:p>
            <a:pPr marL="755647" lvl="1" indent="-377824">
              <a:lnSpc>
                <a:spcPts val="69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porovnat ho s výsledky žáků (dotazníky QTI)</a:t>
            </a:r>
          </a:p>
          <a:p>
            <a:pPr marL="755647" lvl="1" indent="-377824">
              <a:lnSpc>
                <a:spcPts val="69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zjistit, jak ovlivňuje interakční styl klima třídy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74563" y="560427"/>
            <a:ext cx="8496705" cy="93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>
                <a:solidFill>
                  <a:srgbClr val="000000"/>
                </a:solidFill>
                <a:latin typeface="Yeseva One"/>
              </a:rPr>
              <a:t>Osnova</a:t>
            </a:r>
          </a:p>
        </p:txBody>
      </p:sp>
      <p:sp>
        <p:nvSpPr>
          <p:cNvPr id="3" name="Freeform 3"/>
          <p:cNvSpPr/>
          <p:nvPr/>
        </p:nvSpPr>
        <p:spPr>
          <a:xfrm>
            <a:off x="16706420" y="-1839145"/>
            <a:ext cx="4540083" cy="3915587"/>
          </a:xfrm>
          <a:custGeom>
            <a:avLst/>
            <a:gdLst/>
            <a:ahLst/>
            <a:cxnLst/>
            <a:rect l="l" t="t" r="r" b="b"/>
            <a:pathLst>
              <a:path w="4540083" h="3915587">
                <a:moveTo>
                  <a:pt x="0" y="0"/>
                </a:moveTo>
                <a:lnTo>
                  <a:pt x="4540083" y="0"/>
                </a:lnTo>
                <a:lnTo>
                  <a:pt x="4540083" y="3915588"/>
                </a:lnTo>
                <a:lnTo>
                  <a:pt x="0" y="3915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1266137">
            <a:off x="-1314692" y="8087104"/>
            <a:ext cx="3751782" cy="4839256"/>
          </a:xfrm>
          <a:custGeom>
            <a:avLst/>
            <a:gdLst/>
            <a:ahLst/>
            <a:cxnLst/>
            <a:rect l="l" t="t" r="r" b="b"/>
            <a:pathLst>
              <a:path w="3751782" h="4839256">
                <a:moveTo>
                  <a:pt x="0" y="0"/>
                </a:moveTo>
                <a:lnTo>
                  <a:pt x="3751782" y="0"/>
                </a:lnTo>
                <a:lnTo>
                  <a:pt x="3751782" y="4839256"/>
                </a:lnTo>
                <a:lnTo>
                  <a:pt x="0" y="483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5569636">
            <a:off x="566581" y="-2045738"/>
            <a:ext cx="3543321" cy="6107358"/>
          </a:xfrm>
          <a:custGeom>
            <a:avLst/>
            <a:gdLst/>
            <a:ahLst/>
            <a:cxnLst/>
            <a:rect l="l" t="t" r="r" b="b"/>
            <a:pathLst>
              <a:path w="3543321" h="6107358">
                <a:moveTo>
                  <a:pt x="0" y="0"/>
                </a:moveTo>
                <a:lnTo>
                  <a:pt x="3543321" y="0"/>
                </a:lnTo>
                <a:lnTo>
                  <a:pt x="3543321" y="6107358"/>
                </a:lnTo>
                <a:lnTo>
                  <a:pt x="0" y="6107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-3755510">
            <a:off x="14664074" y="6499092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1"/>
                </a:lnTo>
                <a:lnTo>
                  <a:pt x="0" y="7060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256998" y="2387049"/>
            <a:ext cx="3777199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3299">
                <a:solidFill>
                  <a:srgbClr val="000000"/>
                </a:solidFill>
                <a:latin typeface="Libre Baskerville Bold"/>
              </a:rPr>
              <a:t>Teoretická část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8100" y="1817343"/>
            <a:ext cx="3777199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3299">
                <a:solidFill>
                  <a:srgbClr val="000000"/>
                </a:solidFill>
                <a:latin typeface="Libre Baskerville Bold"/>
              </a:rPr>
              <a:t>Úvod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1824" y="5200650"/>
            <a:ext cx="642047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Interpersonální chování učitele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84347" y="3095656"/>
            <a:ext cx="494077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Klima školní třídy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905" y="3051894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1.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3366" y="5191125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2.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35890" y="3051894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3.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84347" y="4262183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3.2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2329" y="3671633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1.1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84347" y="3671633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3.1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31824" y="3091154"/>
            <a:ext cx="68854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Interakce a komunikace ve výuce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70787" y="3681158"/>
            <a:ext cx="583869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Interakce ve výuce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78782" y="5002212"/>
            <a:ext cx="555653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Utváření sociálního klima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70787" y="5776931"/>
            <a:ext cx="615405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Definice pojmů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55388" y="4271708"/>
            <a:ext cx="607992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Klima školní třídy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70787" y="7592496"/>
            <a:ext cx="6154059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Vztah učitele a žáka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70787" y="4271708"/>
            <a:ext cx="583869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Komunikace ve výuce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70787" y="6357956"/>
            <a:ext cx="689296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Model interpersonálního chování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45597" y="7015181"/>
            <a:ext cx="7303780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>
                <a:solidFill>
                  <a:srgbClr val="000000"/>
                </a:solidFill>
                <a:latin typeface="Libre Baskerville"/>
              </a:rPr>
              <a:t>Dotazník pro zjišťování interakčního stylu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32805" y="3681158"/>
            <a:ext cx="5556534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Školní třída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778782" y="5578493"/>
            <a:ext cx="6079928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Učitel jako spolutvůrce klima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22329" y="5709983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2.1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22329" y="4224083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1.2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22329" y="6332022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2.2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30363" y="7005656"/>
            <a:ext cx="84845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000000"/>
                </a:solidFill>
                <a:latin typeface="Yeseva One"/>
              </a:rPr>
              <a:t>2.2.1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22329" y="7573982"/>
            <a:ext cx="84845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Yeseva One"/>
              </a:rPr>
              <a:t>2.3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831159" y="4992687"/>
            <a:ext cx="84845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000000"/>
                </a:solidFill>
                <a:latin typeface="Yeseva One"/>
              </a:rPr>
              <a:t>3.2.1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831159" y="5638800"/>
            <a:ext cx="84845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000000"/>
                </a:solidFill>
                <a:latin typeface="Yeseva One"/>
              </a:rPr>
              <a:t>3.2.2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8689" y="-1797299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2121513" y="3746251"/>
            <a:ext cx="1141578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Interakční styly - dotazníky QTI pro učitele a žáky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0808" y="2836613"/>
            <a:ext cx="3777199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3299">
                <a:solidFill>
                  <a:srgbClr val="000000"/>
                </a:solidFill>
                <a:latin typeface="Libre Baskerville Bold"/>
              </a:rPr>
              <a:t>Empirická část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1513" y="4494234"/>
            <a:ext cx="1141578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Klima třídy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648" y="1817822"/>
            <a:ext cx="849670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Literatura</a:t>
            </a:r>
          </a:p>
        </p:txBody>
      </p:sp>
      <p:sp>
        <p:nvSpPr>
          <p:cNvPr id="3" name="Freeform 3"/>
          <p:cNvSpPr/>
          <p:nvPr/>
        </p:nvSpPr>
        <p:spPr>
          <a:xfrm>
            <a:off x="15856151" y="-571500"/>
            <a:ext cx="3380536" cy="2915538"/>
          </a:xfrm>
          <a:custGeom>
            <a:avLst/>
            <a:gdLst/>
            <a:ahLst/>
            <a:cxnLst/>
            <a:rect l="l" t="t" r="r" b="b"/>
            <a:pathLst>
              <a:path w="3380536" h="2915538">
                <a:moveTo>
                  <a:pt x="0" y="0"/>
                </a:moveTo>
                <a:lnTo>
                  <a:pt x="3380536" y="0"/>
                </a:lnTo>
                <a:lnTo>
                  <a:pt x="3380536" y="2915538"/>
                </a:lnTo>
                <a:lnTo>
                  <a:pt x="0" y="291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1266137">
            <a:off x="-2113410" y="7561008"/>
            <a:ext cx="4226820" cy="5451985"/>
          </a:xfrm>
          <a:custGeom>
            <a:avLst/>
            <a:gdLst/>
            <a:ahLst/>
            <a:cxnLst/>
            <a:rect l="l" t="t" r="r" b="b"/>
            <a:pathLst>
              <a:path w="4226820" h="5451985">
                <a:moveTo>
                  <a:pt x="0" y="0"/>
                </a:moveTo>
                <a:lnTo>
                  <a:pt x="4226820" y="0"/>
                </a:lnTo>
                <a:lnTo>
                  <a:pt x="4226820" y="5451984"/>
                </a:lnTo>
                <a:lnTo>
                  <a:pt x="0" y="545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315522" y="3413453"/>
            <a:ext cx="15943778" cy="521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ČAPEK, R. (2010). Třídní klima a školní klima. Praha: Grada.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Eichhorn, C. (2019). Učitel a práce se třídou. Praha: Raabe 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Gavora, P. (2005). Učitel a žáci v komunikaci. Brno: Paido.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Gillernová, I. &amp; Krejčová L. (2011). Interakce učitele a žáků: dotazník pro žáky. Praha: Národní ústav odborného vzdělávání. 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Kolář, Z., &amp; Vališová, A. (2009). Analýza vyučování. Praha: Grada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Mareš, J. (2013). Pedagogická psychologie. Praha, Czechia: Portál. 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Sklenářová, N. (2013). Interakce a komunikace učitele v edukačním procesu. Ostrava: Optys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Šeďová, K., Švaříček, R., &amp; Šalamounová, Z. (2012). Komunikace ve školní třídě. Praha: Portál.</a:t>
            </a:r>
          </a:p>
          <a:p>
            <a:pPr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Libre Baskerville"/>
              </a:rPr>
              <a:t>Vališová, A., &amp; Kasíková, H. (2007). Pedagogika pro učitele. Praha: Grada</a:t>
            </a:r>
          </a:p>
          <a:p>
            <a:pPr>
              <a:lnSpc>
                <a:spcPts val="3750"/>
              </a:lnSpc>
            </a:pPr>
            <a:endParaRPr lang="en-US" sz="250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2374900"/>
            <a:ext cx="11721636" cy="325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</a:rPr>
              <a:t>Děkuji za pozornost!</a:t>
            </a:r>
          </a:p>
        </p:txBody>
      </p:sp>
      <p:sp>
        <p:nvSpPr>
          <p:cNvPr id="3" name="Freeform 3"/>
          <p:cNvSpPr/>
          <p:nvPr/>
        </p:nvSpPr>
        <p:spPr>
          <a:xfrm>
            <a:off x="14514240" y="-18288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3755510">
            <a:off x="14796299" y="6293017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-388944" y="7632364"/>
            <a:ext cx="4373780" cy="3251872"/>
          </a:xfrm>
          <a:custGeom>
            <a:avLst/>
            <a:gdLst/>
            <a:ahLst/>
            <a:cxnLst/>
            <a:rect l="l" t="t" r="r" b="b"/>
            <a:pathLst>
              <a:path w="4373780" h="3251872">
                <a:moveTo>
                  <a:pt x="0" y="0"/>
                </a:moveTo>
                <a:lnTo>
                  <a:pt x="4373780" y="0"/>
                </a:lnTo>
                <a:lnTo>
                  <a:pt x="4373780" y="3251872"/>
                </a:lnTo>
                <a:lnTo>
                  <a:pt x="0" y="3251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435224">
            <a:off x="4006773" y="6461454"/>
            <a:ext cx="3516519" cy="2423201"/>
          </a:xfrm>
          <a:custGeom>
            <a:avLst/>
            <a:gdLst/>
            <a:ahLst/>
            <a:cxnLst/>
            <a:rect l="l" t="t" r="r" b="b"/>
            <a:pathLst>
              <a:path w="3516519" h="2423201">
                <a:moveTo>
                  <a:pt x="0" y="0"/>
                </a:moveTo>
                <a:lnTo>
                  <a:pt x="3516520" y="0"/>
                </a:lnTo>
                <a:lnTo>
                  <a:pt x="3516520" y="2423201"/>
                </a:lnTo>
                <a:lnTo>
                  <a:pt x="0" y="2423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3755823" y="7206914"/>
            <a:ext cx="4018419" cy="9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Yeseva One"/>
              </a:rPr>
              <a:t>Hodně štěstí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Yeseva One"/>
              </a:rPr>
              <a:t>u státnic!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Vlastní</PresentationFormat>
  <Paragraphs>55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Libre Baskerville</vt:lpstr>
      <vt:lpstr>Yeseva One</vt:lpstr>
      <vt:lpstr>Calibri</vt:lpstr>
      <vt:lpstr>Arial</vt:lpstr>
      <vt:lpstr>Libre Baskerville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interakčního stylu</dc:title>
  <cp:lastModifiedBy>Linda Rybářová</cp:lastModifiedBy>
  <cp:revision>2</cp:revision>
  <dcterms:created xsi:type="dcterms:W3CDTF">2006-08-16T00:00:00Z</dcterms:created>
  <dcterms:modified xsi:type="dcterms:W3CDTF">2024-04-20T19:29:10Z</dcterms:modified>
  <dc:identifier>DAGC331klio</dc:identifier>
</cp:coreProperties>
</file>