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aleway" charset="1" panose="020B0503030101060003"/>
      <p:regular r:id="rId10"/>
    </p:embeddedFont>
    <p:embeddedFont>
      <p:font typeface="Raleway Bold" charset="1" panose="020B0803030101060003"/>
      <p:regular r:id="rId11"/>
    </p:embeddedFont>
    <p:embeddedFont>
      <p:font typeface="Raleway Thin" charset="1" panose="020B0203030101060003"/>
      <p:regular r:id="rId12"/>
    </p:embeddedFont>
    <p:embeddedFont>
      <p:font typeface="Raleway Heavy" charset="1" panose="020B0003030101060003"/>
      <p:regular r:id="rId13"/>
    </p:embeddedFont>
    <p:embeddedFont>
      <p:font typeface="Eczar" charset="1" panose="02000603040300000004"/>
      <p:regular r:id="rId14"/>
    </p:embeddedFont>
    <p:embeddedFont>
      <p:font typeface="Eczar Bold" charset="1" panose="02000603040300000004"/>
      <p:regular r:id="rId15"/>
    </p:embeddedFont>
    <p:embeddedFont>
      <p:font typeface="Eczar Medium" charset="1" panose="02000603040300000004"/>
      <p:regular r:id="rId16"/>
    </p:embeddedFont>
    <p:embeddedFont>
      <p:font typeface="Eczar Semi-Bold" charset="1" panose="02000603040300000004"/>
      <p:regular r:id="rId17"/>
    </p:embeddedFont>
    <p:embeddedFont>
      <p:font typeface="Eczar Ultra-Bold" charset="1" panose="020006030403000000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4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.png" Type="http://schemas.openxmlformats.org/officeDocument/2006/relationships/image"/><Relationship Id="rId6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8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4.png" Type="http://schemas.openxmlformats.org/officeDocument/2006/relationships/image"/><Relationship Id="rId7" Target="https://www.edu.cz/rvp-ramcove-vzdelavaci-programy/ramcovy-vzdelavacici-program-pro-zakladni-vzdelavani-rvp-zv/" TargetMode="External" Type="http://schemas.openxmlformats.org/officeDocument/2006/relationships/hyperlink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984660">
            <a:off x="15459392" y="3586957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19339" y="-4507184"/>
            <a:ext cx="10029895" cy="9014368"/>
          </a:xfrm>
          <a:custGeom>
            <a:avLst/>
            <a:gdLst/>
            <a:ahLst/>
            <a:cxnLst/>
            <a:rect r="r" b="b" t="t" l="l"/>
            <a:pathLst>
              <a:path h="9014368" w="10029895">
                <a:moveTo>
                  <a:pt x="0" y="0"/>
                </a:moveTo>
                <a:lnTo>
                  <a:pt x="10029894" y="0"/>
                </a:lnTo>
                <a:lnTo>
                  <a:pt x="10029894" y="9014368"/>
                </a:lnTo>
                <a:lnTo>
                  <a:pt x="0" y="9014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64648">
            <a:off x="-2042291" y="3086100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014947" y="4938208"/>
            <a:ext cx="10029895" cy="9014368"/>
          </a:xfrm>
          <a:custGeom>
            <a:avLst/>
            <a:gdLst/>
            <a:ahLst/>
            <a:cxnLst/>
            <a:rect r="r" b="b" t="t" l="l"/>
            <a:pathLst>
              <a:path h="9014368" w="10029895">
                <a:moveTo>
                  <a:pt x="0" y="0"/>
                </a:moveTo>
                <a:lnTo>
                  <a:pt x="10029894" y="0"/>
                </a:lnTo>
                <a:lnTo>
                  <a:pt x="10029894" y="9014368"/>
                </a:lnTo>
                <a:lnTo>
                  <a:pt x="0" y="9014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84680" y="-2449784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495018">
            <a:off x="-1249695" y="5438343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6180" y="3071760"/>
            <a:ext cx="17477812" cy="2899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2"/>
              </a:lnSpc>
            </a:pPr>
            <a:r>
              <a:rPr lang="en-US" sz="6601">
                <a:solidFill>
                  <a:srgbClr val="273384"/>
                </a:solidFill>
                <a:latin typeface="Eczar Bold"/>
              </a:rPr>
              <a:t> INTEGRACE VÝTVARNÉ VÝCHOVY </a:t>
            </a:r>
          </a:p>
          <a:p>
            <a:pPr algn="ctr">
              <a:lnSpc>
                <a:spcPts val="7592"/>
              </a:lnSpc>
            </a:pPr>
            <a:r>
              <a:rPr lang="en-US" sz="6601">
                <a:solidFill>
                  <a:srgbClr val="273384"/>
                </a:solidFill>
                <a:latin typeface="Eczar Bold"/>
              </a:rPr>
              <a:t>A ANGLICKÉHO JAZYKA NA 1. STUPNI ZŠ POMOCÍ METODY CLIL 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54146" y="7078104"/>
            <a:ext cx="13179708" cy="85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4"/>
              </a:lnSpc>
            </a:pPr>
            <a:r>
              <a:rPr lang="en-US" sz="4500">
                <a:solidFill>
                  <a:srgbClr val="273384"/>
                </a:solidFill>
                <a:latin typeface="Eczar Semi-Bold"/>
              </a:rPr>
              <a:t>Michaela Hybešová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2700000">
            <a:off x="-1551070" y="-4895564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442328">
            <a:off x="12759754" y="6160928"/>
            <a:ext cx="7406640" cy="8229600"/>
          </a:xfrm>
          <a:custGeom>
            <a:avLst/>
            <a:gdLst/>
            <a:ahLst/>
            <a:cxnLst/>
            <a:rect r="r" b="b" t="t" l="l"/>
            <a:pathLst>
              <a:path h="8229600" w="740664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152250" y="8451015"/>
            <a:ext cx="13179708" cy="735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3"/>
              </a:lnSpc>
            </a:pPr>
            <a:r>
              <a:rPr lang="en-US" sz="3799">
                <a:solidFill>
                  <a:srgbClr val="000000"/>
                </a:solidFill>
                <a:latin typeface="Raleway"/>
              </a:rPr>
              <a:t> 1. STZŠ, PS, LS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20785" y="2690897"/>
            <a:ext cx="771999" cy="77199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920785" y="3970738"/>
            <a:ext cx="771999" cy="77199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920785" y="6530419"/>
            <a:ext cx="771999" cy="77199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920785" y="5250578"/>
            <a:ext cx="771999" cy="771999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920785" y="7810260"/>
            <a:ext cx="771999" cy="771999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-2221648" y="5143500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77893" y="3132771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32000">
            <a:off x="4416227" y="-2152011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149178">
            <a:off x="15144750" y="8594576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470670" y="-5686232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014226" y="3644150"/>
            <a:ext cx="5371687" cy="5972688"/>
          </a:xfrm>
          <a:custGeom>
            <a:avLst/>
            <a:gdLst/>
            <a:ahLst/>
            <a:cxnLst/>
            <a:rect r="r" b="b" t="t" l="l"/>
            <a:pathLst>
              <a:path h="5972688" w="5371687">
                <a:moveTo>
                  <a:pt x="0" y="0"/>
                </a:moveTo>
                <a:lnTo>
                  <a:pt x="5371687" y="0"/>
                </a:lnTo>
                <a:lnTo>
                  <a:pt x="5371687" y="5972688"/>
                </a:lnTo>
                <a:lnTo>
                  <a:pt x="0" y="5972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8920785" y="9099088"/>
            <a:ext cx="771999" cy="771999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3135687" y="-2523236"/>
            <a:ext cx="8250226" cy="8229600"/>
          </a:xfrm>
          <a:custGeom>
            <a:avLst/>
            <a:gdLst/>
            <a:ahLst/>
            <a:cxnLst/>
            <a:rect r="r" b="b" t="t" l="l"/>
            <a:pathLst>
              <a:path h="8229600" w="8250226">
                <a:moveTo>
                  <a:pt x="0" y="0"/>
                </a:moveTo>
                <a:lnTo>
                  <a:pt x="8250226" y="0"/>
                </a:lnTo>
                <a:lnTo>
                  <a:pt x="82502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1479153" y="-6253306"/>
            <a:ext cx="7534490" cy="8229600"/>
          </a:xfrm>
          <a:custGeom>
            <a:avLst/>
            <a:gdLst/>
            <a:ahLst/>
            <a:cxnLst/>
            <a:rect r="r" b="b" t="t" l="l"/>
            <a:pathLst>
              <a:path h="8229600" w="7534490">
                <a:moveTo>
                  <a:pt x="0" y="0"/>
                </a:moveTo>
                <a:lnTo>
                  <a:pt x="7534491" y="0"/>
                </a:lnTo>
                <a:lnTo>
                  <a:pt x="7534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839379" y="6022577"/>
            <a:ext cx="9093068" cy="8229600"/>
          </a:xfrm>
          <a:custGeom>
            <a:avLst/>
            <a:gdLst/>
            <a:ahLst/>
            <a:cxnLst/>
            <a:rect r="r" b="b" t="t" l="l"/>
            <a:pathLst>
              <a:path h="8229600" w="9093068">
                <a:moveTo>
                  <a:pt x="0" y="0"/>
                </a:moveTo>
                <a:lnTo>
                  <a:pt x="9093068" y="0"/>
                </a:lnTo>
                <a:lnTo>
                  <a:pt x="9093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336602" y="2508064"/>
            <a:ext cx="7322748" cy="80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3499">
                <a:solidFill>
                  <a:srgbClr val="273384"/>
                </a:solidFill>
                <a:latin typeface="Raleway Bold"/>
              </a:rPr>
              <a:t>AKTUÁLNÍ STAV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034179" y="2651891"/>
            <a:ext cx="545211" cy="71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sz="3699">
                <a:solidFill>
                  <a:srgbClr val="273384"/>
                </a:solidFill>
                <a:latin typeface="Raleway Bold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034179" y="3931732"/>
            <a:ext cx="545211" cy="71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808"/>
              </a:lnSpc>
              <a:spcBef>
                <a:spcPct val="0"/>
              </a:spcBef>
            </a:pPr>
            <a:r>
              <a:rPr lang="en-US" sz="3699" u="none">
                <a:solidFill>
                  <a:srgbClr val="273384"/>
                </a:solidFill>
                <a:latin typeface="Raleway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034179" y="6451202"/>
            <a:ext cx="545211" cy="71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808"/>
              </a:lnSpc>
              <a:spcBef>
                <a:spcPct val="0"/>
              </a:spcBef>
            </a:pPr>
            <a:r>
              <a:rPr lang="en-US" sz="3699" u="none">
                <a:solidFill>
                  <a:srgbClr val="273384"/>
                </a:solidFill>
                <a:latin typeface="Raleway Bold"/>
              </a:rPr>
              <a:t>4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034179" y="5176976"/>
            <a:ext cx="545211" cy="71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808"/>
              </a:lnSpc>
              <a:spcBef>
                <a:spcPct val="0"/>
              </a:spcBef>
            </a:pPr>
            <a:r>
              <a:rPr lang="en-US" sz="3699" u="none">
                <a:solidFill>
                  <a:srgbClr val="273384"/>
                </a:solidFill>
                <a:latin typeface="Raleway Bold"/>
              </a:rPr>
              <a:t>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034179" y="7731043"/>
            <a:ext cx="545211" cy="71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808"/>
              </a:lnSpc>
              <a:spcBef>
                <a:spcPct val="0"/>
              </a:spcBef>
            </a:pPr>
            <a:r>
              <a:rPr lang="en-US" sz="3699" u="none">
                <a:solidFill>
                  <a:srgbClr val="273384"/>
                </a:solidFill>
                <a:latin typeface="Raleway Bold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30661" y="2543368"/>
            <a:ext cx="6456699" cy="1352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679"/>
              </a:lnSpc>
              <a:spcBef>
                <a:spcPct val="0"/>
              </a:spcBef>
            </a:pPr>
            <a:r>
              <a:rPr lang="en-US" sz="8899">
                <a:solidFill>
                  <a:srgbClr val="273384"/>
                </a:solidFill>
                <a:latin typeface="Eczar Bold"/>
              </a:rPr>
              <a:t>OBSAH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336602" y="3841308"/>
            <a:ext cx="7322748" cy="80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3499">
                <a:solidFill>
                  <a:srgbClr val="273384"/>
                </a:solidFill>
                <a:latin typeface="Raleway Bold"/>
              </a:rPr>
              <a:t>MOTIVACE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336602" y="5165026"/>
            <a:ext cx="7322748" cy="80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3499">
                <a:solidFill>
                  <a:srgbClr val="273384"/>
                </a:solidFill>
                <a:latin typeface="Raleway Bold"/>
              </a:rPr>
              <a:t>VÝZKUMNÉ OTÁZKY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336602" y="6441120"/>
            <a:ext cx="7322748" cy="80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3499">
                <a:solidFill>
                  <a:srgbClr val="273384"/>
                </a:solidFill>
                <a:latin typeface="Raleway Bold"/>
              </a:rPr>
              <a:t>NÁVRH OSNOVY DP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336602" y="7705406"/>
            <a:ext cx="7322748" cy="80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3499">
                <a:solidFill>
                  <a:srgbClr val="273384"/>
                </a:solidFill>
                <a:latin typeface="Raleway Bold"/>
              </a:rPr>
              <a:t>NÁVRH METODOLOGIE VÝZKUMU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034179" y="9060082"/>
            <a:ext cx="545211" cy="711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808"/>
              </a:lnSpc>
              <a:spcBef>
                <a:spcPct val="0"/>
              </a:spcBef>
            </a:pPr>
            <a:r>
              <a:rPr lang="en-US" sz="3699">
                <a:solidFill>
                  <a:srgbClr val="273384"/>
                </a:solidFill>
                <a:latin typeface="Raleway Bold"/>
              </a:rPr>
              <a:t>6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336602" y="8969658"/>
            <a:ext cx="7322748" cy="80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3499">
                <a:solidFill>
                  <a:srgbClr val="273384"/>
                </a:solidFill>
                <a:latin typeface="Raleway Bold"/>
              </a:rPr>
              <a:t>REŠEŠE LITERATURY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2508434" y="-4315657"/>
            <a:ext cx="9454551" cy="11886288"/>
          </a:xfrm>
          <a:custGeom>
            <a:avLst/>
            <a:gdLst/>
            <a:ahLst/>
            <a:cxnLst/>
            <a:rect r="r" b="b" t="t" l="l"/>
            <a:pathLst>
              <a:path h="11886288" w="9454551">
                <a:moveTo>
                  <a:pt x="0" y="0"/>
                </a:moveTo>
                <a:lnTo>
                  <a:pt x="9454552" y="0"/>
                </a:lnTo>
                <a:lnTo>
                  <a:pt x="9454552" y="11886288"/>
                </a:lnTo>
                <a:lnTo>
                  <a:pt x="0" y="1188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2213219" y="2905923"/>
            <a:ext cx="5469632" cy="4475153"/>
          </a:xfrm>
          <a:custGeom>
            <a:avLst/>
            <a:gdLst/>
            <a:ahLst/>
            <a:cxnLst/>
            <a:rect r="r" b="b" t="t" l="l"/>
            <a:pathLst>
              <a:path h="4475153" w="5469632">
                <a:moveTo>
                  <a:pt x="0" y="0"/>
                </a:moveTo>
                <a:lnTo>
                  <a:pt x="5469632" y="0"/>
                </a:lnTo>
                <a:lnTo>
                  <a:pt x="5469632" y="4475154"/>
                </a:lnTo>
                <a:lnTo>
                  <a:pt x="0" y="4475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88427" y="3960126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938341">
            <a:off x="4404308" y="5806723"/>
            <a:ext cx="9721895" cy="10809612"/>
          </a:xfrm>
          <a:custGeom>
            <a:avLst/>
            <a:gdLst/>
            <a:ahLst/>
            <a:cxnLst/>
            <a:rect r="r" b="b" t="t" l="l"/>
            <a:pathLst>
              <a:path h="10809612" w="9721895">
                <a:moveTo>
                  <a:pt x="0" y="0"/>
                </a:moveTo>
                <a:lnTo>
                  <a:pt x="9721895" y="0"/>
                </a:lnTo>
                <a:lnTo>
                  <a:pt x="9721895" y="10809612"/>
                </a:lnTo>
                <a:lnTo>
                  <a:pt x="0" y="10809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672048" y="2558066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203235">
            <a:off x="156670" y="-1019161"/>
            <a:ext cx="9145556" cy="4738275"/>
          </a:xfrm>
          <a:custGeom>
            <a:avLst/>
            <a:gdLst/>
            <a:ahLst/>
            <a:cxnLst/>
            <a:rect r="r" b="b" t="t" l="l"/>
            <a:pathLst>
              <a:path h="4738275" w="9145556">
                <a:moveTo>
                  <a:pt x="0" y="0"/>
                </a:moveTo>
                <a:lnTo>
                  <a:pt x="9145556" y="0"/>
                </a:lnTo>
                <a:lnTo>
                  <a:pt x="9145556" y="4738275"/>
                </a:lnTo>
                <a:lnTo>
                  <a:pt x="0" y="4738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14609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161986" y="3335465"/>
            <a:ext cx="8542907" cy="3539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097"/>
              </a:lnSpc>
            </a:pPr>
            <a:r>
              <a:rPr lang="en-US" sz="11100">
                <a:solidFill>
                  <a:srgbClr val="273384"/>
                </a:solidFill>
                <a:latin typeface="Eczar Bold"/>
              </a:rPr>
              <a:t>AKTUÁLNÍ STAV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61986" y="7386840"/>
            <a:ext cx="6560463" cy="68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en-US" sz="3600">
                <a:solidFill>
                  <a:srgbClr val="273384"/>
                </a:solidFill>
                <a:latin typeface="Raleway Bold"/>
              </a:rPr>
              <a:t>PLÁN OBHAJOBY: leden 2025 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143347">
            <a:off x="2104989" y="9087857"/>
            <a:ext cx="5262259" cy="4305485"/>
          </a:xfrm>
          <a:custGeom>
            <a:avLst/>
            <a:gdLst/>
            <a:ahLst/>
            <a:cxnLst/>
            <a:rect r="r" b="b" t="t" l="l"/>
            <a:pathLst>
              <a:path h="4305485" w="5262259">
                <a:moveTo>
                  <a:pt x="0" y="0"/>
                </a:moveTo>
                <a:lnTo>
                  <a:pt x="5262259" y="0"/>
                </a:lnTo>
                <a:lnTo>
                  <a:pt x="5262259" y="4305485"/>
                </a:lnTo>
                <a:lnTo>
                  <a:pt x="0" y="4305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769517">
            <a:off x="-3522076" y="5012423"/>
            <a:ext cx="6545961" cy="8229600"/>
          </a:xfrm>
          <a:custGeom>
            <a:avLst/>
            <a:gdLst/>
            <a:ahLst/>
            <a:cxnLst/>
            <a:rect r="r" b="b" t="t" l="l"/>
            <a:pathLst>
              <a:path h="8229600" w="6545961">
                <a:moveTo>
                  <a:pt x="0" y="0"/>
                </a:moveTo>
                <a:lnTo>
                  <a:pt x="6545961" y="0"/>
                </a:lnTo>
                <a:lnTo>
                  <a:pt x="65459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54116" y="5018944"/>
            <a:ext cx="5566488" cy="6189284"/>
          </a:xfrm>
          <a:custGeom>
            <a:avLst/>
            <a:gdLst/>
            <a:ahLst/>
            <a:cxnLst/>
            <a:rect r="r" b="b" t="t" l="l"/>
            <a:pathLst>
              <a:path h="6189284" w="5566488">
                <a:moveTo>
                  <a:pt x="0" y="0"/>
                </a:moveTo>
                <a:lnTo>
                  <a:pt x="5566487" y="0"/>
                </a:lnTo>
                <a:lnTo>
                  <a:pt x="5566487" y="6189285"/>
                </a:lnTo>
                <a:lnTo>
                  <a:pt x="0" y="618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97320" y="3886834"/>
            <a:ext cx="3388048" cy="2877790"/>
            <a:chOff x="0" y="0"/>
            <a:chExt cx="3133810" cy="26618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133810" cy="2661842"/>
            </a:xfrm>
            <a:custGeom>
              <a:avLst/>
              <a:gdLst/>
              <a:ahLst/>
              <a:cxnLst/>
              <a:rect r="r" b="b" t="t" l="l"/>
              <a:pathLst>
                <a:path h="2661842" w="3133810">
                  <a:moveTo>
                    <a:pt x="3009350" y="2661842"/>
                  </a:moveTo>
                  <a:lnTo>
                    <a:pt x="124460" y="2661842"/>
                  </a:lnTo>
                  <a:cubicBezTo>
                    <a:pt x="55880" y="2661842"/>
                    <a:pt x="0" y="2605962"/>
                    <a:pt x="0" y="25373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2537382"/>
                  </a:lnTo>
                  <a:cubicBezTo>
                    <a:pt x="3133810" y="2605962"/>
                    <a:pt x="3077930" y="2661842"/>
                    <a:pt x="3009350" y="2661842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367528" y="3886834"/>
            <a:ext cx="3388048" cy="2783343"/>
            <a:chOff x="0" y="0"/>
            <a:chExt cx="3133810" cy="25744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33810" cy="2574482"/>
            </a:xfrm>
            <a:custGeom>
              <a:avLst/>
              <a:gdLst/>
              <a:ahLst/>
              <a:cxnLst/>
              <a:rect r="r" b="b" t="t" l="l"/>
              <a:pathLst>
                <a:path h="2574482" w="3133810">
                  <a:moveTo>
                    <a:pt x="3009350" y="2574482"/>
                  </a:moveTo>
                  <a:lnTo>
                    <a:pt x="124460" y="2574482"/>
                  </a:lnTo>
                  <a:cubicBezTo>
                    <a:pt x="55880" y="2574482"/>
                    <a:pt x="0" y="2518602"/>
                    <a:pt x="0" y="24500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2450022"/>
                  </a:lnTo>
                  <a:cubicBezTo>
                    <a:pt x="3133810" y="2518602"/>
                    <a:pt x="3077930" y="2574482"/>
                    <a:pt x="3009350" y="2574482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9143347">
            <a:off x="10281097" y="-2518106"/>
            <a:ext cx="5262259" cy="4305485"/>
          </a:xfrm>
          <a:custGeom>
            <a:avLst/>
            <a:gdLst/>
            <a:ahLst/>
            <a:cxnLst/>
            <a:rect r="r" b="b" t="t" l="l"/>
            <a:pathLst>
              <a:path h="4305485" w="5262259">
                <a:moveTo>
                  <a:pt x="0" y="0"/>
                </a:moveTo>
                <a:lnTo>
                  <a:pt x="5262259" y="0"/>
                </a:lnTo>
                <a:lnTo>
                  <a:pt x="5262259" y="4305485"/>
                </a:lnTo>
                <a:lnTo>
                  <a:pt x="0" y="4305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35208">
            <a:off x="13989562" y="-2748198"/>
            <a:ext cx="6545961" cy="8229600"/>
          </a:xfrm>
          <a:custGeom>
            <a:avLst/>
            <a:gdLst/>
            <a:ahLst/>
            <a:cxnLst/>
            <a:rect r="r" b="b" t="t" l="l"/>
            <a:pathLst>
              <a:path h="8229600" w="6545961">
                <a:moveTo>
                  <a:pt x="0" y="0"/>
                </a:moveTo>
                <a:lnTo>
                  <a:pt x="6545961" y="0"/>
                </a:lnTo>
                <a:lnTo>
                  <a:pt x="65459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802367">
            <a:off x="13112687" y="6662125"/>
            <a:ext cx="5566488" cy="6189284"/>
          </a:xfrm>
          <a:custGeom>
            <a:avLst/>
            <a:gdLst/>
            <a:ahLst/>
            <a:cxnLst/>
            <a:rect r="r" b="b" t="t" l="l"/>
            <a:pathLst>
              <a:path h="6189284" w="5566488">
                <a:moveTo>
                  <a:pt x="0" y="0"/>
                </a:moveTo>
                <a:lnTo>
                  <a:pt x="5566487" y="0"/>
                </a:lnTo>
                <a:lnTo>
                  <a:pt x="5566487" y="6189284"/>
                </a:lnTo>
                <a:lnTo>
                  <a:pt x="0" y="6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3202632" y="3886834"/>
            <a:ext cx="3388048" cy="2783343"/>
            <a:chOff x="0" y="0"/>
            <a:chExt cx="3133810" cy="25744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33810" cy="2574482"/>
            </a:xfrm>
            <a:custGeom>
              <a:avLst/>
              <a:gdLst/>
              <a:ahLst/>
              <a:cxnLst/>
              <a:rect r="r" b="b" t="t" l="l"/>
              <a:pathLst>
                <a:path h="2574482" w="3133810">
                  <a:moveTo>
                    <a:pt x="3009350" y="2574482"/>
                  </a:moveTo>
                  <a:lnTo>
                    <a:pt x="124460" y="2574482"/>
                  </a:lnTo>
                  <a:cubicBezTo>
                    <a:pt x="55880" y="2574482"/>
                    <a:pt x="0" y="2518602"/>
                    <a:pt x="0" y="24500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2450022"/>
                  </a:lnTo>
                  <a:cubicBezTo>
                    <a:pt x="3133810" y="2518602"/>
                    <a:pt x="3077930" y="2574482"/>
                    <a:pt x="3009350" y="2574482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532424" y="3886834"/>
            <a:ext cx="3388048" cy="2877790"/>
            <a:chOff x="0" y="0"/>
            <a:chExt cx="3133810" cy="266184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133810" cy="2661842"/>
            </a:xfrm>
            <a:custGeom>
              <a:avLst/>
              <a:gdLst/>
              <a:ahLst/>
              <a:cxnLst/>
              <a:rect r="r" b="b" t="t" l="l"/>
              <a:pathLst>
                <a:path h="2661842" w="3133810">
                  <a:moveTo>
                    <a:pt x="3009350" y="2661842"/>
                  </a:moveTo>
                  <a:lnTo>
                    <a:pt x="124460" y="2661842"/>
                  </a:lnTo>
                  <a:cubicBezTo>
                    <a:pt x="55880" y="2661842"/>
                    <a:pt x="0" y="2605962"/>
                    <a:pt x="0" y="25373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2537382"/>
                  </a:lnTo>
                  <a:cubicBezTo>
                    <a:pt x="3133810" y="2605962"/>
                    <a:pt x="3077930" y="2661842"/>
                    <a:pt x="3009350" y="2661842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2471251">
            <a:off x="14876312" y="-586201"/>
            <a:ext cx="5566488" cy="6189284"/>
          </a:xfrm>
          <a:custGeom>
            <a:avLst/>
            <a:gdLst/>
            <a:ahLst/>
            <a:cxnLst/>
            <a:rect r="r" b="b" t="t" l="l"/>
            <a:pathLst>
              <a:path h="6189284" w="5566488">
                <a:moveTo>
                  <a:pt x="0" y="0"/>
                </a:moveTo>
                <a:lnTo>
                  <a:pt x="5566488" y="0"/>
                </a:lnTo>
                <a:lnTo>
                  <a:pt x="5566488" y="6189284"/>
                </a:lnTo>
                <a:lnTo>
                  <a:pt x="0" y="6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896656" y="7722102"/>
            <a:ext cx="9093068" cy="8229600"/>
          </a:xfrm>
          <a:custGeom>
            <a:avLst/>
            <a:gdLst/>
            <a:ahLst/>
            <a:cxnLst/>
            <a:rect r="r" b="b" t="t" l="l"/>
            <a:pathLst>
              <a:path h="8229600" w="9093068">
                <a:moveTo>
                  <a:pt x="0" y="0"/>
                </a:moveTo>
                <a:lnTo>
                  <a:pt x="9093068" y="0"/>
                </a:lnTo>
                <a:lnTo>
                  <a:pt x="9093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06914" y="2122678"/>
            <a:ext cx="15474172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73384"/>
                </a:solidFill>
                <a:latin typeface="Eczar Bold"/>
              </a:rPr>
              <a:t>MOTIVACE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646000" y="5221355"/>
            <a:ext cx="3498000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273384"/>
                </a:solidFill>
                <a:latin typeface="Raleway Bold"/>
              </a:rPr>
              <a:t>OSOBNÍ ZÁJEM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21039" y="4101077"/>
            <a:ext cx="731749" cy="68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273384"/>
                </a:solidFill>
                <a:latin typeface="Raleway Bold"/>
              </a:rPr>
              <a:t>01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691247" y="4101077"/>
            <a:ext cx="731749" cy="68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273384"/>
                </a:solidFill>
                <a:latin typeface="Raleway Bold"/>
              </a:rPr>
              <a:t>03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634182" y="4101077"/>
            <a:ext cx="731749" cy="68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273384"/>
                </a:solidFill>
                <a:latin typeface="Raleway Bold"/>
              </a:rPr>
              <a:t>04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56143" y="4101077"/>
            <a:ext cx="731749" cy="68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273384"/>
                </a:solidFill>
                <a:latin typeface="Raleway Bold"/>
              </a:rPr>
              <a:t>02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580549" y="5221355"/>
            <a:ext cx="2715079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273384"/>
                </a:solidFill>
                <a:latin typeface="Raleway Bold"/>
              </a:rPr>
              <a:t>PRAXE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20572" y="7684002"/>
            <a:ext cx="2715079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857592" y="5221355"/>
            <a:ext cx="3067504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273384"/>
                </a:solidFill>
                <a:latin typeface="Raleway Bold"/>
              </a:rPr>
              <a:t>SPECIALIZACE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412801" y="5199765"/>
            <a:ext cx="2923879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273384"/>
                </a:solidFill>
                <a:latin typeface="Raleway Bold"/>
              </a:rPr>
              <a:t>VLASTNÍ ZKUŠENOSTI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-5862650" y="-5240245"/>
            <a:ext cx="9093068" cy="8229600"/>
          </a:xfrm>
          <a:custGeom>
            <a:avLst/>
            <a:gdLst/>
            <a:ahLst/>
            <a:cxnLst/>
            <a:rect r="r" b="b" t="t" l="l"/>
            <a:pathLst>
              <a:path h="8229600" w="9093068">
                <a:moveTo>
                  <a:pt x="0" y="0"/>
                </a:moveTo>
                <a:lnTo>
                  <a:pt x="9093068" y="0"/>
                </a:lnTo>
                <a:lnTo>
                  <a:pt x="9093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1802367">
            <a:off x="-1209387" y="-2922945"/>
            <a:ext cx="5566488" cy="6189284"/>
          </a:xfrm>
          <a:custGeom>
            <a:avLst/>
            <a:gdLst/>
            <a:ahLst/>
            <a:cxnLst/>
            <a:rect r="r" b="b" t="t" l="l"/>
            <a:pathLst>
              <a:path h="6189284" w="5566488">
                <a:moveTo>
                  <a:pt x="0" y="0"/>
                </a:moveTo>
                <a:lnTo>
                  <a:pt x="5566488" y="0"/>
                </a:lnTo>
                <a:lnTo>
                  <a:pt x="5566488" y="6189285"/>
                </a:lnTo>
                <a:lnTo>
                  <a:pt x="0" y="618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190625" y="5643562"/>
            <a:ext cx="16068675" cy="0"/>
          </a:xfrm>
          <a:prstGeom prst="line">
            <a:avLst/>
          </a:prstGeom>
          <a:ln cap="rnd" w="19050">
            <a:solidFill>
              <a:srgbClr val="27338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5481638"/>
            <a:ext cx="323850" cy="32385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5317258" y="5472112"/>
            <a:ext cx="323850" cy="323850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605817" y="5472112"/>
            <a:ext cx="323850" cy="323850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894375" y="5472112"/>
            <a:ext cx="323850" cy="323850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1033578">
            <a:off x="11000600" y="-4114800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908461" y="2805112"/>
            <a:ext cx="8471079" cy="266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VÝZKUMNÉ OTÁZKY</a:t>
            </a:r>
          </a:p>
        </p:txBody>
      </p:sp>
      <p:sp>
        <p:nvSpPr>
          <p:cNvPr name="Freeform 13" id="13"/>
          <p:cNvSpPr/>
          <p:nvPr/>
        </p:nvSpPr>
        <p:spPr>
          <a:xfrm flipH="false" flipV="true" rot="-7522993">
            <a:off x="11750096" y="-582939"/>
            <a:ext cx="4288558" cy="3508821"/>
          </a:xfrm>
          <a:custGeom>
            <a:avLst/>
            <a:gdLst/>
            <a:ahLst/>
            <a:cxnLst/>
            <a:rect r="r" b="b" t="t" l="l"/>
            <a:pathLst>
              <a:path h="3508821" w="4288558">
                <a:moveTo>
                  <a:pt x="0" y="3508821"/>
                </a:moveTo>
                <a:lnTo>
                  <a:pt x="4288559" y="3508821"/>
                </a:lnTo>
                <a:lnTo>
                  <a:pt x="4288559" y="0"/>
                </a:lnTo>
                <a:lnTo>
                  <a:pt x="0" y="0"/>
                </a:lnTo>
                <a:lnTo>
                  <a:pt x="0" y="3508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52612">
            <a:off x="4466146" y="-5502072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653176" y="-2269873"/>
            <a:ext cx="6513205" cy="7241923"/>
          </a:xfrm>
          <a:custGeom>
            <a:avLst/>
            <a:gdLst/>
            <a:ahLst/>
            <a:cxnLst/>
            <a:rect r="r" b="b" t="t" l="l"/>
            <a:pathLst>
              <a:path h="7241923" w="6513205">
                <a:moveTo>
                  <a:pt x="0" y="0"/>
                </a:moveTo>
                <a:lnTo>
                  <a:pt x="6513205" y="0"/>
                </a:lnTo>
                <a:lnTo>
                  <a:pt x="6513205" y="7241923"/>
                </a:lnTo>
                <a:lnTo>
                  <a:pt x="0" y="7241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800797">
            <a:off x="660592" y="7922182"/>
            <a:ext cx="5573082" cy="6196616"/>
          </a:xfrm>
          <a:custGeom>
            <a:avLst/>
            <a:gdLst/>
            <a:ahLst/>
            <a:cxnLst/>
            <a:rect r="r" b="b" t="t" l="l"/>
            <a:pathLst>
              <a:path h="6196616" w="5573082">
                <a:moveTo>
                  <a:pt x="0" y="0"/>
                </a:moveTo>
                <a:lnTo>
                  <a:pt x="5573082" y="0"/>
                </a:lnTo>
                <a:lnTo>
                  <a:pt x="5573082" y="6196616"/>
                </a:lnTo>
                <a:lnTo>
                  <a:pt x="0" y="6196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5993447"/>
            <a:ext cx="3364925" cy="2092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273384"/>
                </a:solidFill>
                <a:latin typeface="Raleway Bold"/>
              </a:rPr>
              <a:t>Jakými způsoby učitelé 1. stupně integrují VV a AJ (CLIL)?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895642" y="-3318316"/>
            <a:ext cx="5573082" cy="6196616"/>
          </a:xfrm>
          <a:custGeom>
            <a:avLst/>
            <a:gdLst/>
            <a:ahLst/>
            <a:cxnLst/>
            <a:rect r="r" b="b" t="t" l="l"/>
            <a:pathLst>
              <a:path h="6196616" w="5573082">
                <a:moveTo>
                  <a:pt x="0" y="0"/>
                </a:moveTo>
                <a:lnTo>
                  <a:pt x="5573082" y="0"/>
                </a:lnTo>
                <a:lnTo>
                  <a:pt x="5573082" y="6196616"/>
                </a:lnTo>
                <a:lnTo>
                  <a:pt x="0" y="6196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true" rot="-10800000">
            <a:off x="-406406" y="8483600"/>
            <a:ext cx="18694406" cy="4605433"/>
          </a:xfrm>
          <a:custGeom>
            <a:avLst/>
            <a:gdLst/>
            <a:ahLst/>
            <a:cxnLst/>
            <a:rect r="r" b="b" t="t" l="l"/>
            <a:pathLst>
              <a:path h="4605433" w="18694406">
                <a:moveTo>
                  <a:pt x="0" y="4605433"/>
                </a:moveTo>
                <a:lnTo>
                  <a:pt x="18694406" y="4605433"/>
                </a:lnTo>
                <a:lnTo>
                  <a:pt x="18694406" y="0"/>
                </a:lnTo>
                <a:lnTo>
                  <a:pt x="0" y="0"/>
                </a:lnTo>
                <a:lnTo>
                  <a:pt x="0" y="4605433"/>
                </a:lnTo>
                <a:close/>
              </a:path>
            </a:pathLst>
          </a:custGeom>
          <a:blipFill>
            <a:blip r:embed="rId6"/>
            <a:stretch>
              <a:fillRect l="0" t="-7590" r="0" b="-759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2800797">
            <a:off x="5895642" y="8074582"/>
            <a:ext cx="5573082" cy="6196616"/>
          </a:xfrm>
          <a:custGeom>
            <a:avLst/>
            <a:gdLst/>
            <a:ahLst/>
            <a:cxnLst/>
            <a:rect r="r" b="b" t="t" l="l"/>
            <a:pathLst>
              <a:path h="6196616" w="5573082">
                <a:moveTo>
                  <a:pt x="0" y="0"/>
                </a:moveTo>
                <a:lnTo>
                  <a:pt x="5573082" y="0"/>
                </a:lnTo>
                <a:lnTo>
                  <a:pt x="5573082" y="6196616"/>
                </a:lnTo>
                <a:lnTo>
                  <a:pt x="0" y="6196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2800797">
            <a:off x="11130692" y="8226982"/>
            <a:ext cx="5573082" cy="6196616"/>
          </a:xfrm>
          <a:custGeom>
            <a:avLst/>
            <a:gdLst/>
            <a:ahLst/>
            <a:cxnLst/>
            <a:rect r="r" b="b" t="t" l="l"/>
            <a:pathLst>
              <a:path h="6196616" w="5573082">
                <a:moveTo>
                  <a:pt x="0" y="0"/>
                </a:moveTo>
                <a:lnTo>
                  <a:pt x="5573082" y="0"/>
                </a:lnTo>
                <a:lnTo>
                  <a:pt x="5573082" y="6196616"/>
                </a:lnTo>
                <a:lnTo>
                  <a:pt x="0" y="6196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2800797">
            <a:off x="16365742" y="8379382"/>
            <a:ext cx="5573082" cy="6196616"/>
          </a:xfrm>
          <a:custGeom>
            <a:avLst/>
            <a:gdLst/>
            <a:ahLst/>
            <a:cxnLst/>
            <a:rect r="r" b="b" t="t" l="l"/>
            <a:pathLst>
              <a:path h="6196616" w="5573082">
                <a:moveTo>
                  <a:pt x="0" y="0"/>
                </a:moveTo>
                <a:lnTo>
                  <a:pt x="5573082" y="0"/>
                </a:lnTo>
                <a:lnTo>
                  <a:pt x="5573082" y="6196616"/>
                </a:lnTo>
                <a:lnTo>
                  <a:pt x="0" y="6196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5316967" y="5993447"/>
            <a:ext cx="3364925" cy="1569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273384"/>
                </a:solidFill>
                <a:latin typeface="Raleway Bold"/>
              </a:rPr>
              <a:t>Které metody a aktivity k tomu využívají?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539918" y="5993447"/>
            <a:ext cx="3364925" cy="1569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273384"/>
                </a:solidFill>
                <a:latin typeface="Raleway Bold"/>
              </a:rPr>
              <a:t>Které cíle jsou v hodinách naplňovány?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917233" y="5993447"/>
            <a:ext cx="3364925" cy="2092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273384"/>
                </a:solidFill>
                <a:latin typeface="Raleway Bold"/>
              </a:rPr>
              <a:t>V čem se liší příprava učitele na výuku VV metodou CLIL?</a:t>
            </a:r>
          </a:p>
        </p:txBody>
      </p:sp>
      <p:sp>
        <p:nvSpPr>
          <p:cNvPr name="Freeform 26" id="26"/>
          <p:cNvSpPr/>
          <p:nvPr/>
        </p:nvSpPr>
        <p:spPr>
          <a:xfrm flipH="false" flipV="true" rot="530069">
            <a:off x="2372013" y="-939026"/>
            <a:ext cx="4288558" cy="3508821"/>
          </a:xfrm>
          <a:custGeom>
            <a:avLst/>
            <a:gdLst/>
            <a:ahLst/>
            <a:cxnLst/>
            <a:rect r="r" b="b" t="t" l="l"/>
            <a:pathLst>
              <a:path h="3508821" w="4288558">
                <a:moveTo>
                  <a:pt x="0" y="3508820"/>
                </a:moveTo>
                <a:lnTo>
                  <a:pt x="4288558" y="3508820"/>
                </a:lnTo>
                <a:lnTo>
                  <a:pt x="4288558" y="0"/>
                </a:lnTo>
                <a:lnTo>
                  <a:pt x="0" y="0"/>
                </a:lnTo>
                <a:lnTo>
                  <a:pt x="0" y="35088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-552612">
            <a:off x="-1129104" y="-4606048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9152474" y="0"/>
                </a:moveTo>
                <a:lnTo>
                  <a:pt x="0" y="0"/>
                </a:lnTo>
                <a:lnTo>
                  <a:pt x="0" y="8229600"/>
                </a:lnTo>
                <a:lnTo>
                  <a:pt x="9152474" y="8229600"/>
                </a:lnTo>
                <a:lnTo>
                  <a:pt x="9152474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143347">
            <a:off x="2104989" y="9087857"/>
            <a:ext cx="5262259" cy="4305485"/>
          </a:xfrm>
          <a:custGeom>
            <a:avLst/>
            <a:gdLst/>
            <a:ahLst/>
            <a:cxnLst/>
            <a:rect r="r" b="b" t="t" l="l"/>
            <a:pathLst>
              <a:path h="4305485" w="5262259">
                <a:moveTo>
                  <a:pt x="0" y="0"/>
                </a:moveTo>
                <a:lnTo>
                  <a:pt x="5262259" y="0"/>
                </a:lnTo>
                <a:lnTo>
                  <a:pt x="5262259" y="4305485"/>
                </a:lnTo>
                <a:lnTo>
                  <a:pt x="0" y="4305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769517">
            <a:off x="-3522076" y="5012423"/>
            <a:ext cx="6545961" cy="8229600"/>
          </a:xfrm>
          <a:custGeom>
            <a:avLst/>
            <a:gdLst/>
            <a:ahLst/>
            <a:cxnLst/>
            <a:rect r="r" b="b" t="t" l="l"/>
            <a:pathLst>
              <a:path h="8229600" w="6545961">
                <a:moveTo>
                  <a:pt x="0" y="0"/>
                </a:moveTo>
                <a:lnTo>
                  <a:pt x="6545961" y="0"/>
                </a:lnTo>
                <a:lnTo>
                  <a:pt x="65459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54116" y="5018944"/>
            <a:ext cx="5566488" cy="6189284"/>
          </a:xfrm>
          <a:custGeom>
            <a:avLst/>
            <a:gdLst/>
            <a:ahLst/>
            <a:cxnLst/>
            <a:rect r="r" b="b" t="t" l="l"/>
            <a:pathLst>
              <a:path h="6189284" w="5566488">
                <a:moveTo>
                  <a:pt x="0" y="0"/>
                </a:moveTo>
                <a:lnTo>
                  <a:pt x="5566487" y="0"/>
                </a:lnTo>
                <a:lnTo>
                  <a:pt x="5566487" y="6189285"/>
                </a:lnTo>
                <a:lnTo>
                  <a:pt x="0" y="618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99461" y="3360414"/>
            <a:ext cx="3388048" cy="6156755"/>
            <a:chOff x="0" y="0"/>
            <a:chExt cx="3133810" cy="56947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133810" cy="5694754"/>
            </a:xfrm>
            <a:custGeom>
              <a:avLst/>
              <a:gdLst/>
              <a:ahLst/>
              <a:cxnLst/>
              <a:rect r="r" b="b" t="t" l="l"/>
              <a:pathLst>
                <a:path h="5694754" w="3133810">
                  <a:moveTo>
                    <a:pt x="3009350" y="5694754"/>
                  </a:moveTo>
                  <a:lnTo>
                    <a:pt x="124460" y="5694754"/>
                  </a:lnTo>
                  <a:cubicBezTo>
                    <a:pt x="55880" y="5694754"/>
                    <a:pt x="0" y="5638874"/>
                    <a:pt x="0" y="55702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5570294"/>
                  </a:lnTo>
                  <a:cubicBezTo>
                    <a:pt x="3133810" y="5638874"/>
                    <a:pt x="3077930" y="5694754"/>
                    <a:pt x="3009350" y="5694754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449976" y="3360414"/>
            <a:ext cx="3388048" cy="6156755"/>
            <a:chOff x="0" y="0"/>
            <a:chExt cx="3133810" cy="569475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33810" cy="5694754"/>
            </a:xfrm>
            <a:custGeom>
              <a:avLst/>
              <a:gdLst/>
              <a:ahLst/>
              <a:cxnLst/>
              <a:rect r="r" b="b" t="t" l="l"/>
              <a:pathLst>
                <a:path h="5694754" w="3133810">
                  <a:moveTo>
                    <a:pt x="3009350" y="5694754"/>
                  </a:moveTo>
                  <a:lnTo>
                    <a:pt x="124460" y="5694754"/>
                  </a:lnTo>
                  <a:cubicBezTo>
                    <a:pt x="55880" y="5694754"/>
                    <a:pt x="0" y="5638874"/>
                    <a:pt x="0" y="55702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5570294"/>
                  </a:lnTo>
                  <a:cubicBezTo>
                    <a:pt x="3133810" y="5638874"/>
                    <a:pt x="3077930" y="5694754"/>
                    <a:pt x="3009350" y="5694754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9143347">
            <a:off x="14231888" y="-1919341"/>
            <a:ext cx="5262259" cy="4305485"/>
          </a:xfrm>
          <a:custGeom>
            <a:avLst/>
            <a:gdLst/>
            <a:ahLst/>
            <a:cxnLst/>
            <a:rect r="r" b="b" t="t" l="l"/>
            <a:pathLst>
              <a:path h="4305485" w="5262259">
                <a:moveTo>
                  <a:pt x="0" y="0"/>
                </a:moveTo>
                <a:lnTo>
                  <a:pt x="5262259" y="0"/>
                </a:lnTo>
                <a:lnTo>
                  <a:pt x="5262259" y="4305484"/>
                </a:lnTo>
                <a:lnTo>
                  <a:pt x="0" y="4305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35208">
            <a:off x="13403262" y="-5152276"/>
            <a:ext cx="6545961" cy="8229600"/>
          </a:xfrm>
          <a:custGeom>
            <a:avLst/>
            <a:gdLst/>
            <a:ahLst/>
            <a:cxnLst/>
            <a:rect r="r" b="b" t="t" l="l"/>
            <a:pathLst>
              <a:path h="8229600" w="6545961">
                <a:moveTo>
                  <a:pt x="0" y="0"/>
                </a:moveTo>
                <a:lnTo>
                  <a:pt x="6545961" y="0"/>
                </a:lnTo>
                <a:lnTo>
                  <a:pt x="65459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802367">
            <a:off x="12113412" y="7647789"/>
            <a:ext cx="5566488" cy="6189284"/>
          </a:xfrm>
          <a:custGeom>
            <a:avLst/>
            <a:gdLst/>
            <a:ahLst/>
            <a:cxnLst/>
            <a:rect r="r" b="b" t="t" l="l"/>
            <a:pathLst>
              <a:path h="6189284" w="5566488">
                <a:moveTo>
                  <a:pt x="0" y="0"/>
                </a:moveTo>
                <a:lnTo>
                  <a:pt x="5566488" y="0"/>
                </a:lnTo>
                <a:lnTo>
                  <a:pt x="5566488" y="6189284"/>
                </a:lnTo>
                <a:lnTo>
                  <a:pt x="0" y="618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1078112" y="3360414"/>
            <a:ext cx="3388048" cy="6156755"/>
            <a:chOff x="0" y="0"/>
            <a:chExt cx="3133810" cy="569475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33810" cy="5694754"/>
            </a:xfrm>
            <a:custGeom>
              <a:avLst/>
              <a:gdLst/>
              <a:ahLst/>
              <a:cxnLst/>
              <a:rect r="r" b="b" t="t" l="l"/>
              <a:pathLst>
                <a:path h="5694754" w="3133810">
                  <a:moveTo>
                    <a:pt x="3009350" y="5694754"/>
                  </a:moveTo>
                  <a:lnTo>
                    <a:pt x="124460" y="5694754"/>
                  </a:lnTo>
                  <a:cubicBezTo>
                    <a:pt x="55880" y="5694754"/>
                    <a:pt x="0" y="5638874"/>
                    <a:pt x="0" y="55702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5570294"/>
                  </a:lnTo>
                  <a:cubicBezTo>
                    <a:pt x="3133810" y="5638874"/>
                    <a:pt x="3077930" y="5694754"/>
                    <a:pt x="3009350" y="5694754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3785703" y="3360414"/>
            <a:ext cx="3492823" cy="6156755"/>
            <a:chOff x="0" y="0"/>
            <a:chExt cx="3230723" cy="56947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30723" cy="5694754"/>
            </a:xfrm>
            <a:custGeom>
              <a:avLst/>
              <a:gdLst/>
              <a:ahLst/>
              <a:cxnLst/>
              <a:rect r="r" b="b" t="t" l="l"/>
              <a:pathLst>
                <a:path h="5694754" w="3230723">
                  <a:moveTo>
                    <a:pt x="3106263" y="5694754"/>
                  </a:moveTo>
                  <a:lnTo>
                    <a:pt x="124460" y="5694754"/>
                  </a:lnTo>
                  <a:cubicBezTo>
                    <a:pt x="55880" y="5694754"/>
                    <a:pt x="0" y="5638874"/>
                    <a:pt x="0" y="55702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06263" y="0"/>
                  </a:lnTo>
                  <a:cubicBezTo>
                    <a:pt x="3174843" y="0"/>
                    <a:pt x="3230723" y="55880"/>
                    <a:pt x="3230723" y="124460"/>
                  </a:cubicBezTo>
                  <a:lnTo>
                    <a:pt x="3230723" y="5570294"/>
                  </a:lnTo>
                  <a:cubicBezTo>
                    <a:pt x="3230723" y="5638874"/>
                    <a:pt x="3174843" y="5694754"/>
                    <a:pt x="3106263" y="5694754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2471251">
            <a:off x="15478628" y="-1085468"/>
            <a:ext cx="5566488" cy="6189284"/>
          </a:xfrm>
          <a:custGeom>
            <a:avLst/>
            <a:gdLst/>
            <a:ahLst/>
            <a:cxnLst/>
            <a:rect r="r" b="b" t="t" l="l"/>
            <a:pathLst>
              <a:path h="6189284" w="5566488">
                <a:moveTo>
                  <a:pt x="0" y="0"/>
                </a:moveTo>
                <a:lnTo>
                  <a:pt x="5566488" y="0"/>
                </a:lnTo>
                <a:lnTo>
                  <a:pt x="5566488" y="6189285"/>
                </a:lnTo>
                <a:lnTo>
                  <a:pt x="0" y="6189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88845" y="542324"/>
            <a:ext cx="15474172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73384"/>
                </a:solidFill>
                <a:latin typeface="Eczar Bold"/>
              </a:rPr>
              <a:t>NÁVRH OSNOVY DP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6485" y="3592737"/>
            <a:ext cx="2715079" cy="285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Popis problematiky, cílů práce, motivace ke zvolení tématu </a:t>
            </a:r>
          </a:p>
          <a:p>
            <a:pPr algn="l" marL="0" indent="0" lvl="0">
              <a:lnSpc>
                <a:spcPts val="3770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3831183" y="3527015"/>
            <a:ext cx="3514018" cy="6649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53"/>
              </a:lnSpc>
            </a:pPr>
            <a:r>
              <a:rPr lang="en-US" sz="2887">
                <a:solidFill>
                  <a:srgbClr val="273384"/>
                </a:solidFill>
                <a:latin typeface="Raleway Bold"/>
              </a:rPr>
              <a:t>2. 1 Terminologické vymezení pojmu integrace v primárním vzdělávání</a:t>
            </a:r>
          </a:p>
          <a:p>
            <a:pPr>
              <a:lnSpc>
                <a:spcPts val="3753"/>
              </a:lnSpc>
            </a:pPr>
            <a:r>
              <a:rPr lang="en-US" sz="2887">
                <a:solidFill>
                  <a:srgbClr val="273384"/>
                </a:solidFill>
                <a:latin typeface="Raleway Bold"/>
              </a:rPr>
              <a:t>2. 2 Teoretická východiska výtvarné výchovy na prvním stupni základní školy</a:t>
            </a:r>
          </a:p>
          <a:p>
            <a:pPr>
              <a:lnSpc>
                <a:spcPts val="3753"/>
              </a:lnSpc>
            </a:pPr>
            <a:r>
              <a:rPr lang="en-US" sz="2887">
                <a:solidFill>
                  <a:srgbClr val="273384"/>
                </a:solidFill>
                <a:latin typeface="Raleway Bold"/>
              </a:rPr>
              <a:t>2. 3 Výuka metodou CLIL </a:t>
            </a:r>
          </a:p>
          <a:p>
            <a:pPr>
              <a:lnSpc>
                <a:spcPts val="3748"/>
              </a:lnSpc>
            </a:pPr>
            <a:r>
              <a:rPr lang="en-US" sz="2883">
                <a:solidFill>
                  <a:srgbClr val="000000"/>
                </a:solidFill>
                <a:latin typeface="Raleway"/>
              </a:rPr>
              <a:t> </a:t>
            </a:r>
          </a:p>
          <a:p>
            <a:pPr algn="l" marL="0" indent="0" lvl="0">
              <a:lnSpc>
                <a:spcPts val="3748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7551550" y="3527015"/>
            <a:ext cx="3386539" cy="581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3. 1 Metodologie výzkumu</a:t>
            </a:r>
          </a:p>
          <a:p>
            <a:pPr>
              <a:lnSpc>
                <a:spcPts val="3770"/>
              </a:lnSpc>
            </a:pPr>
          </a:p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3. 2 Aplikační část </a:t>
            </a:r>
          </a:p>
          <a:p>
            <a:pPr>
              <a:lnSpc>
                <a:spcPts val="3770"/>
              </a:lnSpc>
            </a:pPr>
          </a:p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3. 3 Diskuze výsledků </a:t>
            </a:r>
          </a:p>
          <a:p>
            <a:pPr>
              <a:lnSpc>
                <a:spcPts val="3900"/>
              </a:lnSpc>
            </a:pPr>
          </a:p>
          <a:p>
            <a:pPr>
              <a:lnSpc>
                <a:spcPts val="3900"/>
              </a:lnSpc>
            </a:pPr>
          </a:p>
          <a:p>
            <a:pPr>
              <a:lnSpc>
                <a:spcPts val="3900"/>
              </a:lnSpc>
            </a:pPr>
          </a:p>
          <a:p>
            <a:pPr>
              <a:lnSpc>
                <a:spcPts val="3900"/>
              </a:lnSpc>
            </a:pPr>
          </a:p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214314" y="3527015"/>
            <a:ext cx="2715079" cy="953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70"/>
              </a:lnSpc>
              <a:spcBef>
                <a:spcPct val="0"/>
              </a:spcBef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Shrnutí DP, jejích výsledků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0" y="2161162"/>
            <a:ext cx="3388048" cy="62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1"/>
              </a:lnSpc>
              <a:spcBef>
                <a:spcPct val="0"/>
              </a:spcBef>
            </a:pPr>
            <a:r>
              <a:rPr lang="en-US" sz="3300">
                <a:solidFill>
                  <a:srgbClr val="273384"/>
                </a:solidFill>
                <a:latin typeface="Raleway Bold"/>
              </a:rPr>
              <a:t>1. ÚVOD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313075" y="2083628"/>
            <a:ext cx="4412256" cy="12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3300">
                <a:solidFill>
                  <a:srgbClr val="273384"/>
                </a:solidFill>
                <a:latin typeface="Raleway Bold"/>
              </a:rPr>
              <a:t>2. TEORETICKÁ </a:t>
            </a:r>
          </a:p>
          <a:p>
            <a:pPr algn="ctr">
              <a:lnSpc>
                <a:spcPts val="5181"/>
              </a:lnSpc>
              <a:spcBef>
                <a:spcPct val="0"/>
              </a:spcBef>
            </a:pPr>
            <a:r>
              <a:rPr lang="en-US" sz="3300">
                <a:solidFill>
                  <a:srgbClr val="273384"/>
                </a:solidFill>
                <a:latin typeface="Raleway Bold"/>
              </a:rPr>
              <a:t>ČÁST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4637610" y="3360414"/>
            <a:ext cx="3388048" cy="6156755"/>
            <a:chOff x="0" y="0"/>
            <a:chExt cx="3133810" cy="569475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133810" cy="5694754"/>
            </a:xfrm>
            <a:custGeom>
              <a:avLst/>
              <a:gdLst/>
              <a:ahLst/>
              <a:cxnLst/>
              <a:rect r="r" b="b" t="t" l="l"/>
              <a:pathLst>
                <a:path h="5694754" w="3133810">
                  <a:moveTo>
                    <a:pt x="3009350" y="5694754"/>
                  </a:moveTo>
                  <a:lnTo>
                    <a:pt x="124460" y="5694754"/>
                  </a:lnTo>
                  <a:cubicBezTo>
                    <a:pt x="55880" y="5694754"/>
                    <a:pt x="0" y="5638874"/>
                    <a:pt x="0" y="55702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5570294"/>
                  </a:lnTo>
                  <a:cubicBezTo>
                    <a:pt x="3133810" y="5638874"/>
                    <a:pt x="3077930" y="5694754"/>
                    <a:pt x="3009350" y="5694754"/>
                  </a:cubicBezTo>
                  <a:close/>
                </a:path>
              </a:pathLst>
            </a:custGeom>
            <a:solidFill>
              <a:srgbClr val="D5E7F5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7210425" y="2083628"/>
            <a:ext cx="3831013" cy="12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1"/>
              </a:lnSpc>
              <a:spcBef>
                <a:spcPct val="0"/>
              </a:spcBef>
            </a:pPr>
            <a:r>
              <a:rPr lang="en-US" sz="3300">
                <a:solidFill>
                  <a:srgbClr val="273384"/>
                </a:solidFill>
                <a:latin typeface="Raleway Bold"/>
              </a:rPr>
              <a:t>3. EMPIRICKÁ ČÁST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041438" y="2083628"/>
            <a:ext cx="3323094" cy="625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1"/>
              </a:lnSpc>
              <a:spcBef>
                <a:spcPct val="0"/>
              </a:spcBef>
            </a:pPr>
            <a:r>
              <a:rPr lang="en-US" sz="3300">
                <a:solidFill>
                  <a:srgbClr val="273384"/>
                </a:solidFill>
                <a:latin typeface="Raleway Bold"/>
              </a:rPr>
              <a:t>4. ZÁVĚR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222827" y="2083628"/>
            <a:ext cx="4217614" cy="12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3300">
                <a:solidFill>
                  <a:srgbClr val="273384"/>
                </a:solidFill>
                <a:latin typeface="Raleway Bold"/>
              </a:rPr>
              <a:t>5. ZDROJE, </a:t>
            </a:r>
          </a:p>
          <a:p>
            <a:pPr algn="ctr">
              <a:lnSpc>
                <a:spcPts val="5181"/>
              </a:lnSpc>
              <a:spcBef>
                <a:spcPct val="0"/>
              </a:spcBef>
            </a:pPr>
            <a:r>
              <a:rPr lang="en-US" sz="3300">
                <a:solidFill>
                  <a:srgbClr val="273384"/>
                </a:solidFill>
                <a:latin typeface="Raleway Bold"/>
              </a:rPr>
              <a:t>6. PŘÍLOHY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809060" y="3570509"/>
            <a:ext cx="3004885" cy="333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Literatura, fotografie, </a:t>
            </a:r>
          </a:p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rozhovory,</a:t>
            </a:r>
          </a:p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přípravy, </a:t>
            </a:r>
          </a:p>
          <a:p>
            <a:pPr>
              <a:lnSpc>
                <a:spcPts val="3770"/>
              </a:lnSpc>
            </a:pPr>
            <a:r>
              <a:rPr lang="en-US" sz="2900">
                <a:solidFill>
                  <a:srgbClr val="273384"/>
                </a:solidFill>
                <a:latin typeface="Raleway Bold"/>
              </a:rPr>
              <a:t>záznamové archy aj. </a:t>
            </a:r>
          </a:p>
          <a:p>
            <a:pPr algn="l" marL="0" indent="0" lvl="0">
              <a:lnSpc>
                <a:spcPts val="3770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895254">
            <a:off x="16212628" y="5842304"/>
            <a:ext cx="3548560" cy="2903368"/>
          </a:xfrm>
          <a:custGeom>
            <a:avLst/>
            <a:gdLst/>
            <a:ahLst/>
            <a:cxnLst/>
            <a:rect r="r" b="b" t="t" l="l"/>
            <a:pathLst>
              <a:path h="2903368" w="3548560">
                <a:moveTo>
                  <a:pt x="0" y="0"/>
                </a:moveTo>
                <a:lnTo>
                  <a:pt x="3548560" y="0"/>
                </a:lnTo>
                <a:lnTo>
                  <a:pt x="3548560" y="2903368"/>
                </a:lnTo>
                <a:lnTo>
                  <a:pt x="0" y="2903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424568">
            <a:off x="12391678" y="7122963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87989">
            <a:off x="12606921" y="5292400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895254">
            <a:off x="-1289031" y="2433504"/>
            <a:ext cx="3548560" cy="2903368"/>
          </a:xfrm>
          <a:custGeom>
            <a:avLst/>
            <a:gdLst/>
            <a:ahLst/>
            <a:cxnLst/>
            <a:rect r="r" b="b" t="t" l="l"/>
            <a:pathLst>
              <a:path h="2903368" w="3548560">
                <a:moveTo>
                  <a:pt x="0" y="0"/>
                </a:moveTo>
                <a:lnTo>
                  <a:pt x="3548560" y="0"/>
                </a:lnTo>
                <a:lnTo>
                  <a:pt x="3548560" y="2903367"/>
                </a:lnTo>
                <a:lnTo>
                  <a:pt x="0" y="2903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866906">
            <a:off x="-782807" y="-4309805"/>
            <a:ext cx="6545961" cy="8229600"/>
          </a:xfrm>
          <a:custGeom>
            <a:avLst/>
            <a:gdLst/>
            <a:ahLst/>
            <a:cxnLst/>
            <a:rect r="r" b="b" t="t" l="l"/>
            <a:pathLst>
              <a:path h="8229600" w="6545961">
                <a:moveTo>
                  <a:pt x="0" y="0"/>
                </a:moveTo>
                <a:lnTo>
                  <a:pt x="6545961" y="0"/>
                </a:lnTo>
                <a:lnTo>
                  <a:pt x="65459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114953">
            <a:off x="-2157152" y="-3344897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25825" y="3457625"/>
            <a:ext cx="7890162" cy="122645"/>
          </a:xfrm>
          <a:custGeom>
            <a:avLst/>
            <a:gdLst/>
            <a:ahLst/>
            <a:cxnLst/>
            <a:rect r="r" b="b" t="t" l="l"/>
            <a:pathLst>
              <a:path h="122645" w="7890162">
                <a:moveTo>
                  <a:pt x="0" y="0"/>
                </a:moveTo>
                <a:lnTo>
                  <a:pt x="7890162" y="0"/>
                </a:lnTo>
                <a:lnTo>
                  <a:pt x="7890162" y="122645"/>
                </a:lnTo>
                <a:lnTo>
                  <a:pt x="0" y="122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836867" y="3893347"/>
            <a:ext cx="14131049" cy="526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29694" indent="-464847" lvl="1">
              <a:lnSpc>
                <a:spcPts val="7018"/>
              </a:lnSpc>
              <a:buFont typeface="Arial"/>
              <a:buChar char="•"/>
            </a:pPr>
            <a:r>
              <a:rPr lang="en-US" sz="4306">
                <a:solidFill>
                  <a:srgbClr val="273384"/>
                </a:solidFill>
                <a:latin typeface="Raleway Bold"/>
              </a:rPr>
              <a:t>Případová studie</a:t>
            </a:r>
          </a:p>
          <a:p>
            <a:pPr marL="929694" indent="-464847" lvl="1">
              <a:lnSpc>
                <a:spcPts val="7018"/>
              </a:lnSpc>
              <a:buFont typeface="Arial"/>
              <a:buChar char="•"/>
            </a:pPr>
            <a:r>
              <a:rPr lang="en-US" sz="4306">
                <a:solidFill>
                  <a:srgbClr val="273384"/>
                </a:solidFill>
                <a:latin typeface="Raleway"/>
              </a:rPr>
              <a:t>Rozhovor ⮕ rozhovor s učiteli VV/CLIL</a:t>
            </a:r>
          </a:p>
          <a:p>
            <a:pPr marL="929694" indent="-464847" lvl="1">
              <a:lnSpc>
                <a:spcPts val="7018"/>
              </a:lnSpc>
              <a:buFont typeface="Arial"/>
              <a:buChar char="•"/>
            </a:pPr>
            <a:r>
              <a:rPr lang="en-US" sz="4306">
                <a:solidFill>
                  <a:srgbClr val="273384"/>
                </a:solidFill>
                <a:latin typeface="Raleway"/>
              </a:rPr>
              <a:t>Pozorování výuky VV/CLIL ⮕ terénní poznámky</a:t>
            </a:r>
          </a:p>
          <a:p>
            <a:pPr marL="929694" indent="-464847" lvl="1">
              <a:lnSpc>
                <a:spcPts val="7018"/>
              </a:lnSpc>
              <a:buFont typeface="Arial"/>
              <a:buChar char="•"/>
            </a:pPr>
            <a:r>
              <a:rPr lang="en-US" sz="4306">
                <a:solidFill>
                  <a:srgbClr val="273384"/>
                </a:solidFill>
                <a:latin typeface="Raleway"/>
              </a:rPr>
              <a:t>Analýza příprav učitelů, terénních poznámek, důkazů o učení </a:t>
            </a:r>
          </a:p>
          <a:p>
            <a:pPr marL="929694" indent="-464847" lvl="1">
              <a:lnSpc>
                <a:spcPts val="7018"/>
              </a:lnSpc>
              <a:buFont typeface="Arial"/>
              <a:buChar char="•"/>
            </a:pPr>
            <a:r>
              <a:rPr lang="en-US" sz="4306">
                <a:solidFill>
                  <a:srgbClr val="273384"/>
                </a:solidFill>
                <a:latin typeface="Raleway"/>
              </a:rPr>
              <a:t>Série vlastních příprav ⮕reflektivní deník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82512" y="433011"/>
            <a:ext cx="15176788" cy="2817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NÁVRH METODOLOGIE </a:t>
            </a:r>
          </a:p>
          <a:p>
            <a:pPr algn="ctr">
              <a:lnSpc>
                <a:spcPts val="11175"/>
              </a:lnSpc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VÝZKUMU 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203203" y="-2978063"/>
            <a:ext cx="18694406" cy="4605433"/>
          </a:xfrm>
          <a:custGeom>
            <a:avLst/>
            <a:gdLst/>
            <a:ahLst/>
            <a:cxnLst/>
            <a:rect r="r" b="b" t="t" l="l"/>
            <a:pathLst>
              <a:path h="4605433" w="18694406">
                <a:moveTo>
                  <a:pt x="0" y="0"/>
                </a:moveTo>
                <a:lnTo>
                  <a:pt x="18694406" y="0"/>
                </a:lnTo>
                <a:lnTo>
                  <a:pt x="18694406" y="4605433"/>
                </a:lnTo>
                <a:lnTo>
                  <a:pt x="0" y="4605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90" r="0" b="-759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608996" y="-3062376"/>
            <a:ext cx="6811586" cy="6124751"/>
          </a:xfrm>
          <a:custGeom>
            <a:avLst/>
            <a:gdLst/>
            <a:ahLst/>
            <a:cxnLst/>
            <a:rect r="r" b="b" t="t" l="l"/>
            <a:pathLst>
              <a:path h="6124751" w="6811586">
                <a:moveTo>
                  <a:pt x="0" y="0"/>
                </a:moveTo>
                <a:lnTo>
                  <a:pt x="6811586" y="0"/>
                </a:lnTo>
                <a:lnTo>
                  <a:pt x="6811586" y="6124752"/>
                </a:lnTo>
                <a:lnTo>
                  <a:pt x="0" y="6124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38826">
            <a:off x="-4141496" y="-92205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387424">
            <a:off x="-1354704" y="-3703256"/>
            <a:ext cx="7401497" cy="7985902"/>
          </a:xfrm>
          <a:custGeom>
            <a:avLst/>
            <a:gdLst/>
            <a:ahLst/>
            <a:cxnLst/>
            <a:rect r="r" b="b" t="t" l="l"/>
            <a:pathLst>
              <a:path h="7985902" w="7401497">
                <a:moveTo>
                  <a:pt x="0" y="0"/>
                </a:moveTo>
                <a:lnTo>
                  <a:pt x="7401496" y="0"/>
                </a:lnTo>
                <a:lnTo>
                  <a:pt x="7401496" y="7985902"/>
                </a:lnTo>
                <a:lnTo>
                  <a:pt x="0" y="798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51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82207" y="5842179"/>
            <a:ext cx="6811586" cy="6124751"/>
          </a:xfrm>
          <a:custGeom>
            <a:avLst/>
            <a:gdLst/>
            <a:ahLst/>
            <a:cxnLst/>
            <a:rect r="r" b="b" t="t" l="l"/>
            <a:pathLst>
              <a:path h="6124751" w="6811586">
                <a:moveTo>
                  <a:pt x="0" y="0"/>
                </a:moveTo>
                <a:lnTo>
                  <a:pt x="6811586" y="0"/>
                </a:lnTo>
                <a:lnTo>
                  <a:pt x="6811586" y="6124751"/>
                </a:lnTo>
                <a:lnTo>
                  <a:pt x="0" y="6124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038826">
            <a:off x="16929136" y="6847154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387424">
            <a:off x="13110984" y="4107478"/>
            <a:ext cx="7401497" cy="7985902"/>
          </a:xfrm>
          <a:custGeom>
            <a:avLst/>
            <a:gdLst/>
            <a:ahLst/>
            <a:cxnLst/>
            <a:rect r="r" b="b" t="t" l="l"/>
            <a:pathLst>
              <a:path h="7985902" w="7401497">
                <a:moveTo>
                  <a:pt x="0" y="0"/>
                </a:moveTo>
                <a:lnTo>
                  <a:pt x="7401497" y="0"/>
                </a:lnTo>
                <a:lnTo>
                  <a:pt x="7401497" y="7985902"/>
                </a:lnTo>
                <a:lnTo>
                  <a:pt x="0" y="798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51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26135" y="2812737"/>
            <a:ext cx="15433165" cy="9887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Ball, P., Kelly, K., &amp; Clegg, J. (2015). Putting CLIL into practice. Oxford University Press.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Benešová, B., &amp; Vallin, P. (2015). CLIL - inovativní přístup nejen k výuce cizích jazyků. Univerzita Karlova, Pedagogická fakulta.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Hanušová, S., &amp; Vojtková, N. (2011). CLIL v české školní praxi. Studio Arx.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Hazuková, H., &amp; Šamšula, P. (2005). Didaktika výtvarné výchovy I. Univerzita Karlova v Praze, Pedagogická fakulta.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Hazuková, H. (1994). Příprava učitele na rozhodování ve výtvarné výchově I. Pedagogická fakulta UK.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MŠMT (2023). Rámcový vzdělávací program pro základní vzdělávání. Dostupné z: </a:t>
            </a:r>
            <a:r>
              <a:rPr lang="en-US" sz="2200" u="sng">
                <a:solidFill>
                  <a:srgbClr val="273384"/>
                </a:solidFill>
                <a:latin typeface="Raleway"/>
                <a:hlinkClick r:id="rId7" tooltip="https://www.edu.cz/rvp-ramcove-vzdelavaci-programy/ramcovy-vzdelavacici-program-pro-zakladni-vzdelavani-rvp-zv/"/>
              </a:rPr>
              <a:t>https://www.edu.cz/rvp-ramcove-vzdelavaci-programy/ramcovy-vzdelavacici-program-pro-zakladni-vzdelavani-rvp-zv/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Podroužek, L. (2002). Integrovaná výuka na základní škole v teorii a praxi. Fraus. 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Procházková, L. (2016). Analýza příprav na hodinu CLIL. Lika klub. 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Rakoušková, A. (2008). Integrace obsahu vyučování. Grada Publishing.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Roeselová, V. (1995). Námět ve výtvarné výchově. Sarah. 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Roeselová, V. (1996). Techniky ve výtvarné výchově. Sarah.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Šmídová, T., Tejkalová, L. a Vojtková, N. (2012). CLIL ve výuce: Jak zapojit cizí jazyky do vyučování. Národní ústav pro vzdělávání. </a:t>
            </a:r>
          </a:p>
          <a:p>
            <a:pPr>
              <a:lnSpc>
                <a:spcPts val="3586"/>
              </a:lnSpc>
            </a:pPr>
            <a:r>
              <a:rPr lang="en-US" sz="2200">
                <a:solidFill>
                  <a:srgbClr val="273384"/>
                </a:solidFill>
                <a:latin typeface="Raleway"/>
              </a:rPr>
              <a:t>Šobáňová, P. (2015). Metodický materiál k pedagogické praxi ve výtvarné výchově. Univerzita Palackého. </a:t>
            </a:r>
          </a:p>
          <a:p>
            <a:pPr algn="just">
              <a:lnSpc>
                <a:spcPts val="3586"/>
              </a:lnSpc>
            </a:pPr>
            <a:r>
              <a:rPr lang="en-US" sz="2200">
                <a:solidFill>
                  <a:srgbClr val="000000"/>
                </a:solidFill>
                <a:latin typeface="Raleway"/>
              </a:rPr>
              <a:t> </a:t>
            </a:r>
          </a:p>
          <a:p>
            <a:pPr algn="just">
              <a:lnSpc>
                <a:spcPts val="3749"/>
              </a:lnSpc>
            </a:pPr>
          </a:p>
          <a:p>
            <a:pPr algn="just">
              <a:lnSpc>
                <a:spcPts val="4890"/>
              </a:lnSpc>
            </a:pPr>
          </a:p>
          <a:p>
            <a:pPr algn="just">
              <a:lnSpc>
                <a:spcPts val="4890"/>
              </a:lnSpc>
            </a:pPr>
          </a:p>
          <a:p>
            <a:pPr algn="ctr">
              <a:lnSpc>
                <a:spcPts val="489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552105" y="2369693"/>
            <a:ext cx="12316905" cy="191454"/>
          </a:xfrm>
          <a:custGeom>
            <a:avLst/>
            <a:gdLst/>
            <a:ahLst/>
            <a:cxnLst/>
            <a:rect r="r" b="b" t="t" l="l"/>
            <a:pathLst>
              <a:path h="191454" w="12316905">
                <a:moveTo>
                  <a:pt x="0" y="0"/>
                </a:moveTo>
                <a:lnTo>
                  <a:pt x="12316905" y="0"/>
                </a:lnTo>
                <a:lnTo>
                  <a:pt x="12316905" y="191455"/>
                </a:lnTo>
                <a:lnTo>
                  <a:pt x="0" y="1914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066990" y="971550"/>
            <a:ext cx="13595912" cy="139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8799">
                <a:solidFill>
                  <a:srgbClr val="273384"/>
                </a:solidFill>
                <a:latin typeface="Eczar Bold"/>
              </a:rPr>
              <a:t>REŠERŠE LITERATURY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986619">
            <a:off x="-2800762" y="3343677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0"/>
                </a:moveTo>
                <a:lnTo>
                  <a:pt x="5029200" y="0"/>
                </a:lnTo>
                <a:lnTo>
                  <a:pt x="5029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26706" y="-3752582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338574">
            <a:off x="4569016" y="-5480084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5" y="0"/>
                </a:lnTo>
                <a:lnTo>
                  <a:pt x="91524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024995">
            <a:off x="-2679407" y="-4114800"/>
            <a:ext cx="9152475" cy="8229600"/>
          </a:xfrm>
          <a:custGeom>
            <a:avLst/>
            <a:gdLst/>
            <a:ahLst/>
            <a:cxnLst/>
            <a:rect r="r" b="b" t="t" l="l"/>
            <a:pathLst>
              <a:path h="8229600" w="9152475">
                <a:moveTo>
                  <a:pt x="0" y="0"/>
                </a:moveTo>
                <a:lnTo>
                  <a:pt x="9152474" y="0"/>
                </a:lnTo>
                <a:lnTo>
                  <a:pt x="9152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5936786">
            <a:off x="16141297" y="3404390"/>
            <a:ext cx="5029200" cy="4114800"/>
          </a:xfrm>
          <a:custGeom>
            <a:avLst/>
            <a:gdLst/>
            <a:ahLst/>
            <a:cxnLst/>
            <a:rect r="r" b="b" t="t" l="l"/>
            <a:pathLst>
              <a:path h="4114800" w="5029200">
                <a:moveTo>
                  <a:pt x="0" y="4114800"/>
                </a:moveTo>
                <a:lnTo>
                  <a:pt x="5029200" y="4114800"/>
                </a:lnTo>
                <a:lnTo>
                  <a:pt x="50292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80711" y="-4904700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672048" y="-5018174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712665">
            <a:off x="-990270" y="7258855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846334">
            <a:off x="9995837" y="6172200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6" y="0"/>
                </a:lnTo>
                <a:lnTo>
                  <a:pt x="7401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44221" y="3400156"/>
            <a:ext cx="12837986" cy="4346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71"/>
              </a:lnSpc>
            </a:pPr>
            <a:r>
              <a:rPr lang="en-US" sz="13599">
                <a:solidFill>
                  <a:srgbClr val="273384"/>
                </a:solidFill>
                <a:latin typeface="Eczar Bold"/>
              </a:rPr>
              <a:t>DĚKUJI ZA POZORNOST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DAGCyTFpmJQ</dc:identifier>
  <dcterms:modified xsi:type="dcterms:W3CDTF">2011-08-01T06:04:30Z</dcterms:modified>
  <cp:revision>1</cp:revision>
  <dc:title>Blue Gold Watercolour Group Project Presentation</dc:title>
</cp:coreProperties>
</file>