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imes New Roman Bold" panose="020B0604020202020204" charset="-18"/>
      <p:regular r:id="rId26"/>
    </p:embeddedFont>
    <p:embeddedFont>
      <p:font typeface="Rosario Bold" panose="020B0604020202020204" charset="0"/>
      <p:regular r:id="rId27"/>
    </p:embeddedFont>
    <p:embeddedFont>
      <p:font typeface="Harmattan" panose="020B0604020202020204" charset="-78"/>
      <p:regular r:id="rId28"/>
    </p:embeddedFont>
    <p:embeddedFont>
      <p:font typeface="Rosario" panose="020B0604020202020204" charset="0"/>
      <p:regular r:id="rId29"/>
    </p:embeddedFont>
    <p:embeddedFont>
      <p:font typeface="Times New Roman" panose="02020603050405020304" pitchFamily="18" charset="0"/>
      <p:regular r:id="rId30"/>
    </p:embeddedFont>
    <p:embeddedFont>
      <p:font typeface="Times New Roman Italics" panose="020B0604020202020204" charset="-18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45055" y="3508472"/>
            <a:ext cx="12397889" cy="214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8"/>
              </a:lnSpc>
            </a:pPr>
            <a:r>
              <a:rPr lang="en-US" sz="5594">
                <a:solidFill>
                  <a:srgbClr val="000000"/>
                </a:solidFill>
                <a:latin typeface="Times New Roman"/>
              </a:rPr>
              <a:t>Současná nakladatelství knih pro děti mladšího školního věku pohledem žáků: kvalitativní výzkum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7904496"/>
            <a:ext cx="18288000" cy="2382504"/>
            <a:chOff x="0" y="0"/>
            <a:chExt cx="4816593" cy="6274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627491"/>
            </a:xfrm>
            <a:custGeom>
              <a:avLst/>
              <a:gdLst/>
              <a:ahLst/>
              <a:cxnLst/>
              <a:rect l="l" t="t" r="r" b="b"/>
              <a:pathLst>
                <a:path w="4816592" h="627491">
                  <a:moveTo>
                    <a:pt x="0" y="0"/>
                  </a:moveTo>
                  <a:lnTo>
                    <a:pt x="4816592" y="0"/>
                  </a:lnTo>
                  <a:lnTo>
                    <a:pt x="4816592" y="627491"/>
                  </a:lnTo>
                  <a:lnTo>
                    <a:pt x="0" y="627491"/>
                  </a:lnTo>
                  <a:close/>
                </a:path>
              </a:pathLst>
            </a:custGeom>
            <a:solidFill>
              <a:srgbClr val="FFE9E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778456" y="2698163"/>
            <a:ext cx="4731088" cy="438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spc="915">
                <a:solidFill>
                  <a:srgbClr val="000000"/>
                </a:solidFill>
                <a:latin typeface="Harmattan"/>
              </a:rPr>
              <a:t>DIPLOMOVÁ PRÁCE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404811" y="6335752"/>
            <a:ext cx="9478378" cy="495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Times New Roman"/>
              </a:rPr>
              <a:t>Natálie Onderková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57442"/>
            <a:ext cx="18288000" cy="2382504"/>
            <a:chOff x="0" y="0"/>
            <a:chExt cx="4816593" cy="6274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27491"/>
            </a:xfrm>
            <a:custGeom>
              <a:avLst/>
              <a:gdLst/>
              <a:ahLst/>
              <a:cxnLst/>
              <a:rect l="l" t="t" r="r" b="b"/>
              <a:pathLst>
                <a:path w="4816592" h="627491">
                  <a:moveTo>
                    <a:pt x="0" y="0"/>
                  </a:moveTo>
                  <a:lnTo>
                    <a:pt x="4816592" y="0"/>
                  </a:lnTo>
                  <a:lnTo>
                    <a:pt x="4816592" y="627491"/>
                  </a:lnTo>
                  <a:lnTo>
                    <a:pt x="0" y="627491"/>
                  </a:lnTo>
                  <a:close/>
                </a:path>
              </a:pathLst>
            </a:custGeom>
            <a:solidFill>
              <a:srgbClr val="FFE9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76871" y="3739361"/>
            <a:ext cx="16092923" cy="4283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7507" lvl="1" indent="-378753">
              <a:lnSpc>
                <a:spcPts val="3298"/>
              </a:lnSpc>
              <a:buFont typeface="Arial"/>
              <a:buChar char="•"/>
            </a:pP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sběr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dat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za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pomoci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metody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skupinového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rozhovoru</a:t>
            </a:r>
            <a:endParaRPr lang="en-US" sz="3508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3298"/>
              </a:lnSpc>
            </a:pPr>
            <a:endParaRPr lang="en-US" sz="3508" dirty="0">
              <a:solidFill>
                <a:srgbClr val="000000"/>
              </a:solidFill>
              <a:latin typeface="Times New Roman"/>
            </a:endParaRPr>
          </a:p>
          <a:p>
            <a:pPr marL="757507" lvl="1" indent="-378753">
              <a:lnSpc>
                <a:spcPts val="3298"/>
              </a:lnSpc>
              <a:buFont typeface="Arial"/>
              <a:buChar char="•"/>
            </a:pP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výsledky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získány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za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pomoci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otevřeného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kódování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          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kódy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jsem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volila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ve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vztahu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k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výzkumným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otázkám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ts val="3298"/>
              </a:lnSpc>
            </a:pPr>
            <a:endParaRPr lang="en-US" sz="3508" dirty="0">
              <a:solidFill>
                <a:srgbClr val="000000"/>
              </a:solidFill>
              <a:latin typeface="Times New Roman"/>
            </a:endParaRPr>
          </a:p>
          <a:p>
            <a:pPr marL="757507" lvl="1" indent="-378753">
              <a:lnSpc>
                <a:spcPts val="3298"/>
              </a:lnSpc>
              <a:buFont typeface="Arial"/>
              <a:buChar char="•"/>
            </a:pP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ukázka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Nejčastěji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si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žáci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vybírají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své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knihy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na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základě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toho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zda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se v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knize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objevují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 Bold"/>
              </a:rPr>
              <a:t>zvířecí</a:t>
            </a:r>
            <a:r>
              <a:rPr lang="en-US" sz="3508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 Bold"/>
              </a:rPr>
              <a:t>hrdinové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ať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už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na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 Bold"/>
              </a:rPr>
              <a:t>titulní</a:t>
            </a:r>
            <a:r>
              <a:rPr lang="en-US" sz="3508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 Bold"/>
              </a:rPr>
              <a:t>straně</a:t>
            </a:r>
            <a:r>
              <a:rPr lang="en-US" sz="3508" dirty="0">
                <a:solidFill>
                  <a:srgbClr val="000000"/>
                </a:solidFill>
                <a:latin typeface="Times New Roman Bold"/>
              </a:rPr>
              <a:t>,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nebo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v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příběhu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samotném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Jeden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z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dotazovaných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žáků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(R14)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vysvětluje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svůj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výběr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knih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"/>
              </a:rPr>
              <a:t>takto</a:t>
            </a:r>
            <a:r>
              <a:rPr lang="en-US" sz="3508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en-US" sz="3508" dirty="0" err="1">
                <a:solidFill>
                  <a:srgbClr val="000000"/>
                </a:solidFill>
                <a:latin typeface="Times New Roman Italics"/>
              </a:rPr>
              <a:t>Já</a:t>
            </a:r>
            <a:r>
              <a:rPr lang="en-US" sz="3508" dirty="0">
                <a:solidFill>
                  <a:srgbClr val="000000"/>
                </a:solidFill>
                <a:latin typeface="Times New Roman Italics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 Italics"/>
              </a:rPr>
              <a:t>si</a:t>
            </a:r>
            <a:r>
              <a:rPr lang="en-US" sz="3508" dirty="0">
                <a:solidFill>
                  <a:srgbClr val="000000"/>
                </a:solidFill>
                <a:latin typeface="Times New Roman Italics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 Italics"/>
              </a:rPr>
              <a:t>vybírám</a:t>
            </a:r>
            <a:r>
              <a:rPr lang="en-US" sz="3508" dirty="0">
                <a:solidFill>
                  <a:srgbClr val="000000"/>
                </a:solidFill>
                <a:latin typeface="Times New Roman Italics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 Italics"/>
              </a:rPr>
              <a:t>podle</a:t>
            </a:r>
            <a:r>
              <a:rPr lang="en-US" sz="3508" dirty="0">
                <a:solidFill>
                  <a:srgbClr val="000000"/>
                </a:solidFill>
                <a:latin typeface="Times New Roman Italics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 Italics"/>
              </a:rPr>
              <a:t>toho</a:t>
            </a:r>
            <a:r>
              <a:rPr lang="en-US" sz="3508" dirty="0">
                <a:solidFill>
                  <a:srgbClr val="000000"/>
                </a:solidFill>
                <a:latin typeface="Times New Roman Italics"/>
              </a:rPr>
              <a:t>, </a:t>
            </a:r>
            <a:r>
              <a:rPr lang="en-US" sz="3508" dirty="0" err="1">
                <a:solidFill>
                  <a:srgbClr val="000000"/>
                </a:solidFill>
                <a:latin typeface="Times New Roman Italics"/>
              </a:rPr>
              <a:t>jaký</a:t>
            </a:r>
            <a:r>
              <a:rPr lang="en-US" sz="3508" dirty="0">
                <a:solidFill>
                  <a:srgbClr val="000000"/>
                </a:solidFill>
                <a:latin typeface="Times New Roman Italics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 Italics"/>
              </a:rPr>
              <a:t>postavy</a:t>
            </a:r>
            <a:r>
              <a:rPr lang="en-US" sz="3508" dirty="0">
                <a:solidFill>
                  <a:srgbClr val="000000"/>
                </a:solidFill>
                <a:latin typeface="Times New Roman Italics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 Italics"/>
              </a:rPr>
              <a:t>mám</a:t>
            </a:r>
            <a:r>
              <a:rPr lang="en-US" sz="3508" dirty="0">
                <a:solidFill>
                  <a:srgbClr val="000000"/>
                </a:solidFill>
                <a:latin typeface="Times New Roman Italics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 Italics"/>
              </a:rPr>
              <a:t>rád</a:t>
            </a:r>
            <a:r>
              <a:rPr lang="en-US" sz="3508" dirty="0">
                <a:solidFill>
                  <a:srgbClr val="000000"/>
                </a:solidFill>
                <a:latin typeface="Times New Roman Italics"/>
              </a:rPr>
              <a:t>. </a:t>
            </a:r>
            <a:r>
              <a:rPr lang="en-US" sz="3508" dirty="0" err="1">
                <a:solidFill>
                  <a:srgbClr val="000000"/>
                </a:solidFill>
                <a:latin typeface="Times New Roman Italics"/>
              </a:rPr>
              <a:t>Jako</a:t>
            </a:r>
            <a:r>
              <a:rPr lang="en-US" sz="3508" dirty="0">
                <a:solidFill>
                  <a:srgbClr val="000000"/>
                </a:solidFill>
                <a:latin typeface="Times New Roman Italics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 Italics"/>
              </a:rPr>
              <a:t>zvířata</a:t>
            </a:r>
            <a:r>
              <a:rPr lang="en-US" sz="3508" dirty="0">
                <a:solidFill>
                  <a:srgbClr val="000000"/>
                </a:solidFill>
                <a:latin typeface="Times New Roman Italics"/>
              </a:rPr>
              <a:t>. </a:t>
            </a:r>
            <a:r>
              <a:rPr lang="en-US" sz="3508" dirty="0" err="1">
                <a:solidFill>
                  <a:srgbClr val="000000"/>
                </a:solidFill>
                <a:latin typeface="Times New Roman Italics"/>
              </a:rPr>
              <a:t>Třeba</a:t>
            </a:r>
            <a:r>
              <a:rPr lang="en-US" sz="3508" dirty="0">
                <a:solidFill>
                  <a:srgbClr val="000000"/>
                </a:solidFill>
                <a:latin typeface="Times New Roman Italics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 Italics"/>
              </a:rPr>
              <a:t>já</a:t>
            </a:r>
            <a:r>
              <a:rPr lang="en-US" sz="3508" dirty="0">
                <a:solidFill>
                  <a:srgbClr val="000000"/>
                </a:solidFill>
                <a:latin typeface="Times New Roman Italics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 Italics"/>
              </a:rPr>
              <a:t>mám</a:t>
            </a:r>
            <a:r>
              <a:rPr lang="en-US" sz="3508" dirty="0">
                <a:solidFill>
                  <a:srgbClr val="000000"/>
                </a:solidFill>
                <a:latin typeface="Times New Roman Italics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 Italics"/>
              </a:rPr>
              <a:t>rád</a:t>
            </a:r>
            <a:r>
              <a:rPr lang="en-US" sz="3508" dirty="0">
                <a:solidFill>
                  <a:srgbClr val="000000"/>
                </a:solidFill>
                <a:latin typeface="Times New Roman Italics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 Italics"/>
              </a:rPr>
              <a:t>dinosaury</a:t>
            </a:r>
            <a:r>
              <a:rPr lang="en-US" sz="3508" dirty="0">
                <a:solidFill>
                  <a:srgbClr val="000000"/>
                </a:solidFill>
                <a:latin typeface="Times New Roman Italics"/>
              </a:rPr>
              <a:t>, </a:t>
            </a:r>
            <a:r>
              <a:rPr lang="en-US" sz="3508" dirty="0" err="1">
                <a:solidFill>
                  <a:srgbClr val="000000"/>
                </a:solidFill>
                <a:latin typeface="Times New Roman Italics"/>
              </a:rPr>
              <a:t>tak</a:t>
            </a:r>
            <a:r>
              <a:rPr lang="en-US" sz="3508" dirty="0">
                <a:solidFill>
                  <a:srgbClr val="000000"/>
                </a:solidFill>
                <a:latin typeface="Times New Roman Italics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 Italics"/>
              </a:rPr>
              <a:t>si</a:t>
            </a:r>
            <a:r>
              <a:rPr lang="en-US" sz="3508" dirty="0">
                <a:solidFill>
                  <a:srgbClr val="000000"/>
                </a:solidFill>
                <a:latin typeface="Times New Roman Italics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 Italics"/>
              </a:rPr>
              <a:t>vyberu</a:t>
            </a:r>
            <a:r>
              <a:rPr lang="en-US" sz="3508" dirty="0">
                <a:solidFill>
                  <a:srgbClr val="000000"/>
                </a:solidFill>
                <a:latin typeface="Times New Roman Italics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Times New Roman Italics"/>
              </a:rPr>
              <a:t>knížky</a:t>
            </a:r>
            <a:r>
              <a:rPr lang="en-US" sz="3508" dirty="0">
                <a:solidFill>
                  <a:srgbClr val="000000"/>
                </a:solidFill>
                <a:latin typeface="Times New Roman Italics"/>
              </a:rPr>
              <a:t> o </a:t>
            </a:r>
            <a:r>
              <a:rPr lang="en-US" sz="3508" dirty="0" err="1">
                <a:solidFill>
                  <a:srgbClr val="000000"/>
                </a:solidFill>
                <a:latin typeface="Times New Roman Italics"/>
              </a:rPr>
              <a:t>dinosaurech</a:t>
            </a:r>
            <a:r>
              <a:rPr lang="en-US" sz="3508" dirty="0">
                <a:solidFill>
                  <a:srgbClr val="000000"/>
                </a:solidFill>
                <a:latin typeface="Times New Roman Italics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>
            <a:off x="11353800" y="4565931"/>
            <a:ext cx="886378" cy="268129"/>
          </a:xfrm>
          <a:custGeom>
            <a:avLst/>
            <a:gdLst/>
            <a:ahLst/>
            <a:cxnLst/>
            <a:rect l="l" t="t" r="r" b="b"/>
            <a:pathLst>
              <a:path w="886378" h="268129">
                <a:moveTo>
                  <a:pt x="0" y="0"/>
                </a:moveTo>
                <a:lnTo>
                  <a:pt x="886378" y="0"/>
                </a:lnTo>
                <a:lnTo>
                  <a:pt x="886378" y="268130"/>
                </a:lnTo>
                <a:lnTo>
                  <a:pt x="0" y="268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76871" y="962025"/>
            <a:ext cx="6422654" cy="596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</a:pPr>
            <a:r>
              <a:rPr lang="en-US" sz="3529" spc="1242">
                <a:solidFill>
                  <a:srgbClr val="000000"/>
                </a:solidFill>
                <a:latin typeface="Rosario"/>
              </a:rPr>
              <a:t>PRAKTICKÁ ČÁST: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83875" y="1825569"/>
            <a:ext cx="10251147" cy="47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1"/>
              </a:lnSpc>
            </a:pPr>
            <a:r>
              <a:rPr lang="en-US" sz="2815" spc="991">
                <a:solidFill>
                  <a:srgbClr val="000000"/>
                </a:solidFill>
                <a:latin typeface="Rosario"/>
              </a:rPr>
              <a:t>SAMOTNÝ VÝZKUM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83875" y="2571751"/>
            <a:ext cx="15475425" cy="480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1"/>
              </a:lnSpc>
            </a:pPr>
            <a:r>
              <a:rPr lang="en-US" sz="2815" spc="991">
                <a:solidFill>
                  <a:srgbClr val="000000"/>
                </a:solidFill>
                <a:latin typeface="Rosario Bold"/>
              </a:rPr>
              <a:t>PODLE ČEHO SI ŽÁCI DRUHÉ TŘÍDY VYBÍRAJÍ KNIHY?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76871" y="8994585"/>
            <a:ext cx="14717223" cy="114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6843" lvl="1" indent="-468421">
              <a:lnSpc>
                <a:spcPts val="4078"/>
              </a:lnSpc>
              <a:buFont typeface="Arial"/>
              <a:buChar char="•"/>
            </a:pPr>
            <a:r>
              <a:rPr lang="en-US" sz="4339">
                <a:solidFill>
                  <a:srgbClr val="000000"/>
                </a:solidFill>
                <a:latin typeface="Times New Roman Bold"/>
              </a:rPr>
              <a:t>zvířecí hrdinové, velikost písmen, počítačové hry, ilustrace, název, tloušťka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57442"/>
            <a:ext cx="18288000" cy="2382504"/>
            <a:chOff x="0" y="0"/>
            <a:chExt cx="4816593" cy="6274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27491"/>
            </a:xfrm>
            <a:custGeom>
              <a:avLst/>
              <a:gdLst/>
              <a:ahLst/>
              <a:cxnLst/>
              <a:rect l="l" t="t" r="r" b="b"/>
              <a:pathLst>
                <a:path w="4816592" h="627491">
                  <a:moveTo>
                    <a:pt x="0" y="0"/>
                  </a:moveTo>
                  <a:lnTo>
                    <a:pt x="4816592" y="0"/>
                  </a:lnTo>
                  <a:lnTo>
                    <a:pt x="4816592" y="627491"/>
                  </a:lnTo>
                  <a:lnTo>
                    <a:pt x="0" y="627491"/>
                  </a:lnTo>
                  <a:close/>
                </a:path>
              </a:pathLst>
            </a:custGeom>
            <a:solidFill>
              <a:srgbClr val="FFE9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76871" y="3714554"/>
            <a:ext cx="16092923" cy="4600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7506" lvl="1" indent="-378753">
              <a:lnSpc>
                <a:spcPts val="3298"/>
              </a:lnSpc>
              <a:buFont typeface="Arial"/>
              <a:buChar char="•"/>
            </a:pPr>
            <a:r>
              <a:rPr lang="en-US" sz="3508">
                <a:solidFill>
                  <a:srgbClr val="000000"/>
                </a:solidFill>
                <a:latin typeface="Times New Roman"/>
              </a:rPr>
              <a:t>sběr dat za pomoci metody skupinového rozhovoru</a:t>
            </a:r>
          </a:p>
          <a:p>
            <a:pPr>
              <a:lnSpc>
                <a:spcPts val="3298"/>
              </a:lnSpc>
            </a:pPr>
            <a:endParaRPr lang="en-US" sz="3508">
              <a:solidFill>
                <a:srgbClr val="000000"/>
              </a:solidFill>
              <a:latin typeface="Times New Roman"/>
            </a:endParaRPr>
          </a:p>
          <a:p>
            <a:pPr marL="757506" lvl="1" indent="-378753">
              <a:lnSpc>
                <a:spcPts val="3298"/>
              </a:lnSpc>
              <a:buFont typeface="Arial"/>
              <a:buChar char="•"/>
            </a:pPr>
            <a:r>
              <a:rPr lang="en-US" sz="3508">
                <a:solidFill>
                  <a:srgbClr val="000000"/>
                </a:solidFill>
                <a:latin typeface="Times New Roman"/>
              </a:rPr>
              <a:t>výsledky získány za pomoci otevřeného kódování            kódy jsem volila ve vztahu k výzkumným otázkám </a:t>
            </a:r>
          </a:p>
          <a:p>
            <a:pPr>
              <a:lnSpc>
                <a:spcPts val="3298"/>
              </a:lnSpc>
            </a:pPr>
            <a:endParaRPr lang="en-US" sz="3508">
              <a:solidFill>
                <a:srgbClr val="000000"/>
              </a:solidFill>
              <a:latin typeface="Times New Roman"/>
            </a:endParaRPr>
          </a:p>
          <a:p>
            <a:pPr marL="757506" lvl="1" indent="-378753">
              <a:lnSpc>
                <a:spcPts val="3298"/>
              </a:lnSpc>
              <a:buFont typeface="Arial"/>
              <a:buChar char="•"/>
            </a:pPr>
            <a:r>
              <a:rPr lang="en-US" sz="3508">
                <a:solidFill>
                  <a:srgbClr val="000000"/>
                </a:solidFill>
                <a:latin typeface="Times New Roman"/>
              </a:rPr>
              <a:t>ukázka: Jako druhý nejčastěji zmiňovaný žánr vychází </a:t>
            </a:r>
            <a:r>
              <a:rPr lang="en-US" sz="3508">
                <a:solidFill>
                  <a:srgbClr val="000000"/>
                </a:solidFill>
                <a:latin typeface="Times New Roman Bold"/>
              </a:rPr>
              <a:t>dobrodružná literatura</a:t>
            </a:r>
            <a:r>
              <a:rPr lang="en-US" sz="3508">
                <a:solidFill>
                  <a:srgbClr val="000000"/>
                </a:solidFill>
                <a:latin typeface="Times New Roman"/>
              </a:rPr>
              <a:t>. Tento žánr by si vybralo šest z dvaceti osmi dotazovaných žáků. Opět zde platí, že se jednalo ve většině o chlapecké respondenty. Žáci (R3) a (R22) uvedli dokonce konkrétní příklady dobrodružných příběhů, které je při výběru nových knih ovlivňují: </a:t>
            </a:r>
            <a:r>
              <a:rPr lang="en-US" sz="3508">
                <a:solidFill>
                  <a:srgbClr val="000000"/>
                </a:solidFill>
                <a:latin typeface="Times New Roman Italics"/>
              </a:rPr>
              <a:t>Mně se hrozně líbí třeba Harry Potter, že je to takový napínavější v tý knížce.</a:t>
            </a:r>
            <a:r>
              <a:rPr lang="en-US" sz="3508">
                <a:solidFill>
                  <a:srgbClr val="000000"/>
                </a:solidFill>
                <a:latin typeface="Times New Roman"/>
              </a:rPr>
              <a:t> (R3); </a:t>
            </a:r>
            <a:r>
              <a:rPr lang="en-US" sz="3508">
                <a:solidFill>
                  <a:srgbClr val="000000"/>
                </a:solidFill>
                <a:latin typeface="Times New Roman Italics"/>
              </a:rPr>
              <a:t>Nejvíc mě baví o Vinnetouovi. A potom další přestřelky.</a:t>
            </a:r>
            <a:r>
              <a:rPr lang="en-US" sz="3508">
                <a:solidFill>
                  <a:srgbClr val="000000"/>
                </a:solidFill>
                <a:latin typeface="Times New Roman"/>
              </a:rPr>
              <a:t> (R22) </a:t>
            </a:r>
          </a:p>
        </p:txBody>
      </p:sp>
      <p:sp>
        <p:nvSpPr>
          <p:cNvPr id="6" name="Freeform 6"/>
          <p:cNvSpPr/>
          <p:nvPr/>
        </p:nvSpPr>
        <p:spPr>
          <a:xfrm>
            <a:off x="11353800" y="4515186"/>
            <a:ext cx="886378" cy="268129"/>
          </a:xfrm>
          <a:custGeom>
            <a:avLst/>
            <a:gdLst/>
            <a:ahLst/>
            <a:cxnLst/>
            <a:rect l="l" t="t" r="r" b="b"/>
            <a:pathLst>
              <a:path w="886378" h="268129">
                <a:moveTo>
                  <a:pt x="0" y="0"/>
                </a:moveTo>
                <a:lnTo>
                  <a:pt x="886378" y="0"/>
                </a:lnTo>
                <a:lnTo>
                  <a:pt x="886378" y="268129"/>
                </a:lnTo>
                <a:lnTo>
                  <a:pt x="0" y="268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76871" y="962025"/>
            <a:ext cx="6422654" cy="596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</a:pPr>
            <a:r>
              <a:rPr lang="en-US" sz="3529" spc="1242">
                <a:solidFill>
                  <a:srgbClr val="000000"/>
                </a:solidFill>
                <a:latin typeface="Rosario"/>
              </a:rPr>
              <a:t>PRAKTICKÁ ČÁST: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83875" y="1825569"/>
            <a:ext cx="10251147" cy="47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1"/>
              </a:lnSpc>
            </a:pPr>
            <a:r>
              <a:rPr lang="en-US" sz="2815" spc="991">
                <a:solidFill>
                  <a:srgbClr val="000000"/>
                </a:solidFill>
                <a:latin typeface="Rosario"/>
              </a:rPr>
              <a:t>SAMOTNÝ VÝZKUM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83875" y="2581276"/>
            <a:ext cx="15861291" cy="420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6" spc="871">
                <a:solidFill>
                  <a:srgbClr val="000000"/>
                </a:solidFill>
                <a:latin typeface="Rosario Bold"/>
              </a:rPr>
              <a:t>JAKÉ ŽÁNRY A JAKÁ TÉMATA PREFERUJÍ ŽÁCI VE DRUHÉ TŘÍDĚ?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76871" y="9039128"/>
            <a:ext cx="15782429" cy="628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6843" lvl="1" indent="-468421">
              <a:lnSpc>
                <a:spcPts val="4078"/>
              </a:lnSpc>
              <a:buFont typeface="Arial"/>
              <a:buChar char="•"/>
            </a:pPr>
            <a:r>
              <a:rPr lang="en-US" sz="4339">
                <a:solidFill>
                  <a:srgbClr val="000000"/>
                </a:solidFill>
                <a:latin typeface="Times New Roman Bold"/>
              </a:rPr>
              <a:t>příběhy se zvířecím hrdinou, dobrodružná literatura, detektivky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57442"/>
            <a:ext cx="18288000" cy="2382504"/>
            <a:chOff x="0" y="0"/>
            <a:chExt cx="4816593" cy="6274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27491"/>
            </a:xfrm>
            <a:custGeom>
              <a:avLst/>
              <a:gdLst/>
              <a:ahLst/>
              <a:cxnLst/>
              <a:rect l="l" t="t" r="r" b="b"/>
              <a:pathLst>
                <a:path w="4816592" h="627491">
                  <a:moveTo>
                    <a:pt x="0" y="0"/>
                  </a:moveTo>
                  <a:lnTo>
                    <a:pt x="4816592" y="0"/>
                  </a:lnTo>
                  <a:lnTo>
                    <a:pt x="4816592" y="627491"/>
                  </a:lnTo>
                  <a:lnTo>
                    <a:pt x="0" y="627491"/>
                  </a:lnTo>
                  <a:close/>
                </a:path>
              </a:pathLst>
            </a:custGeom>
            <a:solidFill>
              <a:srgbClr val="FFE9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3472290"/>
            <a:ext cx="16772309" cy="5285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1704" lvl="1" indent="-365852">
              <a:lnSpc>
                <a:spcPts val="3185"/>
              </a:lnSpc>
              <a:buFont typeface="Arial"/>
              <a:buChar char="•"/>
            </a:pPr>
            <a:r>
              <a:rPr lang="en-US" sz="3389">
                <a:solidFill>
                  <a:srgbClr val="000000"/>
                </a:solidFill>
                <a:latin typeface="Times New Roman"/>
              </a:rPr>
              <a:t>sběr dat za pomoci metody skupinového rozhovoru</a:t>
            </a:r>
          </a:p>
          <a:p>
            <a:pPr>
              <a:lnSpc>
                <a:spcPts val="3185"/>
              </a:lnSpc>
            </a:pPr>
            <a:endParaRPr lang="en-US" sz="3389">
              <a:solidFill>
                <a:srgbClr val="000000"/>
              </a:solidFill>
              <a:latin typeface="Times New Roman"/>
            </a:endParaRPr>
          </a:p>
          <a:p>
            <a:pPr marL="731704" lvl="1" indent="-365852">
              <a:lnSpc>
                <a:spcPts val="3185"/>
              </a:lnSpc>
              <a:buFont typeface="Arial"/>
              <a:buChar char="•"/>
            </a:pPr>
            <a:r>
              <a:rPr lang="en-US" sz="3389">
                <a:solidFill>
                  <a:srgbClr val="000000"/>
                </a:solidFill>
                <a:latin typeface="Times New Roman"/>
              </a:rPr>
              <a:t>výsledky získány za pomoci otevřeného kódování            kódy jsem volila ve vztahu k výzkumným otázkám </a:t>
            </a:r>
          </a:p>
          <a:p>
            <a:pPr>
              <a:lnSpc>
                <a:spcPts val="3185"/>
              </a:lnSpc>
            </a:pPr>
            <a:endParaRPr lang="en-US" sz="3389">
              <a:solidFill>
                <a:srgbClr val="000000"/>
              </a:solidFill>
              <a:latin typeface="Times New Roman"/>
            </a:endParaRPr>
          </a:p>
          <a:p>
            <a:pPr marL="731704" lvl="1" indent="-365852">
              <a:lnSpc>
                <a:spcPts val="3185"/>
              </a:lnSpc>
              <a:buFont typeface="Arial"/>
              <a:buChar char="•"/>
            </a:pPr>
            <a:r>
              <a:rPr lang="en-US" sz="3389">
                <a:solidFill>
                  <a:srgbClr val="000000"/>
                </a:solidFill>
                <a:latin typeface="Times New Roman"/>
              </a:rPr>
              <a:t>výběr knih na základě umístění v knižních soutěžích a cenách</a:t>
            </a:r>
          </a:p>
          <a:p>
            <a:pPr>
              <a:lnSpc>
                <a:spcPts val="3185"/>
              </a:lnSpc>
            </a:pPr>
            <a:endParaRPr lang="en-US" sz="3389">
              <a:solidFill>
                <a:srgbClr val="000000"/>
              </a:solidFill>
              <a:latin typeface="Times New Roman"/>
            </a:endParaRPr>
          </a:p>
          <a:p>
            <a:pPr marL="731704" lvl="1" indent="-365852">
              <a:lnSpc>
                <a:spcPts val="3185"/>
              </a:lnSpc>
              <a:buFont typeface="Arial"/>
              <a:buChar char="•"/>
            </a:pPr>
            <a:r>
              <a:rPr lang="en-US" sz="3389">
                <a:solidFill>
                  <a:srgbClr val="000000"/>
                </a:solidFill>
                <a:latin typeface="Times New Roman"/>
              </a:rPr>
              <a:t>ukázka: Kniha, která z analýzy odpovědí vychází jako ta, kterou by si zvolil největší počet žáků, je</a:t>
            </a:r>
            <a:r>
              <a:rPr lang="en-US" sz="3389">
                <a:solidFill>
                  <a:srgbClr val="000000"/>
                </a:solidFill>
                <a:latin typeface="Times New Roman Bold"/>
              </a:rPr>
              <a:t> Deník malého poseroutky</a:t>
            </a:r>
            <a:r>
              <a:rPr lang="en-US" sz="3389">
                <a:solidFill>
                  <a:srgbClr val="000000"/>
                </a:solidFill>
                <a:latin typeface="Times New Roman"/>
              </a:rPr>
              <a:t>. Ten vychází z průzkumů jako nejoblíbenější kniha dětských čtenářů již od roku 2009.64 Žáci druhé třídy, konkrétně (R2) a (R9) výběr zdůvodnili ve svých odpovědích následovně: </a:t>
            </a:r>
            <a:r>
              <a:rPr lang="en-US" sz="3389">
                <a:solidFill>
                  <a:srgbClr val="000000"/>
                </a:solidFill>
                <a:latin typeface="Times New Roman Italics"/>
              </a:rPr>
              <a:t>Já bych si vybrala ten Deník malého poseroutky, protože mi to připadá strašně vtipný.</a:t>
            </a:r>
            <a:r>
              <a:rPr lang="en-US" sz="3389">
                <a:solidFill>
                  <a:srgbClr val="000000"/>
                </a:solidFill>
                <a:latin typeface="Times New Roman"/>
              </a:rPr>
              <a:t> (R2); </a:t>
            </a:r>
            <a:r>
              <a:rPr lang="en-US" sz="3389">
                <a:solidFill>
                  <a:srgbClr val="000000"/>
                </a:solidFill>
                <a:latin typeface="Times New Roman Italics"/>
              </a:rPr>
              <a:t>Mně se hrozně moc líbí tahle ta knížka (Deník malého poseroutky), protože můj brácha už má první díl. </a:t>
            </a:r>
            <a:r>
              <a:rPr lang="en-US" sz="3389">
                <a:solidFill>
                  <a:srgbClr val="000000"/>
                </a:solidFill>
                <a:latin typeface="Times New Roman"/>
              </a:rPr>
              <a:t>(R9)</a:t>
            </a:r>
          </a:p>
        </p:txBody>
      </p:sp>
      <p:sp>
        <p:nvSpPr>
          <p:cNvPr id="6" name="Freeform 6"/>
          <p:cNvSpPr/>
          <p:nvPr/>
        </p:nvSpPr>
        <p:spPr>
          <a:xfrm>
            <a:off x="10591800" y="4248118"/>
            <a:ext cx="886378" cy="268129"/>
          </a:xfrm>
          <a:custGeom>
            <a:avLst/>
            <a:gdLst/>
            <a:ahLst/>
            <a:cxnLst/>
            <a:rect l="l" t="t" r="r" b="b"/>
            <a:pathLst>
              <a:path w="886378" h="268129">
                <a:moveTo>
                  <a:pt x="0" y="0"/>
                </a:moveTo>
                <a:lnTo>
                  <a:pt x="886378" y="0"/>
                </a:lnTo>
                <a:lnTo>
                  <a:pt x="886378" y="268129"/>
                </a:lnTo>
                <a:lnTo>
                  <a:pt x="0" y="268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76871" y="962025"/>
            <a:ext cx="6422654" cy="596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</a:pPr>
            <a:r>
              <a:rPr lang="en-US" sz="3529" spc="1242">
                <a:solidFill>
                  <a:srgbClr val="000000"/>
                </a:solidFill>
                <a:latin typeface="Rosario"/>
              </a:rPr>
              <a:t>PRAKTICKÁ ČÁST: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83875" y="1825569"/>
            <a:ext cx="10251147" cy="47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1"/>
              </a:lnSpc>
            </a:pPr>
            <a:r>
              <a:rPr lang="en-US" sz="2815" spc="991">
                <a:solidFill>
                  <a:srgbClr val="000000"/>
                </a:solidFill>
                <a:latin typeface="Rosario"/>
              </a:rPr>
              <a:t>SAMOTNÝ VÝZKUM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83875" y="2581276"/>
            <a:ext cx="15861291" cy="422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6" spc="871">
                <a:solidFill>
                  <a:srgbClr val="000000"/>
                </a:solidFill>
                <a:latin typeface="Rosario Bold"/>
              </a:rPr>
              <a:t>JAK OCEŇOVANÉ TITULY HODNOTÍ ŽÁCI DRUHÉ TŘÍDY?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9090817"/>
            <a:ext cx="15357954" cy="1033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3637" lvl="1" indent="-416819">
              <a:lnSpc>
                <a:spcPts val="3629"/>
              </a:lnSpc>
              <a:buFont typeface="Arial"/>
              <a:buChar char="•"/>
            </a:pPr>
            <a:r>
              <a:rPr lang="en-US" sz="3861">
                <a:solidFill>
                  <a:srgbClr val="000000"/>
                </a:solidFill>
                <a:latin typeface="Times New Roman Bold"/>
              </a:rPr>
              <a:t>Deník malého poseroutky, Prašina, Bydlíme, Fotbaláci, Listonoš vítr, A jako Antarktida, Dobrodružství Rychlé Veverky: Přání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57442"/>
            <a:ext cx="18288000" cy="2382504"/>
            <a:chOff x="0" y="0"/>
            <a:chExt cx="4816593" cy="6274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27491"/>
            </a:xfrm>
            <a:custGeom>
              <a:avLst/>
              <a:gdLst/>
              <a:ahLst/>
              <a:cxnLst/>
              <a:rect l="l" t="t" r="r" b="b"/>
              <a:pathLst>
                <a:path w="4816592" h="627491">
                  <a:moveTo>
                    <a:pt x="0" y="0"/>
                  </a:moveTo>
                  <a:lnTo>
                    <a:pt x="4816592" y="0"/>
                  </a:lnTo>
                  <a:lnTo>
                    <a:pt x="4816592" y="627491"/>
                  </a:lnTo>
                  <a:lnTo>
                    <a:pt x="0" y="627491"/>
                  </a:lnTo>
                  <a:close/>
                </a:path>
              </a:pathLst>
            </a:custGeom>
            <a:solidFill>
              <a:srgbClr val="FFE9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76871" y="3440879"/>
            <a:ext cx="16443522" cy="5158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0002" lvl="1" indent="-335001">
              <a:lnSpc>
                <a:spcPts val="2917"/>
              </a:lnSpc>
              <a:buFont typeface="Arial"/>
              <a:buChar char="•"/>
            </a:pPr>
            <a:r>
              <a:rPr lang="en-US" sz="3103">
                <a:solidFill>
                  <a:srgbClr val="000000"/>
                </a:solidFill>
                <a:latin typeface="Times New Roman"/>
              </a:rPr>
              <a:t>sběr dat za pomoci metody skupinového rozhovoru</a:t>
            </a:r>
          </a:p>
          <a:p>
            <a:pPr>
              <a:lnSpc>
                <a:spcPts val="2917"/>
              </a:lnSpc>
            </a:pPr>
            <a:endParaRPr lang="en-US" sz="3103">
              <a:solidFill>
                <a:srgbClr val="000000"/>
              </a:solidFill>
              <a:latin typeface="Times New Roman"/>
            </a:endParaRPr>
          </a:p>
          <a:p>
            <a:pPr marL="670002" lvl="1" indent="-335001">
              <a:lnSpc>
                <a:spcPts val="2917"/>
              </a:lnSpc>
              <a:buFont typeface="Arial"/>
              <a:buChar char="•"/>
            </a:pPr>
            <a:r>
              <a:rPr lang="en-US" sz="3103">
                <a:solidFill>
                  <a:srgbClr val="000000"/>
                </a:solidFill>
                <a:latin typeface="Times New Roman"/>
              </a:rPr>
              <a:t>výsledky získány za pomoci otevřeného kódování            kódy jsem volila ve vztahu k výzkumným otázkám </a:t>
            </a:r>
          </a:p>
          <a:p>
            <a:pPr>
              <a:lnSpc>
                <a:spcPts val="2917"/>
              </a:lnSpc>
            </a:pPr>
            <a:endParaRPr lang="en-US" sz="3103">
              <a:solidFill>
                <a:srgbClr val="000000"/>
              </a:solidFill>
              <a:latin typeface="Times New Roman"/>
            </a:endParaRPr>
          </a:p>
          <a:p>
            <a:pPr marL="670002" lvl="1" indent="-335001">
              <a:lnSpc>
                <a:spcPts val="2917"/>
              </a:lnSpc>
              <a:buFont typeface="Arial"/>
              <a:buChar char="•"/>
            </a:pPr>
            <a:r>
              <a:rPr lang="en-US" sz="3103">
                <a:solidFill>
                  <a:srgbClr val="000000"/>
                </a:solidFill>
                <a:latin typeface="Times New Roman"/>
              </a:rPr>
              <a:t>výběr knih na základě umístění v knižních soutěžích a cenách</a:t>
            </a:r>
          </a:p>
          <a:p>
            <a:pPr>
              <a:lnSpc>
                <a:spcPts val="2917"/>
              </a:lnSpc>
            </a:pPr>
            <a:endParaRPr lang="en-US" sz="3103">
              <a:solidFill>
                <a:srgbClr val="000000"/>
              </a:solidFill>
              <a:latin typeface="Times New Roman"/>
            </a:endParaRPr>
          </a:p>
          <a:p>
            <a:pPr marL="670002" lvl="1" indent="-335001">
              <a:lnSpc>
                <a:spcPts val="2917"/>
              </a:lnSpc>
              <a:buFont typeface="Arial"/>
              <a:buChar char="•"/>
            </a:pPr>
            <a:r>
              <a:rPr lang="en-US" sz="3103">
                <a:solidFill>
                  <a:srgbClr val="000000"/>
                </a:solidFill>
                <a:latin typeface="Times New Roman"/>
              </a:rPr>
              <a:t>ukázka: Žáků jsem se dále zeptala (T): </a:t>
            </a:r>
            <a:r>
              <a:rPr lang="en-US" sz="3103">
                <a:solidFill>
                  <a:srgbClr val="000000"/>
                </a:solidFill>
                <a:latin typeface="Times New Roman Italics"/>
              </a:rPr>
              <a:t>Pojďte mi ještě říct, půjčili byste si na základě toho, jaké knížky teď čtete a od jakého toho nakladatelství jsou, tak třeba jestli byste si chtěli půjčit další knížku od toho nakladatelství?</a:t>
            </a:r>
            <a:r>
              <a:rPr lang="en-US" sz="3103">
                <a:solidFill>
                  <a:srgbClr val="000000"/>
                </a:solidFill>
                <a:latin typeface="Times New Roman"/>
              </a:rPr>
              <a:t> Dostalo se mi velmi zajímavých odpovědí. Ty bych nyní vyhodnotila tak, že žáky ovlivňuje nejen žánr, téma nebo vzhled knihy, ale i její obsahová stránka, ale také to, z jaké produkce a jakého nakladatelství kniha je. To potvrzuje ve své odpovědi například žákyně (R1): </a:t>
            </a:r>
            <a:r>
              <a:rPr lang="en-US" sz="3103">
                <a:solidFill>
                  <a:srgbClr val="000000"/>
                </a:solidFill>
                <a:latin typeface="Times New Roman Italics"/>
              </a:rPr>
              <a:t>My jsme si hledali stránky tý Mladý fronty, abych si půjčila nějakou další knížku od nich</a:t>
            </a:r>
          </a:p>
        </p:txBody>
      </p:sp>
      <p:sp>
        <p:nvSpPr>
          <p:cNvPr id="6" name="Freeform 6"/>
          <p:cNvSpPr/>
          <p:nvPr/>
        </p:nvSpPr>
        <p:spPr>
          <a:xfrm>
            <a:off x="10210800" y="4243075"/>
            <a:ext cx="886378" cy="268129"/>
          </a:xfrm>
          <a:custGeom>
            <a:avLst/>
            <a:gdLst/>
            <a:ahLst/>
            <a:cxnLst/>
            <a:rect l="l" t="t" r="r" b="b"/>
            <a:pathLst>
              <a:path w="886378" h="268129">
                <a:moveTo>
                  <a:pt x="0" y="0"/>
                </a:moveTo>
                <a:lnTo>
                  <a:pt x="886379" y="0"/>
                </a:lnTo>
                <a:lnTo>
                  <a:pt x="886379" y="268130"/>
                </a:lnTo>
                <a:lnTo>
                  <a:pt x="0" y="268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76871" y="962025"/>
            <a:ext cx="6422654" cy="596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</a:pPr>
            <a:r>
              <a:rPr lang="en-US" sz="3529" spc="1242">
                <a:solidFill>
                  <a:srgbClr val="000000"/>
                </a:solidFill>
                <a:latin typeface="Rosario"/>
              </a:rPr>
              <a:t>PRAKTICKÁ ČÁST: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83875" y="1825569"/>
            <a:ext cx="10251147" cy="47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1"/>
              </a:lnSpc>
            </a:pPr>
            <a:r>
              <a:rPr lang="en-US" sz="2815" spc="991">
                <a:solidFill>
                  <a:srgbClr val="000000"/>
                </a:solidFill>
                <a:latin typeface="Rosario"/>
              </a:rPr>
              <a:t>SAMOTNÝ VÝZKUM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83875" y="2581276"/>
            <a:ext cx="15861291" cy="422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6" spc="871">
                <a:solidFill>
                  <a:srgbClr val="000000"/>
                </a:solidFill>
                <a:latin typeface="Rosario Bold"/>
              </a:rPr>
              <a:t>JAKÁ NAKLADATELSTVÍ ŽÁCI ZNAJÍ A PREFERUJÍ?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65023" y="9037423"/>
            <a:ext cx="15357954" cy="575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3637" lvl="1" indent="-416819">
              <a:lnSpc>
                <a:spcPts val="3629"/>
              </a:lnSpc>
              <a:buFont typeface="Arial"/>
              <a:buChar char="•"/>
            </a:pPr>
            <a:r>
              <a:rPr lang="en-US" sz="3861">
                <a:solidFill>
                  <a:srgbClr val="000000"/>
                </a:solidFill>
                <a:latin typeface="Times New Roman Bold"/>
              </a:rPr>
              <a:t>Fragment, Pikola, Albatros...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57442"/>
            <a:ext cx="18288000" cy="2382504"/>
            <a:chOff x="0" y="0"/>
            <a:chExt cx="4816593" cy="6274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27491"/>
            </a:xfrm>
            <a:custGeom>
              <a:avLst/>
              <a:gdLst/>
              <a:ahLst/>
              <a:cxnLst/>
              <a:rect l="l" t="t" r="r" b="b"/>
              <a:pathLst>
                <a:path w="4816592" h="627491">
                  <a:moveTo>
                    <a:pt x="0" y="0"/>
                  </a:moveTo>
                  <a:lnTo>
                    <a:pt x="4816592" y="0"/>
                  </a:lnTo>
                  <a:lnTo>
                    <a:pt x="4816592" y="627491"/>
                  </a:lnTo>
                  <a:lnTo>
                    <a:pt x="0" y="627491"/>
                  </a:lnTo>
                  <a:close/>
                </a:path>
              </a:pathLst>
            </a:custGeom>
            <a:solidFill>
              <a:srgbClr val="FFE9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76871" y="3999906"/>
            <a:ext cx="14008853" cy="2296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8337" lvl="1" indent="-404168">
              <a:lnSpc>
                <a:spcPts val="3519"/>
              </a:lnSpc>
              <a:buFont typeface="Arial"/>
              <a:buChar char="•"/>
            </a:pPr>
            <a:r>
              <a:rPr lang="en-US" sz="3744">
                <a:solidFill>
                  <a:srgbClr val="000000"/>
                </a:solidFill>
                <a:latin typeface="Times New Roman"/>
              </a:rPr>
              <a:t>sběr dat za pomoci metody skupinového rozhovoru a třídění knih</a:t>
            </a:r>
          </a:p>
          <a:p>
            <a:pPr>
              <a:lnSpc>
                <a:spcPts val="3519"/>
              </a:lnSpc>
            </a:pPr>
            <a:endParaRPr lang="en-US" sz="3744">
              <a:solidFill>
                <a:srgbClr val="000000"/>
              </a:solidFill>
              <a:latin typeface="Times New Roman"/>
            </a:endParaRPr>
          </a:p>
          <a:p>
            <a:pPr marL="808337" lvl="1" indent="-404168">
              <a:lnSpc>
                <a:spcPts val="3519"/>
              </a:lnSpc>
              <a:buFont typeface="Arial"/>
              <a:buChar char="•"/>
            </a:pPr>
            <a:r>
              <a:rPr lang="en-US" sz="3744">
                <a:solidFill>
                  <a:srgbClr val="000000"/>
                </a:solidFill>
                <a:latin typeface="Times New Roman"/>
              </a:rPr>
              <a:t>výsledky získány za pomoci otevřeného kódování            kódy jsem volila ve vztahu k výzkumným otázkám </a:t>
            </a:r>
          </a:p>
        </p:txBody>
      </p:sp>
      <p:sp>
        <p:nvSpPr>
          <p:cNvPr id="6" name="Freeform 6"/>
          <p:cNvSpPr/>
          <p:nvPr/>
        </p:nvSpPr>
        <p:spPr>
          <a:xfrm>
            <a:off x="12035022" y="4951413"/>
            <a:ext cx="886378" cy="268129"/>
          </a:xfrm>
          <a:custGeom>
            <a:avLst/>
            <a:gdLst/>
            <a:ahLst/>
            <a:cxnLst/>
            <a:rect l="l" t="t" r="r" b="b"/>
            <a:pathLst>
              <a:path w="886378" h="268129">
                <a:moveTo>
                  <a:pt x="0" y="0"/>
                </a:moveTo>
                <a:lnTo>
                  <a:pt x="886378" y="0"/>
                </a:lnTo>
                <a:lnTo>
                  <a:pt x="886378" y="268130"/>
                </a:lnTo>
                <a:lnTo>
                  <a:pt x="0" y="268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76871" y="962025"/>
            <a:ext cx="6422654" cy="596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</a:pPr>
            <a:r>
              <a:rPr lang="en-US" sz="3529" spc="1242">
                <a:solidFill>
                  <a:srgbClr val="000000"/>
                </a:solidFill>
                <a:latin typeface="Rosario"/>
              </a:rPr>
              <a:t>PRAKTICKÁ ČÁST: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83875" y="1825569"/>
            <a:ext cx="10251147" cy="47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1"/>
              </a:lnSpc>
            </a:pPr>
            <a:r>
              <a:rPr lang="en-US" sz="2815" spc="991">
                <a:solidFill>
                  <a:srgbClr val="000000"/>
                </a:solidFill>
                <a:latin typeface="Rosario"/>
              </a:rPr>
              <a:t>SAMOTNÝ VÝZKUM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83875" y="2581276"/>
            <a:ext cx="15861291" cy="422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6" spc="871">
                <a:solidFill>
                  <a:srgbClr val="000000"/>
                </a:solidFill>
                <a:latin typeface="Rosario Bold"/>
              </a:rPr>
              <a:t>JAKÁ TÉMATA A JAKÉ ŽÁNRY OBSAHUJE TŘÍDNÍ KNIHOVNA?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65023" y="8915465"/>
            <a:ext cx="15357954" cy="1033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3637" lvl="1" indent="-416819">
              <a:lnSpc>
                <a:spcPts val="3629"/>
              </a:lnSpc>
              <a:buFont typeface="Arial"/>
              <a:buChar char="•"/>
            </a:pPr>
            <a:r>
              <a:rPr lang="en-US" sz="3861">
                <a:solidFill>
                  <a:srgbClr val="000000"/>
                </a:solidFill>
                <a:latin typeface="Times New Roman Bold"/>
              </a:rPr>
              <a:t>detektivky, dobrodružné příběhy, příběhy se zvířecím hrdinou, příběhy o dětech a mládeži, pohádky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57442"/>
            <a:ext cx="18288000" cy="2382504"/>
            <a:chOff x="0" y="0"/>
            <a:chExt cx="4816593" cy="6274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27491"/>
            </a:xfrm>
            <a:custGeom>
              <a:avLst/>
              <a:gdLst/>
              <a:ahLst/>
              <a:cxnLst/>
              <a:rect l="l" t="t" r="r" b="b"/>
              <a:pathLst>
                <a:path w="4816592" h="627491">
                  <a:moveTo>
                    <a:pt x="0" y="0"/>
                  </a:moveTo>
                  <a:lnTo>
                    <a:pt x="4816592" y="0"/>
                  </a:lnTo>
                  <a:lnTo>
                    <a:pt x="4816592" y="627491"/>
                  </a:lnTo>
                  <a:lnTo>
                    <a:pt x="0" y="627491"/>
                  </a:lnTo>
                  <a:close/>
                </a:path>
              </a:pathLst>
            </a:custGeom>
            <a:solidFill>
              <a:srgbClr val="FFE9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98401" y="3327907"/>
            <a:ext cx="8116119" cy="6738290"/>
          </a:xfrm>
          <a:custGeom>
            <a:avLst/>
            <a:gdLst/>
            <a:ahLst/>
            <a:cxnLst/>
            <a:rect l="l" t="t" r="r" b="b"/>
            <a:pathLst>
              <a:path w="8116119" h="6738290">
                <a:moveTo>
                  <a:pt x="0" y="0"/>
                </a:moveTo>
                <a:lnTo>
                  <a:pt x="8116120" y="0"/>
                </a:lnTo>
                <a:lnTo>
                  <a:pt x="8116120" y="6738290"/>
                </a:lnTo>
                <a:lnTo>
                  <a:pt x="0" y="6738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7678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76871" y="962025"/>
            <a:ext cx="6422654" cy="596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</a:pPr>
            <a:r>
              <a:rPr lang="en-US" sz="3529" spc="1242">
                <a:solidFill>
                  <a:srgbClr val="000000"/>
                </a:solidFill>
                <a:latin typeface="Rosario"/>
              </a:rPr>
              <a:t>PRAKTICKÁ ČÁST: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83875" y="1825569"/>
            <a:ext cx="10251147" cy="47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1"/>
              </a:lnSpc>
            </a:pPr>
            <a:r>
              <a:rPr lang="en-US" sz="2815" spc="991">
                <a:solidFill>
                  <a:srgbClr val="000000"/>
                </a:solidFill>
                <a:latin typeface="Rosario"/>
              </a:rPr>
              <a:t>SAMOTNÝ VÝZKUM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83875" y="2581276"/>
            <a:ext cx="15861291" cy="422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6" spc="871">
                <a:solidFill>
                  <a:srgbClr val="000000"/>
                </a:solidFill>
                <a:latin typeface="Rosario Bold"/>
              </a:rPr>
              <a:t>JAKÁ TÉMATA A JAKÉ ŽÁNRY OBSAHUJE TŘÍDNÍ KNIHOVNA?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57442"/>
            <a:ext cx="18288000" cy="2382504"/>
            <a:chOff x="0" y="0"/>
            <a:chExt cx="4816593" cy="6274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27491"/>
            </a:xfrm>
            <a:custGeom>
              <a:avLst/>
              <a:gdLst/>
              <a:ahLst/>
              <a:cxnLst/>
              <a:rect l="l" t="t" r="r" b="b"/>
              <a:pathLst>
                <a:path w="4816592" h="627491">
                  <a:moveTo>
                    <a:pt x="0" y="0"/>
                  </a:moveTo>
                  <a:lnTo>
                    <a:pt x="4816592" y="0"/>
                  </a:lnTo>
                  <a:lnTo>
                    <a:pt x="4816592" y="627491"/>
                  </a:lnTo>
                  <a:lnTo>
                    <a:pt x="0" y="627491"/>
                  </a:lnTo>
                  <a:close/>
                </a:path>
              </a:pathLst>
            </a:custGeom>
            <a:solidFill>
              <a:srgbClr val="FFE9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519458" y="690394"/>
            <a:ext cx="7712254" cy="9258300"/>
          </a:xfrm>
          <a:custGeom>
            <a:avLst/>
            <a:gdLst/>
            <a:ahLst/>
            <a:cxnLst/>
            <a:rect l="l" t="t" r="r" b="b"/>
            <a:pathLst>
              <a:path w="7712254" h="9258300">
                <a:moveTo>
                  <a:pt x="0" y="0"/>
                </a:moveTo>
                <a:lnTo>
                  <a:pt x="7712254" y="0"/>
                </a:lnTo>
                <a:lnTo>
                  <a:pt x="771225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76871" y="962025"/>
            <a:ext cx="6422654" cy="596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</a:pPr>
            <a:r>
              <a:rPr lang="en-US" sz="3529" spc="1242">
                <a:solidFill>
                  <a:srgbClr val="000000"/>
                </a:solidFill>
                <a:latin typeface="Rosario"/>
              </a:rPr>
              <a:t>PRAKTICKÁ ČÁST: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83875" y="1825569"/>
            <a:ext cx="10251147" cy="47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1"/>
              </a:lnSpc>
            </a:pPr>
            <a:r>
              <a:rPr lang="en-US" sz="2815" spc="991">
                <a:solidFill>
                  <a:srgbClr val="000000"/>
                </a:solidFill>
                <a:latin typeface="Rosario"/>
              </a:rPr>
              <a:t>SAMOTNÝ VÝZKUM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83875" y="2581276"/>
            <a:ext cx="9088956" cy="423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4"/>
              </a:lnSpc>
            </a:pPr>
            <a:r>
              <a:rPr lang="en-US" sz="2496" spc="878">
                <a:solidFill>
                  <a:srgbClr val="000000"/>
                </a:solidFill>
                <a:latin typeface="Rosario Bold"/>
              </a:rPr>
              <a:t>UKÁZKY PRÁCE ŽÁKŮ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57442"/>
            <a:ext cx="18288000" cy="2382504"/>
            <a:chOff x="0" y="0"/>
            <a:chExt cx="4816593" cy="6274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27491"/>
            </a:xfrm>
            <a:custGeom>
              <a:avLst/>
              <a:gdLst/>
              <a:ahLst/>
              <a:cxnLst/>
              <a:rect l="l" t="t" r="r" b="b"/>
              <a:pathLst>
                <a:path w="4816592" h="627491">
                  <a:moveTo>
                    <a:pt x="0" y="0"/>
                  </a:moveTo>
                  <a:lnTo>
                    <a:pt x="4816592" y="0"/>
                  </a:lnTo>
                  <a:lnTo>
                    <a:pt x="4816592" y="627491"/>
                  </a:lnTo>
                  <a:lnTo>
                    <a:pt x="0" y="627491"/>
                  </a:lnTo>
                  <a:close/>
                </a:path>
              </a:pathLst>
            </a:custGeom>
            <a:solidFill>
              <a:srgbClr val="FFE9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76871" y="3586994"/>
            <a:ext cx="8305044" cy="6361701"/>
          </a:xfrm>
          <a:custGeom>
            <a:avLst/>
            <a:gdLst/>
            <a:ahLst/>
            <a:cxnLst/>
            <a:rect l="l" t="t" r="r" b="b"/>
            <a:pathLst>
              <a:path w="8305044" h="6361701">
                <a:moveTo>
                  <a:pt x="0" y="0"/>
                </a:moveTo>
                <a:lnTo>
                  <a:pt x="8305044" y="0"/>
                </a:lnTo>
                <a:lnTo>
                  <a:pt x="8305044" y="6361700"/>
                </a:lnTo>
                <a:lnTo>
                  <a:pt x="0" y="636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513884" y="725624"/>
            <a:ext cx="6907376" cy="8835751"/>
          </a:xfrm>
          <a:custGeom>
            <a:avLst/>
            <a:gdLst/>
            <a:ahLst/>
            <a:cxnLst/>
            <a:rect l="l" t="t" r="r" b="b"/>
            <a:pathLst>
              <a:path w="6907376" h="8835751">
                <a:moveTo>
                  <a:pt x="0" y="0"/>
                </a:moveTo>
                <a:lnTo>
                  <a:pt x="6907376" y="0"/>
                </a:lnTo>
                <a:lnTo>
                  <a:pt x="6907376" y="8835752"/>
                </a:lnTo>
                <a:lnTo>
                  <a:pt x="0" y="88357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76871" y="962025"/>
            <a:ext cx="6422654" cy="596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</a:pPr>
            <a:r>
              <a:rPr lang="en-US" sz="3529" spc="1242">
                <a:solidFill>
                  <a:srgbClr val="000000"/>
                </a:solidFill>
                <a:latin typeface="Rosario"/>
              </a:rPr>
              <a:t>PRAKTICKÁ ČÁST: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83875" y="1825569"/>
            <a:ext cx="10251147" cy="47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1"/>
              </a:lnSpc>
            </a:pPr>
            <a:r>
              <a:rPr lang="en-US" sz="2815" spc="991">
                <a:solidFill>
                  <a:srgbClr val="000000"/>
                </a:solidFill>
                <a:latin typeface="Rosario"/>
              </a:rPr>
              <a:t>SAMOTNÝ VÝZKUM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83875" y="2581276"/>
            <a:ext cx="9088956" cy="423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4"/>
              </a:lnSpc>
            </a:pPr>
            <a:r>
              <a:rPr lang="en-US" sz="2496" spc="878">
                <a:solidFill>
                  <a:srgbClr val="000000"/>
                </a:solidFill>
                <a:latin typeface="Rosario Bold"/>
              </a:rPr>
              <a:t>UKÁZKY PRÁCE ŽÁKŮ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57442"/>
            <a:ext cx="18288000" cy="2382504"/>
            <a:chOff x="0" y="0"/>
            <a:chExt cx="4816593" cy="6274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27491"/>
            </a:xfrm>
            <a:custGeom>
              <a:avLst/>
              <a:gdLst/>
              <a:ahLst/>
              <a:cxnLst/>
              <a:rect l="l" t="t" r="r" b="b"/>
              <a:pathLst>
                <a:path w="4816592" h="627491">
                  <a:moveTo>
                    <a:pt x="0" y="0"/>
                  </a:moveTo>
                  <a:lnTo>
                    <a:pt x="4816592" y="0"/>
                  </a:lnTo>
                  <a:lnTo>
                    <a:pt x="4816592" y="627491"/>
                  </a:lnTo>
                  <a:lnTo>
                    <a:pt x="0" y="627491"/>
                  </a:lnTo>
                  <a:close/>
                </a:path>
              </a:pathLst>
            </a:custGeom>
            <a:solidFill>
              <a:srgbClr val="FFE9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850169" y="536238"/>
            <a:ext cx="7806641" cy="9567537"/>
          </a:xfrm>
          <a:custGeom>
            <a:avLst/>
            <a:gdLst/>
            <a:ahLst/>
            <a:cxnLst/>
            <a:rect l="l" t="t" r="r" b="b"/>
            <a:pathLst>
              <a:path w="7806641" h="9567537">
                <a:moveTo>
                  <a:pt x="0" y="0"/>
                </a:moveTo>
                <a:lnTo>
                  <a:pt x="7806641" y="0"/>
                </a:lnTo>
                <a:lnTo>
                  <a:pt x="7806641" y="9567538"/>
                </a:lnTo>
                <a:lnTo>
                  <a:pt x="0" y="95675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76871" y="962025"/>
            <a:ext cx="6422654" cy="596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</a:pPr>
            <a:r>
              <a:rPr lang="en-US" sz="3529" spc="1242">
                <a:solidFill>
                  <a:srgbClr val="000000"/>
                </a:solidFill>
                <a:latin typeface="Rosario"/>
              </a:rPr>
              <a:t>PRAKTICKÁ ČÁST: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83875" y="1825569"/>
            <a:ext cx="10251147" cy="47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1"/>
              </a:lnSpc>
            </a:pPr>
            <a:r>
              <a:rPr lang="en-US" sz="2815" spc="991">
                <a:solidFill>
                  <a:srgbClr val="000000"/>
                </a:solidFill>
                <a:latin typeface="Rosario"/>
              </a:rPr>
              <a:t>SAMOTNÝ VÝZKUM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83875" y="2581276"/>
            <a:ext cx="9088956" cy="423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4"/>
              </a:lnSpc>
            </a:pPr>
            <a:r>
              <a:rPr lang="en-US" sz="2496" spc="878">
                <a:solidFill>
                  <a:srgbClr val="000000"/>
                </a:solidFill>
                <a:latin typeface="Rosario Bold"/>
              </a:rPr>
              <a:t>UKÁZKY PRÁCE ŽÁKŮ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57442"/>
            <a:ext cx="18288000" cy="2382504"/>
            <a:chOff x="0" y="0"/>
            <a:chExt cx="4816593" cy="6274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27491"/>
            </a:xfrm>
            <a:custGeom>
              <a:avLst/>
              <a:gdLst/>
              <a:ahLst/>
              <a:cxnLst/>
              <a:rect l="l" t="t" r="r" b="b"/>
              <a:pathLst>
                <a:path w="4816592" h="627491">
                  <a:moveTo>
                    <a:pt x="0" y="0"/>
                  </a:moveTo>
                  <a:lnTo>
                    <a:pt x="4816592" y="0"/>
                  </a:lnTo>
                  <a:lnTo>
                    <a:pt x="4816592" y="627491"/>
                  </a:lnTo>
                  <a:lnTo>
                    <a:pt x="0" y="627491"/>
                  </a:lnTo>
                  <a:close/>
                </a:path>
              </a:pathLst>
            </a:custGeom>
            <a:solidFill>
              <a:srgbClr val="FFE9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215778" y="1164230"/>
            <a:ext cx="13856443" cy="613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spc="1267">
                <a:solidFill>
                  <a:srgbClr val="000000"/>
                </a:solidFill>
                <a:latin typeface="Rosario"/>
              </a:rPr>
              <a:t>PŘÍNOS DO MÉ PRAXE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76382" y="2601494"/>
            <a:ext cx="14008853" cy="3169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8337" lvl="1" indent="-404168">
              <a:lnSpc>
                <a:spcPts val="3519"/>
              </a:lnSpc>
              <a:buFont typeface="Arial"/>
              <a:buChar char="•"/>
            </a:pPr>
            <a:r>
              <a:rPr lang="en-US" sz="3744">
                <a:solidFill>
                  <a:srgbClr val="000000"/>
                </a:solidFill>
                <a:latin typeface="Times New Roman"/>
              </a:rPr>
              <a:t>lepší orientace po současném knižním trhu</a:t>
            </a:r>
          </a:p>
          <a:p>
            <a:pPr>
              <a:lnSpc>
                <a:spcPts val="3519"/>
              </a:lnSpc>
            </a:pPr>
            <a:endParaRPr lang="en-US" sz="3744">
              <a:solidFill>
                <a:srgbClr val="000000"/>
              </a:solidFill>
              <a:latin typeface="Times New Roman"/>
            </a:endParaRPr>
          </a:p>
          <a:p>
            <a:pPr marL="808337" lvl="1" indent="-404168">
              <a:lnSpc>
                <a:spcPts val="3519"/>
              </a:lnSpc>
              <a:buFont typeface="Arial"/>
              <a:buChar char="•"/>
            </a:pPr>
            <a:r>
              <a:rPr lang="en-US" sz="3744">
                <a:solidFill>
                  <a:srgbClr val="000000"/>
                </a:solidFill>
                <a:latin typeface="Times New Roman"/>
              </a:rPr>
              <a:t>snadnější a kvalitnější výběr knih do třídní knihovny</a:t>
            </a:r>
          </a:p>
          <a:p>
            <a:pPr>
              <a:lnSpc>
                <a:spcPts val="3519"/>
              </a:lnSpc>
            </a:pPr>
            <a:endParaRPr lang="en-US" sz="3744">
              <a:solidFill>
                <a:srgbClr val="000000"/>
              </a:solidFill>
              <a:latin typeface="Times New Roman"/>
            </a:endParaRPr>
          </a:p>
          <a:p>
            <a:pPr marL="808337" lvl="1" indent="-404168">
              <a:lnSpc>
                <a:spcPts val="3519"/>
              </a:lnSpc>
              <a:buFont typeface="Arial"/>
              <a:buChar char="•"/>
            </a:pPr>
            <a:r>
              <a:rPr lang="en-US" sz="3744">
                <a:solidFill>
                  <a:srgbClr val="000000"/>
                </a:solidFill>
                <a:latin typeface="Times New Roman"/>
              </a:rPr>
              <a:t>šíření informací mezi své kolegyně na 1. stupni</a:t>
            </a:r>
          </a:p>
          <a:p>
            <a:pPr>
              <a:lnSpc>
                <a:spcPts val="3519"/>
              </a:lnSpc>
            </a:pPr>
            <a:endParaRPr lang="en-US" sz="3744">
              <a:solidFill>
                <a:srgbClr val="000000"/>
              </a:solidFill>
              <a:latin typeface="Times New Roman"/>
            </a:endParaRPr>
          </a:p>
          <a:p>
            <a:pPr marL="808337" lvl="1" indent="-404168">
              <a:lnSpc>
                <a:spcPts val="3519"/>
              </a:lnSpc>
              <a:buFont typeface="Arial"/>
              <a:buChar char="•"/>
            </a:pPr>
            <a:r>
              <a:rPr lang="en-US" sz="3744">
                <a:solidFill>
                  <a:srgbClr val="000000"/>
                </a:solidFill>
                <a:latin typeface="Times New Roman"/>
              </a:rPr>
              <a:t>zlepšení kvality knih, které děti v mé třídě čtou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904496"/>
            <a:ext cx="18288000" cy="2382504"/>
            <a:chOff x="0" y="0"/>
            <a:chExt cx="4816593" cy="6274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27491"/>
            </a:xfrm>
            <a:custGeom>
              <a:avLst/>
              <a:gdLst/>
              <a:ahLst/>
              <a:cxnLst/>
              <a:rect l="l" t="t" r="r" b="b"/>
              <a:pathLst>
                <a:path w="4816592" h="627491">
                  <a:moveTo>
                    <a:pt x="0" y="0"/>
                  </a:moveTo>
                  <a:lnTo>
                    <a:pt x="4816592" y="0"/>
                  </a:lnTo>
                  <a:lnTo>
                    <a:pt x="4816592" y="627491"/>
                  </a:lnTo>
                  <a:lnTo>
                    <a:pt x="0" y="627491"/>
                  </a:lnTo>
                  <a:close/>
                </a:path>
              </a:pathLst>
            </a:custGeom>
            <a:solidFill>
              <a:srgbClr val="FFE9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148889" y="1246340"/>
            <a:ext cx="6422654" cy="596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</a:pPr>
            <a:r>
              <a:rPr lang="en-US" sz="3529" spc="1242">
                <a:solidFill>
                  <a:srgbClr val="000000"/>
                </a:solidFill>
                <a:latin typeface="Rosario"/>
              </a:rPr>
              <a:t>VÝBĚR TÉMATU: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48889" y="2662701"/>
            <a:ext cx="13990221" cy="4159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0304" lvl="1" indent="-460152">
              <a:lnSpc>
                <a:spcPts val="4006"/>
              </a:lnSpc>
              <a:buFont typeface="Arial"/>
              <a:buChar char="•"/>
            </a:pPr>
            <a:r>
              <a:rPr lang="en-US" sz="4262">
                <a:solidFill>
                  <a:srgbClr val="000000"/>
                </a:solidFill>
                <a:latin typeface="Times New Roman"/>
              </a:rPr>
              <a:t>inspirace z vypsaných témat mé vedoucí práce PhDr. Veroniky Laufkové, Ph.D.</a:t>
            </a:r>
          </a:p>
          <a:p>
            <a:pPr>
              <a:lnSpc>
                <a:spcPts val="4006"/>
              </a:lnSpc>
            </a:pPr>
            <a:endParaRPr lang="en-US" sz="4262">
              <a:solidFill>
                <a:srgbClr val="000000"/>
              </a:solidFill>
              <a:latin typeface="Times New Roman"/>
            </a:endParaRPr>
          </a:p>
          <a:p>
            <a:pPr marL="920304" lvl="1" indent="-460152">
              <a:lnSpc>
                <a:spcPts val="4006"/>
              </a:lnSpc>
              <a:buFont typeface="Arial"/>
              <a:buChar char="•"/>
            </a:pPr>
            <a:r>
              <a:rPr lang="en-US" sz="4262">
                <a:solidFill>
                  <a:srgbClr val="000000"/>
                </a:solidFill>
                <a:latin typeface="Times New Roman"/>
              </a:rPr>
              <a:t>zájem o kvalitní českou  literaturu pro děti a mládež</a:t>
            </a:r>
          </a:p>
          <a:p>
            <a:pPr>
              <a:lnSpc>
                <a:spcPts val="4006"/>
              </a:lnSpc>
            </a:pPr>
            <a:endParaRPr lang="en-US" sz="4262">
              <a:solidFill>
                <a:srgbClr val="000000"/>
              </a:solidFill>
              <a:latin typeface="Times New Roman"/>
            </a:endParaRPr>
          </a:p>
          <a:p>
            <a:pPr marL="920304" lvl="1" indent="-460152">
              <a:lnSpc>
                <a:spcPts val="4006"/>
              </a:lnSpc>
              <a:buFont typeface="Arial"/>
              <a:buChar char="•"/>
            </a:pPr>
            <a:r>
              <a:rPr lang="en-US" sz="4262">
                <a:solidFill>
                  <a:srgbClr val="000000"/>
                </a:solidFill>
                <a:latin typeface="Times New Roman"/>
              </a:rPr>
              <a:t>působení jako třídní učitelka ve 2. třídě</a:t>
            </a:r>
          </a:p>
          <a:p>
            <a:pPr>
              <a:lnSpc>
                <a:spcPts val="4006"/>
              </a:lnSpc>
            </a:pPr>
            <a:endParaRPr lang="en-US" sz="4262">
              <a:solidFill>
                <a:srgbClr val="000000"/>
              </a:solidFill>
              <a:latin typeface="Times New Roman"/>
            </a:endParaRPr>
          </a:p>
          <a:p>
            <a:pPr marL="920304" lvl="1" indent="-460152">
              <a:lnSpc>
                <a:spcPts val="4006"/>
              </a:lnSpc>
              <a:buFont typeface="Arial"/>
              <a:buChar char="•"/>
            </a:pPr>
            <a:r>
              <a:rPr lang="en-US" sz="4262">
                <a:solidFill>
                  <a:srgbClr val="000000"/>
                </a:solidFill>
                <a:latin typeface="Times New Roman"/>
              </a:rPr>
              <a:t>téma, kterému se zatím nedostalo dostatečné pozornosti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57442"/>
            <a:ext cx="18288000" cy="2382504"/>
            <a:chOff x="0" y="0"/>
            <a:chExt cx="4816593" cy="6274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27491"/>
            </a:xfrm>
            <a:custGeom>
              <a:avLst/>
              <a:gdLst/>
              <a:ahLst/>
              <a:cxnLst/>
              <a:rect l="l" t="t" r="r" b="b"/>
              <a:pathLst>
                <a:path w="4816592" h="627491">
                  <a:moveTo>
                    <a:pt x="0" y="0"/>
                  </a:moveTo>
                  <a:lnTo>
                    <a:pt x="4816592" y="0"/>
                  </a:lnTo>
                  <a:lnTo>
                    <a:pt x="4816592" y="627491"/>
                  </a:lnTo>
                  <a:lnTo>
                    <a:pt x="0" y="627491"/>
                  </a:lnTo>
                  <a:close/>
                </a:path>
              </a:pathLst>
            </a:custGeom>
            <a:solidFill>
              <a:srgbClr val="FFE9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257886" y="4635938"/>
            <a:ext cx="11772228" cy="91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26"/>
              </a:lnSpc>
            </a:pPr>
            <a:r>
              <a:rPr lang="en-US" sz="5304" spc="1867">
                <a:solidFill>
                  <a:srgbClr val="000000"/>
                </a:solidFill>
                <a:latin typeface="Rosario"/>
              </a:rPr>
              <a:t>DĚKUJI ZA POZORNOST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57442"/>
            <a:ext cx="18288000" cy="2382504"/>
            <a:chOff x="0" y="0"/>
            <a:chExt cx="4816593" cy="6274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27491"/>
            </a:xfrm>
            <a:custGeom>
              <a:avLst/>
              <a:gdLst/>
              <a:ahLst/>
              <a:cxnLst/>
              <a:rect l="l" t="t" r="r" b="b"/>
              <a:pathLst>
                <a:path w="4816592" h="627491">
                  <a:moveTo>
                    <a:pt x="0" y="0"/>
                  </a:moveTo>
                  <a:lnTo>
                    <a:pt x="4816592" y="0"/>
                  </a:lnTo>
                  <a:lnTo>
                    <a:pt x="4816592" y="627491"/>
                  </a:lnTo>
                  <a:lnTo>
                    <a:pt x="0" y="627491"/>
                  </a:lnTo>
                  <a:close/>
                </a:path>
              </a:pathLst>
            </a:custGeom>
            <a:solidFill>
              <a:srgbClr val="FFE9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352913" y="2215230"/>
            <a:ext cx="13582173" cy="6235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990" lvl="1" indent="-399495">
              <a:lnSpc>
                <a:spcPts val="3478"/>
              </a:lnSpc>
              <a:buFont typeface="Arial"/>
              <a:buChar char="•"/>
            </a:pPr>
            <a:r>
              <a:rPr lang="en-US" sz="3700">
                <a:solidFill>
                  <a:srgbClr val="000000"/>
                </a:solidFill>
                <a:latin typeface="Times New Roman"/>
              </a:rPr>
              <a:t>analýza současného českého knižního trhu</a:t>
            </a:r>
          </a:p>
          <a:p>
            <a:pPr>
              <a:lnSpc>
                <a:spcPts val="3478"/>
              </a:lnSpc>
            </a:pPr>
            <a:endParaRPr lang="en-US" sz="3700">
              <a:solidFill>
                <a:srgbClr val="000000"/>
              </a:solidFill>
              <a:latin typeface="Times New Roman"/>
            </a:endParaRPr>
          </a:p>
          <a:p>
            <a:pPr marL="798990" lvl="1" indent="-399495">
              <a:lnSpc>
                <a:spcPts val="3478"/>
              </a:lnSpc>
              <a:buFont typeface="Arial"/>
              <a:buChar char="•"/>
            </a:pPr>
            <a:r>
              <a:rPr lang="en-US" sz="3700">
                <a:solidFill>
                  <a:srgbClr val="000000"/>
                </a:solidFill>
                <a:latin typeface="Times New Roman"/>
              </a:rPr>
              <a:t>zjistit, která česká nakladatelství jsou nejvíce oceňovaná</a:t>
            </a:r>
          </a:p>
          <a:p>
            <a:pPr>
              <a:lnSpc>
                <a:spcPts val="3478"/>
              </a:lnSpc>
            </a:pPr>
            <a:endParaRPr lang="en-US" sz="3700">
              <a:solidFill>
                <a:srgbClr val="000000"/>
              </a:solidFill>
              <a:latin typeface="Times New Roman"/>
            </a:endParaRPr>
          </a:p>
          <a:p>
            <a:pPr marL="798990" lvl="1" indent="-399495">
              <a:lnSpc>
                <a:spcPts val="3478"/>
              </a:lnSpc>
              <a:buFont typeface="Arial"/>
              <a:buChar char="•"/>
            </a:pPr>
            <a:r>
              <a:rPr lang="en-US" sz="3700">
                <a:solidFill>
                  <a:srgbClr val="000000"/>
                </a:solidFill>
                <a:latin typeface="Times New Roman"/>
              </a:rPr>
              <a:t>popsat a přiblížit, která témata a žánry knih jsou u žáků mladšího školního věku nejoblíbenější</a:t>
            </a:r>
          </a:p>
          <a:p>
            <a:pPr>
              <a:lnSpc>
                <a:spcPts val="3478"/>
              </a:lnSpc>
            </a:pPr>
            <a:endParaRPr lang="en-US" sz="3700">
              <a:solidFill>
                <a:srgbClr val="000000"/>
              </a:solidFill>
              <a:latin typeface="Times New Roman"/>
            </a:endParaRPr>
          </a:p>
          <a:p>
            <a:pPr marL="798990" lvl="1" indent="-399495">
              <a:lnSpc>
                <a:spcPts val="3478"/>
              </a:lnSpc>
              <a:buFont typeface="Arial"/>
              <a:buChar char="•"/>
            </a:pPr>
            <a:r>
              <a:rPr lang="en-US" sz="3700">
                <a:solidFill>
                  <a:srgbClr val="000000"/>
                </a:solidFill>
                <a:latin typeface="Times New Roman"/>
              </a:rPr>
              <a:t>měla by sloužit učitelům a školám při výběru knih do školních a třídních knihoven</a:t>
            </a:r>
          </a:p>
          <a:p>
            <a:pPr>
              <a:lnSpc>
                <a:spcPts val="3478"/>
              </a:lnSpc>
            </a:pPr>
            <a:endParaRPr lang="en-US" sz="3700">
              <a:solidFill>
                <a:srgbClr val="000000"/>
              </a:solidFill>
              <a:latin typeface="Times New Roman"/>
            </a:endParaRPr>
          </a:p>
          <a:p>
            <a:pPr marL="798990" lvl="1" indent="-399495">
              <a:lnSpc>
                <a:spcPts val="3478"/>
              </a:lnSpc>
              <a:buFont typeface="Arial"/>
              <a:buChar char="•"/>
            </a:pPr>
            <a:r>
              <a:rPr lang="en-US" sz="3700">
                <a:solidFill>
                  <a:srgbClr val="000000"/>
                </a:solidFill>
                <a:latin typeface="Times New Roman"/>
              </a:rPr>
              <a:t>průvodce po širokém knižním trhu pro děti mladšího školního věku          aby se díky tomu dětem předkládaly pouze kvalitní knižní tituly, které podpoří jejich vztah k čtenářství</a:t>
            </a:r>
          </a:p>
          <a:p>
            <a:pPr>
              <a:lnSpc>
                <a:spcPts val="3478"/>
              </a:lnSpc>
            </a:pPr>
            <a:endParaRPr lang="en-US" sz="37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76871" y="962025"/>
            <a:ext cx="6422654" cy="596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</a:pPr>
            <a:r>
              <a:rPr lang="en-US" sz="3529" spc="1242">
                <a:solidFill>
                  <a:srgbClr val="000000"/>
                </a:solidFill>
                <a:latin typeface="Rosario"/>
              </a:rPr>
              <a:t>CÍLE PRÁCE: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57442"/>
            <a:ext cx="18288000" cy="2382504"/>
            <a:chOff x="0" y="0"/>
            <a:chExt cx="4816593" cy="6274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27491"/>
            </a:xfrm>
            <a:custGeom>
              <a:avLst/>
              <a:gdLst/>
              <a:ahLst/>
              <a:cxnLst/>
              <a:rect l="l" t="t" r="r" b="b"/>
              <a:pathLst>
                <a:path w="4816592" h="627491">
                  <a:moveTo>
                    <a:pt x="0" y="0"/>
                  </a:moveTo>
                  <a:lnTo>
                    <a:pt x="4816592" y="0"/>
                  </a:lnTo>
                  <a:lnTo>
                    <a:pt x="4816592" y="627491"/>
                  </a:lnTo>
                  <a:lnTo>
                    <a:pt x="0" y="627491"/>
                  </a:lnTo>
                  <a:close/>
                </a:path>
              </a:pathLst>
            </a:custGeom>
            <a:solidFill>
              <a:srgbClr val="FFE9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589280"/>
            <a:ext cx="15581724" cy="5137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6616" lvl="1" indent="-458308">
              <a:lnSpc>
                <a:spcPts val="3990"/>
              </a:lnSpc>
              <a:buFont typeface="Arial"/>
              <a:buChar char="•"/>
            </a:pPr>
            <a:r>
              <a:rPr lang="en-US" sz="4245">
                <a:solidFill>
                  <a:srgbClr val="000000"/>
                </a:solidFill>
                <a:latin typeface="Times New Roman"/>
              </a:rPr>
              <a:t>Charakteristika literatury pro děti a mládež </a:t>
            </a:r>
          </a:p>
          <a:p>
            <a:pPr>
              <a:lnSpc>
                <a:spcPts val="3990"/>
              </a:lnSpc>
            </a:pPr>
            <a:endParaRPr lang="en-US" sz="4245">
              <a:solidFill>
                <a:srgbClr val="000000"/>
              </a:solidFill>
              <a:latin typeface="Times New Roman"/>
            </a:endParaRPr>
          </a:p>
          <a:p>
            <a:pPr marL="916616" lvl="1" indent="-458308">
              <a:lnSpc>
                <a:spcPts val="3990"/>
              </a:lnSpc>
              <a:buFont typeface="Arial"/>
              <a:buChar char="•"/>
            </a:pPr>
            <a:r>
              <a:rPr lang="en-US" sz="4245">
                <a:solidFill>
                  <a:srgbClr val="000000"/>
                </a:solidFill>
                <a:latin typeface="Times New Roman"/>
              </a:rPr>
              <a:t>Jednotliví zástupci současných českých nakladatelství pro děti a mládež</a:t>
            </a:r>
          </a:p>
          <a:p>
            <a:pPr>
              <a:lnSpc>
                <a:spcPts val="3990"/>
              </a:lnSpc>
            </a:pPr>
            <a:endParaRPr lang="en-US" sz="4245">
              <a:solidFill>
                <a:srgbClr val="000000"/>
              </a:solidFill>
              <a:latin typeface="Times New Roman"/>
            </a:endParaRPr>
          </a:p>
          <a:p>
            <a:pPr marL="916616" lvl="1" indent="-458308">
              <a:lnSpc>
                <a:spcPts val="3990"/>
              </a:lnSpc>
              <a:buFont typeface="Arial"/>
              <a:buChar char="•"/>
            </a:pPr>
            <a:r>
              <a:rPr lang="en-US" sz="4245">
                <a:solidFill>
                  <a:srgbClr val="000000"/>
                </a:solidFill>
                <a:latin typeface="Times New Roman"/>
              </a:rPr>
              <a:t>Literární soutěže a knižní ceny</a:t>
            </a:r>
          </a:p>
          <a:p>
            <a:pPr>
              <a:lnSpc>
                <a:spcPts val="3990"/>
              </a:lnSpc>
            </a:pPr>
            <a:endParaRPr lang="en-US" sz="4245">
              <a:solidFill>
                <a:srgbClr val="000000"/>
              </a:solidFill>
              <a:latin typeface="Times New Roman"/>
            </a:endParaRPr>
          </a:p>
          <a:p>
            <a:pPr marL="916616" lvl="1" indent="-458308">
              <a:lnSpc>
                <a:spcPts val="3990"/>
              </a:lnSpc>
              <a:buFont typeface="Arial"/>
              <a:buChar char="•"/>
            </a:pPr>
            <a:r>
              <a:rPr lang="en-US" sz="4245">
                <a:solidFill>
                  <a:srgbClr val="000000"/>
                </a:solidFill>
                <a:latin typeface="Times New Roman"/>
              </a:rPr>
              <a:t>Literární žánry a jejich umístění v žebříčcích z výzkumů čtenářství od Friedlaenderové et al. z roku 2019 a 2022</a:t>
            </a:r>
          </a:p>
          <a:p>
            <a:pPr>
              <a:lnSpc>
                <a:spcPts val="3990"/>
              </a:lnSpc>
            </a:pPr>
            <a:endParaRPr lang="en-US" sz="4245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76871" y="962025"/>
            <a:ext cx="6422654" cy="596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</a:pPr>
            <a:r>
              <a:rPr lang="en-US" sz="3529" spc="1242">
                <a:solidFill>
                  <a:srgbClr val="000000"/>
                </a:solidFill>
                <a:latin typeface="Rosario"/>
              </a:rPr>
              <a:t>TEORETICKÁ ČÁST: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57442"/>
            <a:ext cx="18288000" cy="2382504"/>
            <a:chOff x="0" y="0"/>
            <a:chExt cx="4816593" cy="6274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27491"/>
            </a:xfrm>
            <a:custGeom>
              <a:avLst/>
              <a:gdLst/>
              <a:ahLst/>
              <a:cxnLst/>
              <a:rect l="l" t="t" r="r" b="b"/>
              <a:pathLst>
                <a:path w="4816592" h="627491">
                  <a:moveTo>
                    <a:pt x="0" y="0"/>
                  </a:moveTo>
                  <a:lnTo>
                    <a:pt x="4816592" y="0"/>
                  </a:lnTo>
                  <a:lnTo>
                    <a:pt x="4816592" y="627491"/>
                  </a:lnTo>
                  <a:lnTo>
                    <a:pt x="0" y="627491"/>
                  </a:lnTo>
                  <a:close/>
                </a:path>
              </a:pathLst>
            </a:custGeom>
            <a:solidFill>
              <a:srgbClr val="FFE9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76871" y="962025"/>
            <a:ext cx="6422654" cy="596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</a:pPr>
            <a:r>
              <a:rPr lang="en-US" sz="3529" spc="1242">
                <a:solidFill>
                  <a:srgbClr val="000000"/>
                </a:solidFill>
                <a:latin typeface="Rosario"/>
              </a:rPr>
              <a:t>PRAKTICKÁ ČÁST: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83875" y="1825569"/>
            <a:ext cx="7976624" cy="47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1"/>
              </a:lnSpc>
            </a:pPr>
            <a:r>
              <a:rPr lang="en-US" sz="2815" spc="991">
                <a:solidFill>
                  <a:srgbClr val="000000"/>
                </a:solidFill>
                <a:latin typeface="Rosario"/>
              </a:rPr>
              <a:t>VÝZKUMNÉ CÍLE: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700768"/>
            <a:ext cx="16256875" cy="6557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574" lvl="1" indent="-518287">
              <a:lnSpc>
                <a:spcPts val="5233"/>
              </a:lnSpc>
              <a:buFont typeface="Arial"/>
              <a:buChar char="•"/>
            </a:pPr>
            <a:r>
              <a:rPr lang="en-US" sz="4801" spc="-206">
                <a:solidFill>
                  <a:srgbClr val="000000"/>
                </a:solidFill>
                <a:latin typeface="Times New Roman"/>
              </a:rPr>
              <a:t>analýza preferencí knih a knižních žánrů u žáků druhého ročníku v konkrétní školní třídě</a:t>
            </a:r>
          </a:p>
          <a:p>
            <a:pPr>
              <a:lnSpc>
                <a:spcPts val="5233"/>
              </a:lnSpc>
            </a:pPr>
            <a:endParaRPr lang="en-US" sz="4801" spc="-206">
              <a:solidFill>
                <a:srgbClr val="000000"/>
              </a:solidFill>
              <a:latin typeface="Times New Roman"/>
            </a:endParaRPr>
          </a:p>
          <a:p>
            <a:pPr marL="1036574" lvl="1" indent="-518287">
              <a:lnSpc>
                <a:spcPts val="5233"/>
              </a:lnSpc>
              <a:buFont typeface="Arial"/>
              <a:buChar char="•"/>
            </a:pPr>
            <a:r>
              <a:rPr lang="en-US" sz="4801" spc="-206">
                <a:solidFill>
                  <a:srgbClr val="000000"/>
                </a:solidFill>
                <a:latin typeface="Times New Roman"/>
              </a:rPr>
              <a:t>přiblížit žákům nabídku nejúspěšnějších českých nakladatelství z hlediska kvality jejich produkce</a:t>
            </a:r>
          </a:p>
          <a:p>
            <a:pPr>
              <a:lnSpc>
                <a:spcPts val="5233"/>
              </a:lnSpc>
            </a:pPr>
            <a:endParaRPr lang="en-US" sz="4801" spc="-206">
              <a:solidFill>
                <a:srgbClr val="000000"/>
              </a:solidFill>
              <a:latin typeface="Times New Roman"/>
            </a:endParaRPr>
          </a:p>
          <a:p>
            <a:pPr marL="1036574" lvl="1" indent="-518287">
              <a:lnSpc>
                <a:spcPts val="5233"/>
              </a:lnSpc>
              <a:buFont typeface="Arial"/>
              <a:buChar char="•"/>
            </a:pPr>
            <a:r>
              <a:rPr lang="en-US" sz="4801" spc="-206">
                <a:solidFill>
                  <a:srgbClr val="000000"/>
                </a:solidFill>
                <a:latin typeface="Times New Roman"/>
              </a:rPr>
              <a:t>rozšíření celkového povědomí žáků o českých nakladatelstvích a žánrech, které neznají anebo by si běžně k četbě nezvolili</a:t>
            </a:r>
          </a:p>
          <a:p>
            <a:pPr>
              <a:lnSpc>
                <a:spcPts val="4513"/>
              </a:lnSpc>
            </a:pPr>
            <a:endParaRPr lang="en-US" sz="4801" spc="-206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4513"/>
              </a:lnSpc>
            </a:pPr>
            <a:endParaRPr lang="en-US" sz="4801" spc="-206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57442"/>
            <a:ext cx="18288000" cy="2382504"/>
            <a:chOff x="0" y="0"/>
            <a:chExt cx="4816593" cy="6274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27491"/>
            </a:xfrm>
            <a:custGeom>
              <a:avLst/>
              <a:gdLst/>
              <a:ahLst/>
              <a:cxnLst/>
              <a:rect l="l" t="t" r="r" b="b"/>
              <a:pathLst>
                <a:path w="4816592" h="627491">
                  <a:moveTo>
                    <a:pt x="0" y="0"/>
                  </a:moveTo>
                  <a:lnTo>
                    <a:pt x="4816592" y="0"/>
                  </a:lnTo>
                  <a:lnTo>
                    <a:pt x="4816592" y="627491"/>
                  </a:lnTo>
                  <a:lnTo>
                    <a:pt x="0" y="627491"/>
                  </a:lnTo>
                  <a:close/>
                </a:path>
              </a:pathLst>
            </a:custGeom>
            <a:solidFill>
              <a:srgbClr val="FFE9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76871" y="962025"/>
            <a:ext cx="6422654" cy="596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</a:pPr>
            <a:r>
              <a:rPr lang="en-US" sz="3529" spc="1242">
                <a:solidFill>
                  <a:srgbClr val="000000"/>
                </a:solidFill>
                <a:latin typeface="Rosario"/>
              </a:rPr>
              <a:t>PRAKTICKÁ ČÁST: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83875" y="1825569"/>
            <a:ext cx="7976624" cy="47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1"/>
              </a:lnSpc>
            </a:pPr>
            <a:r>
              <a:rPr lang="en-US" sz="2815" spc="991">
                <a:solidFill>
                  <a:srgbClr val="000000"/>
                </a:solidFill>
                <a:latin typeface="Rosario"/>
              </a:rPr>
              <a:t>VÝZKUMNÉ OTÁZKY: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839528"/>
            <a:ext cx="16552350" cy="7109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6843" lvl="1" indent="-468422">
              <a:lnSpc>
                <a:spcPts val="4729"/>
              </a:lnSpc>
              <a:buFont typeface="Arial"/>
              <a:buChar char="•"/>
            </a:pPr>
            <a:r>
              <a:rPr lang="en-US" sz="4339" spc="-186">
                <a:solidFill>
                  <a:srgbClr val="000000"/>
                </a:solidFill>
                <a:latin typeface="Times New Roman"/>
              </a:rPr>
              <a:t>Podle čeho si žáci druhé třídy vybírají knihy? </a:t>
            </a:r>
          </a:p>
          <a:p>
            <a:pPr>
              <a:lnSpc>
                <a:spcPts val="4729"/>
              </a:lnSpc>
            </a:pPr>
            <a:endParaRPr lang="en-US" sz="4339" spc="-186">
              <a:solidFill>
                <a:srgbClr val="000000"/>
              </a:solidFill>
              <a:latin typeface="Times New Roman"/>
            </a:endParaRPr>
          </a:p>
          <a:p>
            <a:pPr marL="936843" lvl="1" indent="-468422">
              <a:lnSpc>
                <a:spcPts val="4729"/>
              </a:lnSpc>
              <a:buFont typeface="Arial"/>
              <a:buChar char="•"/>
            </a:pPr>
            <a:r>
              <a:rPr lang="en-US" sz="4339" spc="-186">
                <a:solidFill>
                  <a:srgbClr val="000000"/>
                </a:solidFill>
                <a:latin typeface="Times New Roman"/>
              </a:rPr>
              <a:t>Jaké žánry a jaká témata preferují žáci ve druhé třídě?</a:t>
            </a:r>
          </a:p>
          <a:p>
            <a:pPr>
              <a:lnSpc>
                <a:spcPts val="4729"/>
              </a:lnSpc>
            </a:pPr>
            <a:endParaRPr lang="en-US" sz="4339" spc="-186">
              <a:solidFill>
                <a:srgbClr val="000000"/>
              </a:solidFill>
              <a:latin typeface="Times New Roman"/>
            </a:endParaRPr>
          </a:p>
          <a:p>
            <a:pPr marL="936843" lvl="1" indent="-468422">
              <a:lnSpc>
                <a:spcPts val="4729"/>
              </a:lnSpc>
              <a:buFont typeface="Arial"/>
              <a:buChar char="•"/>
            </a:pPr>
            <a:r>
              <a:rPr lang="en-US" sz="4339" spc="-186">
                <a:solidFill>
                  <a:srgbClr val="000000"/>
                </a:solidFill>
                <a:latin typeface="Times New Roman"/>
              </a:rPr>
              <a:t>Jak oceňované tituly hodnotí žáci druhé třídy?</a:t>
            </a:r>
          </a:p>
          <a:p>
            <a:pPr>
              <a:lnSpc>
                <a:spcPts val="4729"/>
              </a:lnSpc>
            </a:pPr>
            <a:endParaRPr lang="en-US" sz="4339" spc="-186">
              <a:solidFill>
                <a:srgbClr val="000000"/>
              </a:solidFill>
              <a:latin typeface="Times New Roman"/>
            </a:endParaRPr>
          </a:p>
          <a:p>
            <a:pPr marL="936843" lvl="1" indent="-468422">
              <a:lnSpc>
                <a:spcPts val="4729"/>
              </a:lnSpc>
              <a:buFont typeface="Arial"/>
              <a:buChar char="•"/>
            </a:pPr>
            <a:r>
              <a:rPr lang="en-US" sz="4339" spc="-186">
                <a:solidFill>
                  <a:srgbClr val="000000"/>
                </a:solidFill>
                <a:latin typeface="Times New Roman"/>
              </a:rPr>
              <a:t>Jaká nakladatelství žáci znají a preferují? </a:t>
            </a:r>
          </a:p>
          <a:p>
            <a:pPr>
              <a:lnSpc>
                <a:spcPts val="4729"/>
              </a:lnSpc>
            </a:pPr>
            <a:endParaRPr lang="en-US" sz="4339" spc="-186">
              <a:solidFill>
                <a:srgbClr val="000000"/>
              </a:solidFill>
              <a:latin typeface="Times New Roman"/>
            </a:endParaRPr>
          </a:p>
          <a:p>
            <a:pPr marL="936843" lvl="1" indent="-468422">
              <a:lnSpc>
                <a:spcPts val="4729"/>
              </a:lnSpc>
              <a:buFont typeface="Arial"/>
              <a:buChar char="•"/>
            </a:pPr>
            <a:r>
              <a:rPr lang="en-US" sz="4339" spc="-186">
                <a:solidFill>
                  <a:srgbClr val="000000"/>
                </a:solidFill>
                <a:latin typeface="Times New Roman"/>
              </a:rPr>
              <a:t>Jaká témata, žánry obsahuje třídní knihovna vybraného druhého ročníku?</a:t>
            </a:r>
          </a:p>
          <a:p>
            <a:pPr>
              <a:lnSpc>
                <a:spcPts val="4078"/>
              </a:lnSpc>
            </a:pPr>
            <a:endParaRPr lang="en-US" sz="4339" spc="-186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4078"/>
              </a:lnSpc>
            </a:pPr>
            <a:endParaRPr lang="en-US" sz="4339" spc="-186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57442"/>
            <a:ext cx="18288000" cy="2382504"/>
            <a:chOff x="0" y="0"/>
            <a:chExt cx="4816593" cy="6274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27491"/>
            </a:xfrm>
            <a:custGeom>
              <a:avLst/>
              <a:gdLst/>
              <a:ahLst/>
              <a:cxnLst/>
              <a:rect l="l" t="t" r="r" b="b"/>
              <a:pathLst>
                <a:path w="4816592" h="627491">
                  <a:moveTo>
                    <a:pt x="0" y="0"/>
                  </a:moveTo>
                  <a:lnTo>
                    <a:pt x="4816592" y="0"/>
                  </a:lnTo>
                  <a:lnTo>
                    <a:pt x="4816592" y="627491"/>
                  </a:lnTo>
                  <a:lnTo>
                    <a:pt x="0" y="627491"/>
                  </a:lnTo>
                  <a:close/>
                </a:path>
              </a:pathLst>
            </a:custGeom>
            <a:solidFill>
              <a:srgbClr val="FFE9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76871" y="962025"/>
            <a:ext cx="6422654" cy="596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</a:pPr>
            <a:r>
              <a:rPr lang="en-US" sz="3529" spc="1242">
                <a:solidFill>
                  <a:srgbClr val="000000"/>
                </a:solidFill>
                <a:latin typeface="Rosario"/>
              </a:rPr>
              <a:t>PRAKTICKÁ ČÁST: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83875" y="1825569"/>
            <a:ext cx="10251147" cy="47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1"/>
              </a:lnSpc>
            </a:pPr>
            <a:r>
              <a:rPr lang="en-US" sz="2815" spc="991">
                <a:solidFill>
                  <a:srgbClr val="000000"/>
                </a:solidFill>
                <a:latin typeface="Rosario"/>
              </a:rPr>
              <a:t>METODOLOGIE PRŮBĚH VÝZKUMU: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12138" y="2972187"/>
            <a:ext cx="8152120" cy="6286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6843" lvl="1" indent="-468421">
              <a:lnSpc>
                <a:spcPts val="4078"/>
              </a:lnSpc>
              <a:buFont typeface="Arial"/>
              <a:buChar char="•"/>
            </a:pPr>
            <a:r>
              <a:rPr lang="en-US" sz="4339" u="sng">
                <a:solidFill>
                  <a:srgbClr val="000000"/>
                </a:solidFill>
                <a:latin typeface="Times New Roman"/>
              </a:rPr>
              <a:t>Zúčastněné pozorování</a:t>
            </a:r>
          </a:p>
          <a:p>
            <a:pPr>
              <a:lnSpc>
                <a:spcPts val="4078"/>
              </a:lnSpc>
            </a:pPr>
            <a:endParaRPr lang="en-US" sz="4339" u="sng">
              <a:solidFill>
                <a:srgbClr val="000000"/>
              </a:solidFill>
              <a:latin typeface="Times New Roman"/>
            </a:endParaRPr>
          </a:p>
          <a:p>
            <a:pPr marL="936843" lvl="1" indent="-468421">
              <a:lnSpc>
                <a:spcPts val="4078"/>
              </a:lnSpc>
              <a:buFont typeface="Arial"/>
              <a:buChar char="•"/>
            </a:pPr>
            <a:r>
              <a:rPr lang="en-US" sz="4339">
                <a:solidFill>
                  <a:srgbClr val="000000"/>
                </a:solidFill>
                <a:latin typeface="Times New Roman"/>
              </a:rPr>
              <a:t>Metodou zúčastněného přímého pozorování jsem se snažila, aby z prováděných aktivit bylo možné studované jevy (tvorba  plakátů, domino atd.) přímo sledovat v prostředí školní třídy za pomoci aktivní účasti samotných žáků.</a:t>
            </a:r>
          </a:p>
          <a:p>
            <a:pPr>
              <a:lnSpc>
                <a:spcPts val="4078"/>
              </a:lnSpc>
            </a:pPr>
            <a:endParaRPr lang="en-US" sz="4339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598270" y="2985613"/>
            <a:ext cx="7661030" cy="5771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6843" lvl="1" indent="-468421">
              <a:lnSpc>
                <a:spcPts val="4078"/>
              </a:lnSpc>
              <a:buFont typeface="Arial"/>
              <a:buChar char="•"/>
            </a:pPr>
            <a:r>
              <a:rPr lang="en-US" sz="4339" u="sng">
                <a:solidFill>
                  <a:srgbClr val="000000"/>
                </a:solidFill>
                <a:latin typeface="Times New Roman"/>
              </a:rPr>
              <a:t>Skupinový rozhovor</a:t>
            </a:r>
          </a:p>
          <a:p>
            <a:pPr>
              <a:lnSpc>
                <a:spcPts val="4078"/>
              </a:lnSpc>
            </a:pPr>
            <a:endParaRPr lang="en-US" sz="4339" u="sng">
              <a:solidFill>
                <a:srgbClr val="000000"/>
              </a:solidFill>
              <a:latin typeface="Times New Roman"/>
            </a:endParaRPr>
          </a:p>
          <a:p>
            <a:pPr marL="936843" lvl="1" indent="-468421">
              <a:lnSpc>
                <a:spcPts val="4078"/>
              </a:lnSpc>
              <a:buFont typeface="Arial"/>
              <a:buChar char="•"/>
            </a:pPr>
            <a:r>
              <a:rPr lang="en-US" sz="4339">
                <a:solidFill>
                  <a:srgbClr val="000000"/>
                </a:solidFill>
                <a:latin typeface="Times New Roman"/>
              </a:rPr>
              <a:t>získat, na stejné otázky, co nejvíce možných, různých nebo dokonce stejných odpovědí</a:t>
            </a:r>
          </a:p>
          <a:p>
            <a:pPr>
              <a:lnSpc>
                <a:spcPts val="4078"/>
              </a:lnSpc>
            </a:pPr>
            <a:endParaRPr lang="en-US" sz="4339">
              <a:solidFill>
                <a:srgbClr val="000000"/>
              </a:solidFill>
              <a:latin typeface="Times New Roman"/>
            </a:endParaRPr>
          </a:p>
          <a:p>
            <a:pPr marL="936843" lvl="1" indent="-468421">
              <a:lnSpc>
                <a:spcPts val="4078"/>
              </a:lnSpc>
              <a:buFont typeface="Arial"/>
              <a:buChar char="•"/>
            </a:pPr>
            <a:r>
              <a:rPr lang="en-US" sz="4339">
                <a:solidFill>
                  <a:srgbClr val="000000"/>
                </a:solidFill>
                <a:latin typeface="Times New Roman"/>
              </a:rPr>
              <a:t>zhruba dvacet pět žáků</a:t>
            </a:r>
          </a:p>
          <a:p>
            <a:pPr>
              <a:lnSpc>
                <a:spcPts val="4078"/>
              </a:lnSpc>
            </a:pPr>
            <a:endParaRPr lang="en-US" sz="4339">
              <a:solidFill>
                <a:srgbClr val="000000"/>
              </a:solidFill>
              <a:latin typeface="Times New Roman"/>
            </a:endParaRPr>
          </a:p>
          <a:p>
            <a:pPr marL="936843" lvl="1" indent="-468421">
              <a:lnSpc>
                <a:spcPts val="4078"/>
              </a:lnSpc>
              <a:buFont typeface="Arial"/>
              <a:buChar char="•"/>
            </a:pPr>
            <a:r>
              <a:rPr lang="en-US" sz="4339">
                <a:solidFill>
                  <a:srgbClr val="000000"/>
                </a:solidFill>
                <a:latin typeface="Times New Roman"/>
              </a:rPr>
              <a:t>práce v kruhu</a:t>
            </a:r>
          </a:p>
          <a:p>
            <a:pPr>
              <a:lnSpc>
                <a:spcPts val="4078"/>
              </a:lnSpc>
            </a:pPr>
            <a:endParaRPr lang="en-US" sz="4339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57442"/>
            <a:ext cx="18288000" cy="2382504"/>
            <a:chOff x="0" y="0"/>
            <a:chExt cx="4816593" cy="6274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27491"/>
            </a:xfrm>
            <a:custGeom>
              <a:avLst/>
              <a:gdLst/>
              <a:ahLst/>
              <a:cxnLst/>
              <a:rect l="l" t="t" r="r" b="b"/>
              <a:pathLst>
                <a:path w="4816592" h="627491">
                  <a:moveTo>
                    <a:pt x="0" y="0"/>
                  </a:moveTo>
                  <a:lnTo>
                    <a:pt x="4816592" y="0"/>
                  </a:lnTo>
                  <a:lnTo>
                    <a:pt x="4816592" y="627491"/>
                  </a:lnTo>
                  <a:lnTo>
                    <a:pt x="0" y="627491"/>
                  </a:lnTo>
                  <a:close/>
                </a:path>
              </a:pathLst>
            </a:custGeom>
            <a:solidFill>
              <a:srgbClr val="FFE9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76871" y="962025"/>
            <a:ext cx="6422654" cy="596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</a:pPr>
            <a:r>
              <a:rPr lang="en-US" sz="3529" spc="1242">
                <a:solidFill>
                  <a:srgbClr val="000000"/>
                </a:solidFill>
                <a:latin typeface="Rosario"/>
              </a:rPr>
              <a:t>PRAKTICKÁ ČÁST: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83875" y="1825569"/>
            <a:ext cx="10251147" cy="47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1"/>
              </a:lnSpc>
            </a:pPr>
            <a:r>
              <a:rPr lang="en-US" sz="2815" spc="991">
                <a:solidFill>
                  <a:srgbClr val="000000"/>
                </a:solidFill>
                <a:latin typeface="Rosario"/>
              </a:rPr>
              <a:t>SAMOTNÝ VÝZKUM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83875" y="2571751"/>
            <a:ext cx="15475425" cy="480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1"/>
              </a:lnSpc>
            </a:pPr>
            <a:r>
              <a:rPr lang="en-US" sz="2815" spc="991">
                <a:solidFill>
                  <a:srgbClr val="000000"/>
                </a:solidFill>
                <a:latin typeface="Rosario Bold"/>
              </a:rPr>
              <a:t>KTERÁ NAKLADATELSTVÍ JSOU NEJVÍCE OCEŇOVANÁ?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53138" y="3827249"/>
            <a:ext cx="15581724" cy="4653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6615" lvl="1" indent="-458308">
              <a:lnSpc>
                <a:spcPts val="3990"/>
              </a:lnSpc>
              <a:buFont typeface="Arial"/>
              <a:buChar char="•"/>
            </a:pPr>
            <a:r>
              <a:rPr lang="en-US" sz="4245">
                <a:solidFill>
                  <a:srgbClr val="000000"/>
                </a:solidFill>
                <a:latin typeface="Times New Roman"/>
              </a:rPr>
              <a:t>rešerše knižních soutěží a cen za 10 let (2013 - 2023) a zápis do tabulky</a:t>
            </a:r>
          </a:p>
          <a:p>
            <a:pPr>
              <a:lnSpc>
                <a:spcPts val="3990"/>
              </a:lnSpc>
            </a:pPr>
            <a:endParaRPr lang="en-US" sz="4245">
              <a:solidFill>
                <a:srgbClr val="000000"/>
              </a:solidFill>
              <a:latin typeface="Times New Roman"/>
            </a:endParaRPr>
          </a:p>
          <a:p>
            <a:pPr marL="916615" lvl="1" indent="-458308">
              <a:lnSpc>
                <a:spcPts val="3990"/>
              </a:lnSpc>
              <a:buFont typeface="Arial"/>
              <a:buChar char="•"/>
            </a:pPr>
            <a:r>
              <a:rPr lang="en-US" sz="4245">
                <a:solidFill>
                  <a:srgbClr val="000000"/>
                </a:solidFill>
                <a:latin typeface="Times New Roman"/>
              </a:rPr>
              <a:t>k celkové a objektivní analýze by bylo zapotřebí přepočítat počet ocenění na celkový počet vydaných titulů</a:t>
            </a:r>
          </a:p>
          <a:p>
            <a:pPr>
              <a:lnSpc>
                <a:spcPts val="3990"/>
              </a:lnSpc>
            </a:pPr>
            <a:endParaRPr lang="en-US" sz="4245">
              <a:solidFill>
                <a:srgbClr val="000000"/>
              </a:solidFill>
              <a:latin typeface="Times New Roman"/>
            </a:endParaRPr>
          </a:p>
          <a:p>
            <a:pPr marL="916615" lvl="1" indent="-458308">
              <a:lnSpc>
                <a:spcPts val="3990"/>
              </a:lnSpc>
              <a:buFont typeface="Arial"/>
              <a:buChar char="•"/>
            </a:pPr>
            <a:r>
              <a:rPr lang="en-US" sz="4245">
                <a:solidFill>
                  <a:srgbClr val="000000"/>
                </a:solidFill>
                <a:latin typeface="Times New Roman"/>
              </a:rPr>
              <a:t>výběr 17 nejčastěji oceňovaných nakladatelství, která se zároveň vyskytují v různých soutěžích a v různém časovém období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57442"/>
            <a:ext cx="18288000" cy="2382504"/>
            <a:chOff x="0" y="0"/>
            <a:chExt cx="4816593" cy="6274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27491"/>
            </a:xfrm>
            <a:custGeom>
              <a:avLst/>
              <a:gdLst/>
              <a:ahLst/>
              <a:cxnLst/>
              <a:rect l="l" t="t" r="r" b="b"/>
              <a:pathLst>
                <a:path w="4816592" h="627491">
                  <a:moveTo>
                    <a:pt x="0" y="0"/>
                  </a:moveTo>
                  <a:lnTo>
                    <a:pt x="4816592" y="0"/>
                  </a:lnTo>
                  <a:lnTo>
                    <a:pt x="4816592" y="627491"/>
                  </a:lnTo>
                  <a:lnTo>
                    <a:pt x="0" y="627491"/>
                  </a:lnTo>
                  <a:close/>
                </a:path>
              </a:pathLst>
            </a:custGeom>
            <a:solidFill>
              <a:srgbClr val="FFE9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38514" y="3373847"/>
            <a:ext cx="16010971" cy="6574848"/>
          </a:xfrm>
          <a:custGeom>
            <a:avLst/>
            <a:gdLst/>
            <a:ahLst/>
            <a:cxnLst/>
            <a:rect l="l" t="t" r="r" b="b"/>
            <a:pathLst>
              <a:path w="16010971" h="6574848">
                <a:moveTo>
                  <a:pt x="0" y="0"/>
                </a:moveTo>
                <a:lnTo>
                  <a:pt x="16010972" y="0"/>
                </a:lnTo>
                <a:lnTo>
                  <a:pt x="16010972" y="6574847"/>
                </a:lnTo>
                <a:lnTo>
                  <a:pt x="0" y="65748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76871" y="962025"/>
            <a:ext cx="6422654" cy="596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</a:pPr>
            <a:r>
              <a:rPr lang="en-US" sz="3529" spc="1242">
                <a:solidFill>
                  <a:srgbClr val="000000"/>
                </a:solidFill>
                <a:latin typeface="Rosario"/>
              </a:rPr>
              <a:t>PRAKTICKÁ ČÁST: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83875" y="1825569"/>
            <a:ext cx="10251147" cy="47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1"/>
              </a:lnSpc>
            </a:pPr>
            <a:r>
              <a:rPr lang="en-US" sz="2815" spc="991">
                <a:solidFill>
                  <a:srgbClr val="000000"/>
                </a:solidFill>
                <a:latin typeface="Rosario"/>
              </a:rPr>
              <a:t>SAMOTNÝ VÝZKUM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83875" y="2571751"/>
            <a:ext cx="15475425" cy="480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1"/>
              </a:lnSpc>
            </a:pPr>
            <a:r>
              <a:rPr lang="en-US" sz="2815" spc="991">
                <a:solidFill>
                  <a:srgbClr val="000000"/>
                </a:solidFill>
                <a:latin typeface="Rosario Bold"/>
              </a:rPr>
              <a:t>KTERÁ NAKLADATELSTVÍ JSOU NEJVÍCE OCEŇOVANÁ?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1142</Words>
  <Application>Microsoft Office PowerPoint</Application>
  <PresentationFormat>Custom</PresentationFormat>
  <Paragraphs>138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Times New Roman Bold</vt:lpstr>
      <vt:lpstr>Rosario Bold</vt:lpstr>
      <vt:lpstr>Harmattan</vt:lpstr>
      <vt:lpstr>Rosario</vt:lpstr>
      <vt:lpstr>Arial</vt:lpstr>
      <vt:lpstr>Times New Roman</vt:lpstr>
      <vt:lpstr>Times New Roman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Diplomová práce_Onderková</dc:title>
  <cp:lastModifiedBy>KF Legal</cp:lastModifiedBy>
  <cp:revision>3</cp:revision>
  <dcterms:created xsi:type="dcterms:W3CDTF">2006-08-16T00:00:00Z</dcterms:created>
  <dcterms:modified xsi:type="dcterms:W3CDTF">2024-04-16T11:34:22Z</dcterms:modified>
  <dc:identifier>DAGB7StEwRM</dc:identifier>
</cp:coreProperties>
</file>