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63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82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201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418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350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163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378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383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944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7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2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3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38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2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96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45F556D-BF0D-43FA-8D3B-890D542916C7}" type="datetimeFigureOut">
              <a:rPr lang="cs-CZ" smtClean="0"/>
              <a:t>14.04.2024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047EC-BBE6-42C9-8A28-B01F17FAAD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463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-mat.cz/" TargetMode="External"/><Relationship Id="rId2" Type="http://schemas.openxmlformats.org/officeDocument/2006/relationships/hyperlink" Target="http://www.nuv.cz/file/433_1_1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zin.cz/wp/2019/08/07/precizni-pribehy-milana-hejneho-2-aneb-jak-se-v-sedme-tride-deti-dopracuji-k-hlubokym-matematickym-myslenka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9520A-1CE5-E151-B152-9A5954664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5626" y="599767"/>
            <a:ext cx="9881419" cy="4365522"/>
          </a:xfrm>
        </p:spPr>
        <p:txBody>
          <a:bodyPr>
            <a:normAutofit fontScale="90000"/>
          </a:bodyPr>
          <a:lstStyle/>
          <a:p>
            <a:r>
              <a:rPr lang="cs-CZ" dirty="0"/>
              <a:t>Vnímání izomorfismu </a:t>
            </a:r>
            <a:br>
              <a:rPr lang="cs-CZ" dirty="0"/>
            </a:br>
            <a:r>
              <a:rPr lang="cs-CZ" dirty="0"/>
              <a:t>nejen v prostředích Vláčky a Děda </a:t>
            </a:r>
            <a:r>
              <a:rPr lang="cs-CZ" dirty="0" err="1"/>
              <a:t>Lesoň</a:t>
            </a:r>
            <a:r>
              <a:rPr lang="cs-CZ" dirty="0"/>
              <a:t> u žáků 4. a 5. ročníku ZŠ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EA2826-31DD-FDF2-A1C0-4180D9E23C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00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8520F-21A6-7E93-5D3A-6461D1C8E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CD307-D256-355E-FB4A-A3C323B64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diplomové práce je zjistit, zda a co jaké míry žáci 4. a 5. ročníku ZŠ vnímají izomorfismus v </a:t>
            </a:r>
            <a:r>
              <a:rPr lang="cs-CZ" dirty="0" err="1"/>
              <a:t>rovnicových</a:t>
            </a:r>
            <a:r>
              <a:rPr lang="cs-CZ" dirty="0"/>
              <a:t> úlohách v rámci různých didaktických prostředí Hejného matematiky.</a:t>
            </a:r>
          </a:p>
          <a:p>
            <a:endParaRPr lang="cs-CZ" dirty="0"/>
          </a:p>
          <a:p>
            <a:r>
              <a:rPr lang="cs-CZ" dirty="0"/>
              <a:t>Druhým cílem této práce je zanalyzovat některé řady učebnic matematiky a zjistit, zda pracují s myšlenkou izomorfismu, případně jakým způsobem.</a:t>
            </a:r>
          </a:p>
        </p:txBody>
      </p:sp>
    </p:spTree>
    <p:extLst>
      <p:ext uri="{BB962C8B-B14F-4D97-AF65-F5344CB8AC3E}">
        <p14:creationId xmlns:p14="http://schemas.microsoft.com/office/powerpoint/2010/main" val="152749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ECE5B-C502-01BA-FA09-C028CBB91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B0FCF-5159-B106-E302-3B1905360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168"/>
            <a:ext cx="10515600" cy="4662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Rovnice</a:t>
            </a:r>
          </a:p>
          <a:p>
            <a:pPr>
              <a:buFontTx/>
              <a:buChar char="-"/>
            </a:pPr>
            <a:r>
              <a:rPr lang="cs-CZ" dirty="0"/>
              <a:t>Definice pojmu, historie pojmu a zápisu, rovnice ve výuce na prvním stupni ZŠ,  propedeutika rovnic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Budování představ o rovnosti</a:t>
            </a:r>
          </a:p>
          <a:p>
            <a:pPr>
              <a:buFontTx/>
              <a:buChar char="-"/>
            </a:pPr>
            <a:r>
              <a:rPr lang="cs-CZ" dirty="0"/>
              <a:t>Rovnice v Hejného matematice, rovnice v různých didaktických matematických prostředích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 Izomorfismus</a:t>
            </a:r>
          </a:p>
          <a:p>
            <a:pPr marL="0" indent="0">
              <a:buNone/>
            </a:pPr>
            <a:r>
              <a:rPr lang="cs-CZ" dirty="0"/>
              <a:t>- Izomorfismus v učebnicích matematiky</a:t>
            </a:r>
          </a:p>
        </p:txBody>
      </p:sp>
    </p:spTree>
    <p:extLst>
      <p:ext uri="{BB962C8B-B14F-4D97-AF65-F5344CB8AC3E}">
        <p14:creationId xmlns:p14="http://schemas.microsoft.com/office/powerpoint/2010/main" val="218242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F5E22-F963-A52D-80C0-4FBE9368E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 -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AD3CB-EB3F-B92C-EFFE-896F7520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kern="1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Cílem výzkumu je zjistit, zda žáci čtvrtých a pátých ročníků vnímají vztah mezi izomorfními úlohami, zda jsou schopni tento vztah najít, poznat a případně popsat. Jak s těmito úlohami následně pracují a jakým způsobem na jejich přítomnost reagují.</a:t>
            </a:r>
          </a:p>
          <a:p>
            <a:endParaRPr lang="cs-CZ" kern="1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cs-CZ" kern="1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4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F3E17-A02D-5310-624B-BD429014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 - Metodologie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1388F-9BE4-7EA3-77C9-AAD3C7722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1820"/>
          </a:xfrm>
        </p:spPr>
        <p:txBody>
          <a:bodyPr>
            <a:normAutofit/>
          </a:bodyPr>
          <a:lstStyle/>
          <a:p>
            <a:r>
              <a:rPr lang="cs-CZ" dirty="0"/>
              <a:t>Jedná se o experiment, jako součást kvalitativního výzkumu.</a:t>
            </a:r>
          </a:p>
          <a:p>
            <a:r>
              <a:rPr lang="cs-CZ" dirty="0"/>
              <a:t>Respondenti: dvojice žáků 4. nebo 5. ročníku (cca 20 žáků celkem)</a:t>
            </a:r>
          </a:p>
          <a:p>
            <a:r>
              <a:rPr lang="cs-CZ" dirty="0"/>
              <a:t>Průběh experimentu:</a:t>
            </a:r>
          </a:p>
          <a:p>
            <a:pPr>
              <a:buFontTx/>
              <a:buChar char="-"/>
            </a:pPr>
            <a:r>
              <a:rPr lang="cs-CZ" dirty="0"/>
              <a:t>Dvojice žáků vyplňují postupně dva pracovní listy. Během vyplňování a po skončení probíhá společná diskuze. V průběhu jsou žáci nahráváni, nahrávka je následně analyzována. </a:t>
            </a:r>
          </a:p>
          <a:p>
            <a:r>
              <a:rPr lang="cs-CZ" dirty="0"/>
              <a:t>Vyhodnocení experimentu:</a:t>
            </a:r>
          </a:p>
          <a:p>
            <a:pPr>
              <a:buFontTx/>
              <a:buChar char="-"/>
            </a:pPr>
            <a:r>
              <a:rPr lang="cs-CZ" dirty="0"/>
              <a:t>Odpovědi žáků jsou analyzovány z hlediska toho, zda si všimli izomorfismu v úlohách a jakým způsobem na něj reagovali.</a:t>
            </a:r>
          </a:p>
          <a:p>
            <a:pPr marL="0" indent="0">
              <a:buNone/>
            </a:pPr>
            <a:r>
              <a:rPr lang="cs-CZ" dirty="0"/>
              <a:t>- V rámci vyhodnocování také dochází k analýze chyb žáků, následně   navržení jejich reedukace.</a:t>
            </a:r>
          </a:p>
        </p:txBody>
      </p:sp>
    </p:spTree>
    <p:extLst>
      <p:ext uri="{BB962C8B-B14F-4D97-AF65-F5344CB8AC3E}">
        <p14:creationId xmlns:p14="http://schemas.microsoft.com/office/powerpoint/2010/main" val="3262265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0D5C5-3AE2-7E7D-2024-9D8051AAA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A59293-9C18-9C37-7CB0-AB89470FA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Napsána většina teoretické části.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Provedení analýzy učebnic matematiky často využívaných řad. (</a:t>
            </a:r>
            <a:r>
              <a:rPr lang="cs-CZ" dirty="0" err="1"/>
              <a:t>Didaktis</a:t>
            </a:r>
            <a:r>
              <a:rPr lang="cs-CZ" dirty="0"/>
              <a:t>, Taktik, Fraus, H-mat o.p.s.)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Provedena pilotní verze experimentu.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Proveden experiment s jednou dvojicí žáků.</a:t>
            </a:r>
          </a:p>
          <a:p>
            <a:pPr marL="0" indent="0">
              <a:buNone/>
            </a:pPr>
            <a:r>
              <a:rPr lang="cs-CZ" dirty="0"/>
              <a:t>- Bohužel se příliš nedaří sehnat respondenty.</a:t>
            </a:r>
          </a:p>
        </p:txBody>
      </p:sp>
    </p:spTree>
    <p:extLst>
      <p:ext uri="{BB962C8B-B14F-4D97-AF65-F5344CB8AC3E}">
        <p14:creationId xmlns:p14="http://schemas.microsoft.com/office/powerpoint/2010/main" val="17361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CFF6E-BC02-1D4F-1CF3-8BD87B6A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254DF4-228B-DC68-C2B1-1B4F961BF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5860026"/>
          </a:xfrm>
        </p:spPr>
        <p:txBody>
          <a:bodyPr>
            <a:normAutofit fontScale="475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RENDL, Miroslav a VONDROVÁ, Naďa.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Kritická místa matematiky na základní .škole očima učitelů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Praha: Univerzita Karlova v Praze, Pedagogická fakulta, 2013. ISBN 978-80-7290-723-6.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ČÁP, Jan.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Psychologie výchovy a vyučování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Praha: Karolinum, 1993. ISBN 80-7066-534-3.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HEJNÝ, Milan.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Vyučování matematice orientované na budování schémat: aritmetika 1. stupně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 Praze: Univerzita Karlova, Pedagogická fakulta, 2014. ISBN 978-80-7290-776-2.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MŠMT (2013).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Rámcový vzdělávací program pro základní vzdělávání.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Citováno 7. prosince 2014, z </a:t>
            </a:r>
            <a:r>
              <a:rPr lang="cs-CZ" sz="18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http://www.nuv.cz/</a:t>
            </a:r>
            <a:r>
              <a:rPr lang="cs-CZ" sz="1800" u="sng" kern="1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file</a:t>
            </a:r>
            <a:r>
              <a:rPr lang="cs-CZ" sz="18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/433_1_1/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BUDÍNOVÁ, Irena.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Přístupy nadaných žáků 1. a 2. stupně základní školy k řešení některých typů úloh v matematice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Matematika a didaktika matematiky. Brno: Masarykova univerzita, 2018. ISBN 978-80-210-9215-0.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Bergeron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 C. (1987).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Proceedings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Psychology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Mathematics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(PME)(11th, Montreal,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Canada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July 19-25, 1987).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Volumes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I-III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Peclinovská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 (2021). Rovnice v úlohách mezinárodního šetření TIMSS a jejich využití.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Učitel matematiky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203-211.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Janoušková, S., Tomášek, V.,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Peclinovská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&amp; Pražáková, D. (2019).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Publikace s uvolněnými úlohami z mezinárodního šetření TIMSS: úlohy z matematiky a přírodovědy pro 1. stupeň základní školy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Česká školní inspekce.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https://www.h-mat.cz/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SLEZÁKOVÁ, Jana; ŠUBRTOVÁ, Eva. Matematika všemi smysly aneb Hejného metoda v MŠ.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 Hrajeme si, objevujeme, pracujeme realizovaném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Steb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Step ČR,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Pěchoučková, Š., &amp; Honzík, L. (2020). </a:t>
            </a:r>
            <a:r>
              <a:rPr lang="cs-CZ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Cuisenairovy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hranolky ve výuce matematiky na 1. stupni základní školy.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ZEMANOVÁ, Renáta. ROVNICE V KONSTRUKTIVISTICKÉ VÝUCE 1. STUPNĚ ZÁKLADNÍ ŠKOLY.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Mathematics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74.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RENDL, Miroslav. Vývoj počítání v první třídě.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Zpráva projektu GAČR406/94/1417" Žák v měnících se podmínkách současné školy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1997, 171-228.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HEJNÝ, Milan.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Matematika 5: Hejného metoda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Ilustroval Lukáš URBÁNEK. Praha: H-mat, [2022]-. ISBN 978-80-88247-33-3.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HEJNÝ, Milan a KUŘINA, František.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Dítě, škola a matematika: konstruktivistické přístupy k vyučování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Třetí vydání. Pedagogická praxe (Portál). Praha: Portál, 2015. ISBN 978-80-262-0901-0.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cs-CZ" sz="1800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https://eduzin.cz/wp/2019/08/07/precizni-pribehy-milana-hejneho-2-aneb-jak-se-v-sedme-tride-deti-dopracuji-k-hlubokym-matematickym-myslenkam/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Krpec, R. (2016). </a:t>
            </a:r>
            <a:r>
              <a:rPr lang="cs-CZ" sz="18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Konstruktivistický přístup k výuce kombinatoriky</a:t>
            </a:r>
            <a:r>
              <a:rPr lang="cs-CZ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Ostravská univerzita v Ostravě, Pedagogická fakulta.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154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785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Times New Roman</vt:lpstr>
      <vt:lpstr>Wingdings 3</vt:lpstr>
      <vt:lpstr>Ion</vt:lpstr>
      <vt:lpstr>Vnímání izomorfismu  nejen v prostředích Vláčky a Děda Lesoň u žáků 4. a 5. ročníku ZŠ  </vt:lpstr>
      <vt:lpstr>Cíle diplomové práce</vt:lpstr>
      <vt:lpstr>Teoretická část</vt:lpstr>
      <vt:lpstr>Praktická část - Cíl</vt:lpstr>
      <vt:lpstr>Praktická část - Metodologie</vt:lpstr>
      <vt:lpstr>Aktuální stav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Vnímání izomorfismu  nejen v prostředích Vláčky a Děda Lesoň u žáků 4. a 5. ročníku ZŠ  </dc:title>
  <dc:creator>Klára Košacká</dc:creator>
  <cp:lastModifiedBy>Jan</cp:lastModifiedBy>
  <cp:revision>1</cp:revision>
  <dcterms:created xsi:type="dcterms:W3CDTF">2024-04-14T11:50:46Z</dcterms:created>
  <dcterms:modified xsi:type="dcterms:W3CDTF">2024-04-14T12:15:46Z</dcterms:modified>
</cp:coreProperties>
</file>