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4"/>
    <p:sldId id="257" r:id="rId35"/>
    <p:sldId id="258" r:id="rId36"/>
    <p:sldId id="259" r:id="rId37"/>
    <p:sldId id="260" r:id="rId38"/>
    <p:sldId id="261" r:id="rId39"/>
    <p:sldId id="262" r:id="rId40"/>
    <p:sldId id="263" r:id="rId41"/>
    <p:sldId id="264" r:id="rId4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alimum" charset="1" panose="00000000000000000000"/>
      <p:regular r:id="rId10"/>
    </p:embeddedFont>
    <p:embeddedFont>
      <p:font typeface="Poppins" charset="1" panose="00000500000000000000"/>
      <p:regular r:id="rId11"/>
    </p:embeddedFont>
    <p:embeddedFont>
      <p:font typeface="Poppins Bold" charset="1" panose="00000800000000000000"/>
      <p:regular r:id="rId12"/>
    </p:embeddedFont>
    <p:embeddedFont>
      <p:font typeface="Poppins Italics" charset="1" panose="00000500000000000000"/>
      <p:regular r:id="rId13"/>
    </p:embeddedFont>
    <p:embeddedFont>
      <p:font typeface="Poppins Bold Italics" charset="1" panose="00000800000000000000"/>
      <p:regular r:id="rId14"/>
    </p:embeddedFont>
    <p:embeddedFont>
      <p:font typeface="Poppins Thin" charset="1" panose="00000300000000000000"/>
      <p:regular r:id="rId15"/>
    </p:embeddedFont>
    <p:embeddedFont>
      <p:font typeface="Poppins Thin Italics" charset="1" panose="00000300000000000000"/>
      <p:regular r:id="rId16"/>
    </p:embeddedFont>
    <p:embeddedFont>
      <p:font typeface="Poppins Extra-Light" charset="1" panose="00000300000000000000"/>
      <p:regular r:id="rId17"/>
    </p:embeddedFont>
    <p:embeddedFont>
      <p:font typeface="Poppins Extra-Light Italics" charset="1" panose="00000300000000000000"/>
      <p:regular r:id="rId18"/>
    </p:embeddedFont>
    <p:embeddedFont>
      <p:font typeface="Poppins Light" charset="1" panose="00000400000000000000"/>
      <p:regular r:id="rId19"/>
    </p:embeddedFont>
    <p:embeddedFont>
      <p:font typeface="Poppins Light Italics" charset="1" panose="00000400000000000000"/>
      <p:regular r:id="rId20"/>
    </p:embeddedFont>
    <p:embeddedFont>
      <p:font typeface="Poppins Medium" charset="1" panose="00000600000000000000"/>
      <p:regular r:id="rId21"/>
    </p:embeddedFont>
    <p:embeddedFont>
      <p:font typeface="Poppins Medium Italics" charset="1" panose="00000600000000000000"/>
      <p:regular r:id="rId22"/>
    </p:embeddedFont>
    <p:embeddedFont>
      <p:font typeface="Poppins Semi-Bold" charset="1" panose="00000700000000000000"/>
      <p:regular r:id="rId23"/>
    </p:embeddedFont>
    <p:embeddedFont>
      <p:font typeface="Poppins Semi-Bold Italics" charset="1" panose="00000700000000000000"/>
      <p:regular r:id="rId24"/>
    </p:embeddedFont>
    <p:embeddedFont>
      <p:font typeface="Poppins Ultra-Bold" charset="1" panose="00000900000000000000"/>
      <p:regular r:id="rId25"/>
    </p:embeddedFont>
    <p:embeddedFont>
      <p:font typeface="Poppins Ultra-Bold Italics" charset="1" panose="00000900000000000000"/>
      <p:regular r:id="rId26"/>
    </p:embeddedFont>
    <p:embeddedFont>
      <p:font typeface="Poppins Heavy" charset="1" panose="00000A00000000000000"/>
      <p:regular r:id="rId27"/>
    </p:embeddedFont>
    <p:embeddedFont>
      <p:font typeface="Poppins Heavy Italics" charset="1" panose="00000A00000000000000"/>
      <p:regular r:id="rId28"/>
    </p:embeddedFont>
    <p:embeddedFont>
      <p:font typeface="Hind Jalandhar" charset="1" panose="02000000000000000000"/>
      <p:regular r:id="rId29"/>
    </p:embeddedFont>
    <p:embeddedFont>
      <p:font typeface="Hind Jalandhar Bold" charset="1" panose="02000000000000000000"/>
      <p:regular r:id="rId30"/>
    </p:embeddedFont>
    <p:embeddedFont>
      <p:font typeface="Hind Jalandhar Light" charset="1" panose="02000000000000000000"/>
      <p:regular r:id="rId31"/>
    </p:embeddedFont>
    <p:embeddedFont>
      <p:font typeface="Hind Jalandhar Medium" charset="1" panose="02000000000000000000"/>
      <p:regular r:id="rId32"/>
    </p:embeddedFont>
    <p:embeddedFont>
      <p:font typeface="Hind Jalandhar Semi-Bold" charset="1" panose="0200000000000000000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slides/slide1.xml" Type="http://schemas.openxmlformats.org/officeDocument/2006/relationships/slide"/><Relationship Id="rId35" Target="slides/slide2.xml" Type="http://schemas.openxmlformats.org/officeDocument/2006/relationships/slide"/><Relationship Id="rId36" Target="slides/slide3.xml" Type="http://schemas.openxmlformats.org/officeDocument/2006/relationships/slide"/><Relationship Id="rId37" Target="slides/slide4.xml" Type="http://schemas.openxmlformats.org/officeDocument/2006/relationships/slide"/><Relationship Id="rId38" Target="slides/slide5.xml" Type="http://schemas.openxmlformats.org/officeDocument/2006/relationships/slide"/><Relationship Id="rId39" Target="slides/slide6.xml" Type="http://schemas.openxmlformats.org/officeDocument/2006/relationships/slide"/><Relationship Id="rId4" Target="theme/theme1.xml" Type="http://schemas.openxmlformats.org/officeDocument/2006/relationships/theme"/><Relationship Id="rId40" Target="slides/slide7.xml" Type="http://schemas.openxmlformats.org/officeDocument/2006/relationships/slide"/><Relationship Id="rId41" Target="slides/slide8.xml" Type="http://schemas.openxmlformats.org/officeDocument/2006/relationships/slide"/><Relationship Id="rId42" Target="slides/slide9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35.png" Type="http://schemas.openxmlformats.org/officeDocument/2006/relationships/image"/><Relationship Id="rId15" Target="../media/image36.svg" Type="http://schemas.openxmlformats.org/officeDocument/2006/relationships/image"/><Relationship Id="rId16" Target="../media/image37.png" Type="http://schemas.openxmlformats.org/officeDocument/2006/relationships/image"/><Relationship Id="rId17" Target="../media/image38.svg" Type="http://schemas.openxmlformats.org/officeDocument/2006/relationships/image"/><Relationship Id="rId18" Target="../media/image39.png" Type="http://schemas.openxmlformats.org/officeDocument/2006/relationships/image"/><Relationship Id="rId19" Target="../media/image40.svg" Type="http://schemas.openxmlformats.org/officeDocument/2006/relationships/image"/><Relationship Id="rId2" Target="../media/image27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5.png" Type="http://schemas.openxmlformats.org/officeDocument/2006/relationships/image"/><Relationship Id="rId23" Target="../media/image26.svg" Type="http://schemas.openxmlformats.org/officeDocument/2006/relationships/image"/><Relationship Id="rId24" Target="../media/image41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23.png" Type="http://schemas.openxmlformats.org/officeDocument/2006/relationships/image"/><Relationship Id="rId15" Target="../media/image24.svg" Type="http://schemas.openxmlformats.org/officeDocument/2006/relationships/image"/><Relationship Id="rId16" Target="../media/image25.png" Type="http://schemas.openxmlformats.org/officeDocument/2006/relationships/image"/><Relationship Id="rId17" Target="../media/image26.svg" Type="http://schemas.openxmlformats.org/officeDocument/2006/relationships/image"/><Relationship Id="rId18" Target="../media/image44.jpeg" Type="http://schemas.openxmlformats.org/officeDocument/2006/relationships/image"/><Relationship Id="rId19" Target="../media/image45.png" Type="http://schemas.openxmlformats.org/officeDocument/2006/relationships/image"/><Relationship Id="rId2" Target="../media/image42.png" Type="http://schemas.openxmlformats.org/officeDocument/2006/relationships/image"/><Relationship Id="rId20" Target="../media/image46.png" Type="http://schemas.openxmlformats.org/officeDocument/2006/relationships/image"/><Relationship Id="rId3" Target="../media/image43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35.png" Type="http://schemas.openxmlformats.org/officeDocument/2006/relationships/image"/><Relationship Id="rId15" Target="../media/image36.svg" Type="http://schemas.openxmlformats.org/officeDocument/2006/relationships/image"/><Relationship Id="rId16" Target="../media/image37.png" Type="http://schemas.openxmlformats.org/officeDocument/2006/relationships/image"/><Relationship Id="rId17" Target="../media/image38.svg" Type="http://schemas.openxmlformats.org/officeDocument/2006/relationships/image"/><Relationship Id="rId18" Target="../media/image39.png" Type="http://schemas.openxmlformats.org/officeDocument/2006/relationships/image"/><Relationship Id="rId19" Target="../media/image40.svg" Type="http://schemas.openxmlformats.org/officeDocument/2006/relationships/image"/><Relationship Id="rId2" Target="../media/image27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5.png" Type="http://schemas.openxmlformats.org/officeDocument/2006/relationships/image"/><Relationship Id="rId23" Target="../media/image26.sv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35.png" Type="http://schemas.openxmlformats.org/officeDocument/2006/relationships/image"/><Relationship Id="rId15" Target="../media/image36.svg" Type="http://schemas.openxmlformats.org/officeDocument/2006/relationships/image"/><Relationship Id="rId16" Target="../media/image37.png" Type="http://schemas.openxmlformats.org/officeDocument/2006/relationships/image"/><Relationship Id="rId17" Target="../media/image38.svg" Type="http://schemas.openxmlformats.org/officeDocument/2006/relationships/image"/><Relationship Id="rId18" Target="../media/image39.png" Type="http://schemas.openxmlformats.org/officeDocument/2006/relationships/image"/><Relationship Id="rId19" Target="../media/image40.svg" Type="http://schemas.openxmlformats.org/officeDocument/2006/relationships/image"/><Relationship Id="rId2" Target="../media/image27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5.png" Type="http://schemas.openxmlformats.org/officeDocument/2006/relationships/image"/><Relationship Id="rId23" Target="../media/image26.sv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35.png" Type="http://schemas.openxmlformats.org/officeDocument/2006/relationships/image"/><Relationship Id="rId15" Target="../media/image36.svg" Type="http://schemas.openxmlformats.org/officeDocument/2006/relationships/image"/><Relationship Id="rId16" Target="../media/image37.png" Type="http://schemas.openxmlformats.org/officeDocument/2006/relationships/image"/><Relationship Id="rId17" Target="../media/image38.svg" Type="http://schemas.openxmlformats.org/officeDocument/2006/relationships/image"/><Relationship Id="rId18" Target="../media/image39.png" Type="http://schemas.openxmlformats.org/officeDocument/2006/relationships/image"/><Relationship Id="rId19" Target="../media/image40.svg" Type="http://schemas.openxmlformats.org/officeDocument/2006/relationships/image"/><Relationship Id="rId2" Target="../media/image27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5.png" Type="http://schemas.openxmlformats.org/officeDocument/2006/relationships/image"/><Relationship Id="rId23" Target="../media/image26.svg" Type="http://schemas.openxmlformats.org/officeDocument/2006/relationships/image"/><Relationship Id="rId24" Target="../media/image47.png" Type="http://schemas.openxmlformats.org/officeDocument/2006/relationships/image"/><Relationship Id="rId25" Target="../media/image48.png" Type="http://schemas.openxmlformats.org/officeDocument/2006/relationships/image"/><Relationship Id="rId26" Target="../media/image49.svg" Type="http://schemas.openxmlformats.org/officeDocument/2006/relationships/image"/><Relationship Id="rId27" Target="../media/image50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5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46288" y="4782270"/>
            <a:ext cx="12795425" cy="3955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50"/>
              </a:lnSpc>
            </a:pPr>
            <a:r>
              <a:rPr lang="en-US" sz="15099" spc="634">
                <a:solidFill>
                  <a:srgbClr val="3B5060"/>
                </a:solidFill>
                <a:latin typeface="Hind Jalandhar Medium"/>
              </a:rPr>
              <a:t>DIPLOMOVÁ PRÁCE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746288" y="1993178"/>
            <a:ext cx="12795425" cy="2192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4"/>
              </a:lnSpc>
            </a:pPr>
            <a:r>
              <a:rPr lang="en-US" sz="7700">
                <a:solidFill>
                  <a:srgbClr val="3B5060"/>
                </a:solidFill>
                <a:latin typeface="Halimum"/>
              </a:rPr>
              <a:t>Výsledky aktuálního postupu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0706457" y="-755300"/>
            <a:ext cx="8444127" cy="5634536"/>
          </a:xfrm>
          <a:custGeom>
            <a:avLst/>
            <a:gdLst/>
            <a:ahLst/>
            <a:cxnLst/>
            <a:rect r="r" b="b" t="t" l="l"/>
            <a:pathLst>
              <a:path h="5634536" w="8444127">
                <a:moveTo>
                  <a:pt x="0" y="0"/>
                </a:moveTo>
                <a:lnTo>
                  <a:pt x="8444127" y="0"/>
                </a:lnTo>
                <a:lnTo>
                  <a:pt x="8444127" y="5634536"/>
                </a:lnTo>
                <a:lnTo>
                  <a:pt x="0" y="56345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-492895" y="5328697"/>
            <a:ext cx="8039571" cy="5583848"/>
          </a:xfrm>
          <a:custGeom>
            <a:avLst/>
            <a:gdLst/>
            <a:ahLst/>
            <a:cxnLst/>
            <a:rect r="r" b="b" t="t" l="l"/>
            <a:pathLst>
              <a:path h="5583848" w="8039571">
                <a:moveTo>
                  <a:pt x="0" y="0"/>
                </a:moveTo>
                <a:lnTo>
                  <a:pt x="8039571" y="0"/>
                </a:lnTo>
                <a:lnTo>
                  <a:pt x="8039571" y="5583848"/>
                </a:lnTo>
                <a:lnTo>
                  <a:pt x="0" y="5583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717303">
            <a:off x="1078256" y="-2465517"/>
            <a:ext cx="6412656" cy="4114800"/>
          </a:xfrm>
          <a:custGeom>
            <a:avLst/>
            <a:gdLst/>
            <a:ahLst/>
            <a:cxnLst/>
            <a:rect r="r" b="b" t="t" l="l"/>
            <a:pathLst>
              <a:path h="4114800" w="6412656">
                <a:moveTo>
                  <a:pt x="0" y="0"/>
                </a:moveTo>
                <a:lnTo>
                  <a:pt x="6412657" y="0"/>
                </a:lnTo>
                <a:lnTo>
                  <a:pt x="64126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725156" y="5934256"/>
            <a:ext cx="6012231" cy="5641597"/>
          </a:xfrm>
          <a:custGeom>
            <a:avLst/>
            <a:gdLst/>
            <a:ahLst/>
            <a:cxnLst/>
            <a:rect r="r" b="b" t="t" l="l"/>
            <a:pathLst>
              <a:path h="5641597" w="6012231">
                <a:moveTo>
                  <a:pt x="0" y="0"/>
                </a:moveTo>
                <a:lnTo>
                  <a:pt x="6012231" y="0"/>
                </a:lnTo>
                <a:lnTo>
                  <a:pt x="6012231" y="5641598"/>
                </a:lnTo>
                <a:lnTo>
                  <a:pt x="0" y="56415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228063">
            <a:off x="-612268" y="8882779"/>
            <a:ext cx="3001045" cy="2529807"/>
          </a:xfrm>
          <a:custGeom>
            <a:avLst/>
            <a:gdLst/>
            <a:ahLst/>
            <a:cxnLst/>
            <a:rect r="r" b="b" t="t" l="l"/>
            <a:pathLst>
              <a:path h="2529807" w="3001045">
                <a:moveTo>
                  <a:pt x="3001045" y="0"/>
                </a:moveTo>
                <a:lnTo>
                  <a:pt x="0" y="0"/>
                </a:lnTo>
                <a:lnTo>
                  <a:pt x="0" y="2529806"/>
                </a:lnTo>
                <a:lnTo>
                  <a:pt x="3001045" y="2529806"/>
                </a:lnTo>
                <a:lnTo>
                  <a:pt x="300104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142693">
            <a:off x="12086125" y="-346404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50" y="0"/>
                </a:lnTo>
                <a:lnTo>
                  <a:pt x="1240050" y="1799545"/>
                </a:lnTo>
                <a:lnTo>
                  <a:pt x="0" y="17995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717303">
            <a:off x="12287312" y="7691400"/>
            <a:ext cx="6615469" cy="4244938"/>
          </a:xfrm>
          <a:custGeom>
            <a:avLst/>
            <a:gdLst/>
            <a:ahLst/>
            <a:cxnLst/>
            <a:rect r="r" b="b" t="t" l="l"/>
            <a:pathLst>
              <a:path h="4244938" w="6615469">
                <a:moveTo>
                  <a:pt x="0" y="0"/>
                </a:moveTo>
                <a:lnTo>
                  <a:pt x="6615468" y="0"/>
                </a:lnTo>
                <a:lnTo>
                  <a:pt x="6615468" y="4244938"/>
                </a:lnTo>
                <a:lnTo>
                  <a:pt x="0" y="42449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85091">
            <a:off x="13287226" y="6598899"/>
            <a:ext cx="7176712" cy="5689175"/>
          </a:xfrm>
          <a:custGeom>
            <a:avLst/>
            <a:gdLst/>
            <a:ahLst/>
            <a:cxnLst/>
            <a:rect r="r" b="b" t="t" l="l"/>
            <a:pathLst>
              <a:path h="5689175" w="7176712">
                <a:moveTo>
                  <a:pt x="0" y="0"/>
                </a:moveTo>
                <a:lnTo>
                  <a:pt x="7176712" y="0"/>
                </a:lnTo>
                <a:lnTo>
                  <a:pt x="7176712" y="5689175"/>
                </a:lnTo>
                <a:lnTo>
                  <a:pt x="0" y="56891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true" rot="10281067">
            <a:off x="16042441" y="8305710"/>
            <a:ext cx="1832864" cy="1539606"/>
          </a:xfrm>
          <a:custGeom>
            <a:avLst/>
            <a:gdLst/>
            <a:ahLst/>
            <a:cxnLst/>
            <a:rect r="r" b="b" t="t" l="l"/>
            <a:pathLst>
              <a:path h="1539606" w="1832864">
                <a:moveTo>
                  <a:pt x="1832864" y="1539605"/>
                </a:moveTo>
                <a:lnTo>
                  <a:pt x="0" y="1539605"/>
                </a:lnTo>
                <a:lnTo>
                  <a:pt x="0" y="0"/>
                </a:lnTo>
                <a:lnTo>
                  <a:pt x="1832864" y="0"/>
                </a:lnTo>
                <a:lnTo>
                  <a:pt x="1832864" y="1539605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708428">
            <a:off x="-1374735" y="933907"/>
            <a:ext cx="6680806" cy="2004242"/>
          </a:xfrm>
          <a:custGeom>
            <a:avLst/>
            <a:gdLst/>
            <a:ahLst/>
            <a:cxnLst/>
            <a:rect r="r" b="b" t="t" l="l"/>
            <a:pathLst>
              <a:path h="2004242" w="6680806">
                <a:moveTo>
                  <a:pt x="0" y="0"/>
                </a:moveTo>
                <a:lnTo>
                  <a:pt x="6680806" y="0"/>
                </a:lnTo>
                <a:lnTo>
                  <a:pt x="6680806" y="2004242"/>
                </a:lnTo>
                <a:lnTo>
                  <a:pt x="0" y="200424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4532684">
            <a:off x="-86859" y="5933308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50" y="0"/>
                </a:lnTo>
                <a:lnTo>
                  <a:pt x="1240050" y="1799545"/>
                </a:lnTo>
                <a:lnTo>
                  <a:pt x="0" y="179954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-10260044">
            <a:off x="15375059" y="-845331"/>
            <a:ext cx="3001045" cy="2529807"/>
          </a:xfrm>
          <a:custGeom>
            <a:avLst/>
            <a:gdLst/>
            <a:ahLst/>
            <a:cxnLst/>
            <a:rect r="r" b="b" t="t" l="l"/>
            <a:pathLst>
              <a:path h="2529807" w="3001045">
                <a:moveTo>
                  <a:pt x="3001045" y="0"/>
                </a:moveTo>
                <a:lnTo>
                  <a:pt x="0" y="0"/>
                </a:lnTo>
                <a:lnTo>
                  <a:pt x="0" y="2529807"/>
                </a:lnTo>
                <a:lnTo>
                  <a:pt x="3001045" y="2529807"/>
                </a:lnTo>
                <a:lnTo>
                  <a:pt x="3001045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8853935">
            <a:off x="106301" y="-215936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50" y="0"/>
                </a:lnTo>
                <a:lnTo>
                  <a:pt x="1240050" y="1799545"/>
                </a:lnTo>
                <a:lnTo>
                  <a:pt x="0" y="17995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2700000">
            <a:off x="11057283" y="8732462"/>
            <a:ext cx="1369210" cy="1986980"/>
          </a:xfrm>
          <a:custGeom>
            <a:avLst/>
            <a:gdLst/>
            <a:ahLst/>
            <a:cxnLst/>
            <a:rect r="r" b="b" t="t" l="l"/>
            <a:pathLst>
              <a:path h="1986980" w="1369210">
                <a:moveTo>
                  <a:pt x="0" y="0"/>
                </a:moveTo>
                <a:lnTo>
                  <a:pt x="1369210" y="0"/>
                </a:lnTo>
                <a:lnTo>
                  <a:pt x="1369210" y="1986980"/>
                </a:lnTo>
                <a:lnTo>
                  <a:pt x="0" y="198698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5246877" y="8301235"/>
            <a:ext cx="7794246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9"/>
              </a:lnSpc>
            </a:pPr>
            <a:r>
              <a:rPr lang="en-US" sz="2250" spc="198">
                <a:solidFill>
                  <a:srgbClr val="3B5060"/>
                </a:solidFill>
                <a:latin typeface="Poppins Italics"/>
              </a:rPr>
              <a:t>Kateřina Bouzková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5662259">
            <a:off x="17342709" y="1693663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50" y="0"/>
                </a:lnTo>
                <a:lnTo>
                  <a:pt x="1240050" y="1799545"/>
                </a:lnTo>
                <a:lnTo>
                  <a:pt x="0" y="179954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5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909945" y="-1463950"/>
            <a:ext cx="8444127" cy="5634536"/>
          </a:xfrm>
          <a:custGeom>
            <a:avLst/>
            <a:gdLst/>
            <a:ahLst/>
            <a:cxnLst/>
            <a:rect r="r" b="b" t="t" l="l"/>
            <a:pathLst>
              <a:path h="5634536" w="8444127">
                <a:moveTo>
                  <a:pt x="0" y="0"/>
                </a:moveTo>
                <a:lnTo>
                  <a:pt x="8444127" y="0"/>
                </a:lnTo>
                <a:lnTo>
                  <a:pt x="8444127" y="5634535"/>
                </a:lnTo>
                <a:lnTo>
                  <a:pt x="0" y="56345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-792927" y="5934205"/>
            <a:ext cx="7020763" cy="4876239"/>
          </a:xfrm>
          <a:custGeom>
            <a:avLst/>
            <a:gdLst/>
            <a:ahLst/>
            <a:cxnLst/>
            <a:rect r="r" b="b" t="t" l="l"/>
            <a:pathLst>
              <a:path h="4876239" w="7020763">
                <a:moveTo>
                  <a:pt x="0" y="0"/>
                </a:moveTo>
                <a:lnTo>
                  <a:pt x="7020763" y="0"/>
                </a:lnTo>
                <a:lnTo>
                  <a:pt x="7020763" y="4876239"/>
                </a:lnTo>
                <a:lnTo>
                  <a:pt x="0" y="48762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717303">
            <a:off x="677647" y="-2645666"/>
            <a:ext cx="6412656" cy="4114800"/>
          </a:xfrm>
          <a:custGeom>
            <a:avLst/>
            <a:gdLst/>
            <a:ahLst/>
            <a:cxnLst/>
            <a:rect r="r" b="b" t="t" l="l"/>
            <a:pathLst>
              <a:path h="4114800" w="6412656">
                <a:moveTo>
                  <a:pt x="0" y="0"/>
                </a:moveTo>
                <a:lnTo>
                  <a:pt x="6412657" y="0"/>
                </a:lnTo>
                <a:lnTo>
                  <a:pt x="64126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869031" y="6463025"/>
            <a:ext cx="5250336" cy="4926670"/>
          </a:xfrm>
          <a:custGeom>
            <a:avLst/>
            <a:gdLst/>
            <a:ahLst/>
            <a:cxnLst/>
            <a:rect r="r" b="b" t="t" l="l"/>
            <a:pathLst>
              <a:path h="4926670" w="5250336">
                <a:moveTo>
                  <a:pt x="0" y="0"/>
                </a:moveTo>
                <a:lnTo>
                  <a:pt x="5250336" y="0"/>
                </a:lnTo>
                <a:lnTo>
                  <a:pt x="5250336" y="4926670"/>
                </a:lnTo>
                <a:lnTo>
                  <a:pt x="0" y="49266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228063">
            <a:off x="-290956" y="8889937"/>
            <a:ext cx="2405784" cy="2028016"/>
          </a:xfrm>
          <a:custGeom>
            <a:avLst/>
            <a:gdLst/>
            <a:ahLst/>
            <a:cxnLst/>
            <a:rect r="r" b="b" t="t" l="l"/>
            <a:pathLst>
              <a:path h="2028016" w="2405784">
                <a:moveTo>
                  <a:pt x="2405783" y="0"/>
                </a:moveTo>
                <a:lnTo>
                  <a:pt x="0" y="0"/>
                </a:lnTo>
                <a:lnTo>
                  <a:pt x="0" y="2028016"/>
                </a:lnTo>
                <a:lnTo>
                  <a:pt x="2405783" y="2028016"/>
                </a:lnTo>
                <a:lnTo>
                  <a:pt x="240578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279911">
            <a:off x="11574803" y="-388900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50" y="0"/>
                </a:lnTo>
                <a:lnTo>
                  <a:pt x="1240050" y="1799544"/>
                </a:lnTo>
                <a:lnTo>
                  <a:pt x="0" y="17995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717303">
            <a:off x="12824274" y="8254997"/>
            <a:ext cx="6615469" cy="4244938"/>
          </a:xfrm>
          <a:custGeom>
            <a:avLst/>
            <a:gdLst/>
            <a:ahLst/>
            <a:cxnLst/>
            <a:rect r="r" b="b" t="t" l="l"/>
            <a:pathLst>
              <a:path h="4244938" w="6615469">
                <a:moveTo>
                  <a:pt x="0" y="0"/>
                </a:moveTo>
                <a:lnTo>
                  <a:pt x="6615469" y="0"/>
                </a:lnTo>
                <a:lnTo>
                  <a:pt x="6615469" y="4244938"/>
                </a:lnTo>
                <a:lnTo>
                  <a:pt x="0" y="42449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85091">
            <a:off x="14207906" y="6531868"/>
            <a:ext cx="7176712" cy="5689175"/>
          </a:xfrm>
          <a:custGeom>
            <a:avLst/>
            <a:gdLst/>
            <a:ahLst/>
            <a:cxnLst/>
            <a:rect r="r" b="b" t="t" l="l"/>
            <a:pathLst>
              <a:path h="5689175" w="7176712">
                <a:moveTo>
                  <a:pt x="0" y="0"/>
                </a:moveTo>
                <a:lnTo>
                  <a:pt x="7176712" y="0"/>
                </a:lnTo>
                <a:lnTo>
                  <a:pt x="7176712" y="5689175"/>
                </a:lnTo>
                <a:lnTo>
                  <a:pt x="0" y="56891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true" rot="10281067">
            <a:off x="16240706" y="8311162"/>
            <a:ext cx="1891279" cy="1588674"/>
          </a:xfrm>
          <a:custGeom>
            <a:avLst/>
            <a:gdLst/>
            <a:ahLst/>
            <a:cxnLst/>
            <a:rect r="r" b="b" t="t" l="l"/>
            <a:pathLst>
              <a:path h="1588674" w="1891279">
                <a:moveTo>
                  <a:pt x="1891279" y="1588674"/>
                </a:moveTo>
                <a:lnTo>
                  <a:pt x="0" y="1588674"/>
                </a:lnTo>
                <a:lnTo>
                  <a:pt x="0" y="0"/>
                </a:lnTo>
                <a:lnTo>
                  <a:pt x="1891279" y="0"/>
                </a:lnTo>
                <a:lnTo>
                  <a:pt x="1891279" y="1588674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2186173">
            <a:off x="-1567529" y="121351"/>
            <a:ext cx="6215921" cy="1864776"/>
          </a:xfrm>
          <a:custGeom>
            <a:avLst/>
            <a:gdLst/>
            <a:ahLst/>
            <a:cxnLst/>
            <a:rect r="r" b="b" t="t" l="l"/>
            <a:pathLst>
              <a:path h="1864776" w="6215921">
                <a:moveTo>
                  <a:pt x="0" y="0"/>
                </a:moveTo>
                <a:lnTo>
                  <a:pt x="6215920" y="0"/>
                </a:lnTo>
                <a:lnTo>
                  <a:pt x="6215920" y="1864776"/>
                </a:lnTo>
                <a:lnTo>
                  <a:pt x="0" y="18647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4532684">
            <a:off x="-438346" y="6462197"/>
            <a:ext cx="1082905" cy="1571499"/>
          </a:xfrm>
          <a:custGeom>
            <a:avLst/>
            <a:gdLst/>
            <a:ahLst/>
            <a:cxnLst/>
            <a:rect r="r" b="b" t="t" l="l"/>
            <a:pathLst>
              <a:path h="1571499" w="1082905">
                <a:moveTo>
                  <a:pt x="0" y="0"/>
                </a:moveTo>
                <a:lnTo>
                  <a:pt x="1082906" y="0"/>
                </a:lnTo>
                <a:lnTo>
                  <a:pt x="1082906" y="1571499"/>
                </a:lnTo>
                <a:lnTo>
                  <a:pt x="0" y="157149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-10246971">
            <a:off x="16275012" y="-476319"/>
            <a:ext cx="2342158" cy="1974381"/>
          </a:xfrm>
          <a:custGeom>
            <a:avLst/>
            <a:gdLst/>
            <a:ahLst/>
            <a:cxnLst/>
            <a:rect r="r" b="b" t="t" l="l"/>
            <a:pathLst>
              <a:path h="1974381" w="2342158">
                <a:moveTo>
                  <a:pt x="2342158" y="0"/>
                </a:moveTo>
                <a:lnTo>
                  <a:pt x="0" y="0"/>
                </a:lnTo>
                <a:lnTo>
                  <a:pt x="0" y="1974381"/>
                </a:lnTo>
                <a:lnTo>
                  <a:pt x="2342158" y="1974381"/>
                </a:lnTo>
                <a:lnTo>
                  <a:pt x="2342158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8853935">
            <a:off x="4269834" y="-191810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49" y="0"/>
                </a:lnTo>
                <a:lnTo>
                  <a:pt x="1240049" y="1799545"/>
                </a:lnTo>
                <a:lnTo>
                  <a:pt x="0" y="17995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2700000">
            <a:off x="11775937" y="9209613"/>
            <a:ext cx="1369210" cy="1986980"/>
          </a:xfrm>
          <a:custGeom>
            <a:avLst/>
            <a:gdLst/>
            <a:ahLst/>
            <a:cxnLst/>
            <a:rect r="r" b="b" t="t" l="l"/>
            <a:pathLst>
              <a:path h="1986980" w="1369210">
                <a:moveTo>
                  <a:pt x="0" y="0"/>
                </a:moveTo>
                <a:lnTo>
                  <a:pt x="1369210" y="0"/>
                </a:lnTo>
                <a:lnTo>
                  <a:pt x="1369210" y="1986980"/>
                </a:lnTo>
                <a:lnTo>
                  <a:pt x="0" y="198698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5662259">
            <a:off x="16830039" y="1624043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50" y="0"/>
                </a:lnTo>
                <a:lnTo>
                  <a:pt x="1240050" y="1799545"/>
                </a:lnTo>
                <a:lnTo>
                  <a:pt x="0" y="179954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409087" y="4049095"/>
            <a:ext cx="15850213" cy="2162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243440"/>
                </a:solidFill>
                <a:latin typeface="Poppins Bold"/>
              </a:rPr>
              <a:t>HRY VE VÝUCE ANGLICKÉHO JAZYKA NA 1. STUPNI ZÁKLADNÍ ŠKOLY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B6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508256" y="-408117"/>
            <a:ext cx="8444127" cy="5634536"/>
          </a:xfrm>
          <a:custGeom>
            <a:avLst/>
            <a:gdLst/>
            <a:ahLst/>
            <a:cxnLst/>
            <a:rect r="r" b="b" t="t" l="l"/>
            <a:pathLst>
              <a:path h="5634536" w="8444127">
                <a:moveTo>
                  <a:pt x="0" y="0"/>
                </a:moveTo>
                <a:lnTo>
                  <a:pt x="8444127" y="0"/>
                </a:lnTo>
                <a:lnTo>
                  <a:pt x="8444127" y="5634536"/>
                </a:lnTo>
                <a:lnTo>
                  <a:pt x="0" y="56345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-319914" y="4994884"/>
            <a:ext cx="8039571" cy="5583848"/>
          </a:xfrm>
          <a:custGeom>
            <a:avLst/>
            <a:gdLst/>
            <a:ahLst/>
            <a:cxnLst/>
            <a:rect r="r" b="b" t="t" l="l"/>
            <a:pathLst>
              <a:path h="5583848" w="8039571">
                <a:moveTo>
                  <a:pt x="0" y="0"/>
                </a:moveTo>
                <a:lnTo>
                  <a:pt x="8039572" y="0"/>
                </a:lnTo>
                <a:lnTo>
                  <a:pt x="8039572" y="5583848"/>
                </a:lnTo>
                <a:lnTo>
                  <a:pt x="0" y="5583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717303">
            <a:off x="1078256" y="-2465517"/>
            <a:ext cx="6412656" cy="4114800"/>
          </a:xfrm>
          <a:custGeom>
            <a:avLst/>
            <a:gdLst/>
            <a:ahLst/>
            <a:cxnLst/>
            <a:rect r="r" b="b" t="t" l="l"/>
            <a:pathLst>
              <a:path h="4114800" w="6412656">
                <a:moveTo>
                  <a:pt x="0" y="0"/>
                </a:moveTo>
                <a:lnTo>
                  <a:pt x="6412657" y="0"/>
                </a:lnTo>
                <a:lnTo>
                  <a:pt x="64126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552175" y="5600444"/>
            <a:ext cx="6012231" cy="5641597"/>
          </a:xfrm>
          <a:custGeom>
            <a:avLst/>
            <a:gdLst/>
            <a:ahLst/>
            <a:cxnLst/>
            <a:rect r="r" b="b" t="t" l="l"/>
            <a:pathLst>
              <a:path h="5641597" w="6012231">
                <a:moveTo>
                  <a:pt x="0" y="0"/>
                </a:moveTo>
                <a:lnTo>
                  <a:pt x="6012231" y="0"/>
                </a:lnTo>
                <a:lnTo>
                  <a:pt x="6012231" y="5641597"/>
                </a:lnTo>
                <a:lnTo>
                  <a:pt x="0" y="56415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228063">
            <a:off x="-439286" y="8548966"/>
            <a:ext cx="3001045" cy="2529807"/>
          </a:xfrm>
          <a:custGeom>
            <a:avLst/>
            <a:gdLst/>
            <a:ahLst/>
            <a:cxnLst/>
            <a:rect r="r" b="b" t="t" l="l"/>
            <a:pathLst>
              <a:path h="2529807" w="3001045">
                <a:moveTo>
                  <a:pt x="3001045" y="0"/>
                </a:moveTo>
                <a:lnTo>
                  <a:pt x="0" y="0"/>
                </a:lnTo>
                <a:lnTo>
                  <a:pt x="0" y="2529806"/>
                </a:lnTo>
                <a:lnTo>
                  <a:pt x="3001045" y="2529806"/>
                </a:lnTo>
                <a:lnTo>
                  <a:pt x="300104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142693">
            <a:off x="11998389" y="-82140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50" y="0"/>
                </a:lnTo>
                <a:lnTo>
                  <a:pt x="1240050" y="1799544"/>
                </a:lnTo>
                <a:lnTo>
                  <a:pt x="0" y="17995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717303">
            <a:off x="12287312" y="7691400"/>
            <a:ext cx="6615469" cy="4244938"/>
          </a:xfrm>
          <a:custGeom>
            <a:avLst/>
            <a:gdLst/>
            <a:ahLst/>
            <a:cxnLst/>
            <a:rect r="r" b="b" t="t" l="l"/>
            <a:pathLst>
              <a:path h="4244938" w="6615469">
                <a:moveTo>
                  <a:pt x="0" y="0"/>
                </a:moveTo>
                <a:lnTo>
                  <a:pt x="6615468" y="0"/>
                </a:lnTo>
                <a:lnTo>
                  <a:pt x="6615468" y="4244938"/>
                </a:lnTo>
                <a:lnTo>
                  <a:pt x="0" y="42449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169941" y="2147215"/>
            <a:ext cx="12266719" cy="866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7999">
                <a:solidFill>
                  <a:srgbClr val="543324"/>
                </a:solidFill>
                <a:latin typeface="Halimum"/>
              </a:rPr>
              <a:t>Aktuální stav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1085091">
            <a:off x="13670944" y="5968272"/>
            <a:ext cx="7176712" cy="5689175"/>
          </a:xfrm>
          <a:custGeom>
            <a:avLst/>
            <a:gdLst/>
            <a:ahLst/>
            <a:cxnLst/>
            <a:rect r="r" b="b" t="t" l="l"/>
            <a:pathLst>
              <a:path h="5689175" w="7176712">
                <a:moveTo>
                  <a:pt x="0" y="0"/>
                </a:moveTo>
                <a:lnTo>
                  <a:pt x="7176712" y="0"/>
                </a:lnTo>
                <a:lnTo>
                  <a:pt x="7176712" y="5689175"/>
                </a:lnTo>
                <a:lnTo>
                  <a:pt x="0" y="56891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true" rot="10281067">
            <a:off x="15718019" y="8072539"/>
            <a:ext cx="2139654" cy="1797309"/>
          </a:xfrm>
          <a:custGeom>
            <a:avLst/>
            <a:gdLst/>
            <a:ahLst/>
            <a:cxnLst/>
            <a:rect r="r" b="b" t="t" l="l"/>
            <a:pathLst>
              <a:path h="1797309" w="2139654">
                <a:moveTo>
                  <a:pt x="2139654" y="1797309"/>
                </a:moveTo>
                <a:lnTo>
                  <a:pt x="0" y="1797309"/>
                </a:lnTo>
                <a:lnTo>
                  <a:pt x="0" y="0"/>
                </a:lnTo>
                <a:lnTo>
                  <a:pt x="2139654" y="0"/>
                </a:lnTo>
                <a:lnTo>
                  <a:pt x="2139654" y="1797309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708428">
            <a:off x="-1925391" y="1073622"/>
            <a:ext cx="7315200" cy="2194560"/>
          </a:xfrm>
          <a:custGeom>
            <a:avLst/>
            <a:gdLst/>
            <a:ahLst/>
            <a:cxnLst/>
            <a:rect r="r" b="b" t="t" l="l"/>
            <a:pathLst>
              <a:path h="2194560" w="7315200">
                <a:moveTo>
                  <a:pt x="0" y="0"/>
                </a:moveTo>
                <a:lnTo>
                  <a:pt x="7315200" y="0"/>
                </a:lnTo>
                <a:lnTo>
                  <a:pt x="7315200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4532684">
            <a:off x="86123" y="5599496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49" y="0"/>
                </a:lnTo>
                <a:lnTo>
                  <a:pt x="1240049" y="1799544"/>
                </a:lnTo>
                <a:lnTo>
                  <a:pt x="0" y="17995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10260044">
            <a:off x="15430065" y="-578048"/>
            <a:ext cx="3001045" cy="2529807"/>
          </a:xfrm>
          <a:custGeom>
            <a:avLst/>
            <a:gdLst/>
            <a:ahLst/>
            <a:cxnLst/>
            <a:rect r="r" b="b" t="t" l="l"/>
            <a:pathLst>
              <a:path h="2529807" w="3001045">
                <a:moveTo>
                  <a:pt x="3001045" y="0"/>
                </a:moveTo>
                <a:lnTo>
                  <a:pt x="0" y="0"/>
                </a:lnTo>
                <a:lnTo>
                  <a:pt x="0" y="2529806"/>
                </a:lnTo>
                <a:lnTo>
                  <a:pt x="3001045" y="2529806"/>
                </a:lnTo>
                <a:lnTo>
                  <a:pt x="300104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8853935">
            <a:off x="106301" y="-215936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50" y="0"/>
                </a:lnTo>
                <a:lnTo>
                  <a:pt x="1240050" y="1799545"/>
                </a:lnTo>
                <a:lnTo>
                  <a:pt x="0" y="179954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2700000">
            <a:off x="10887114" y="8645378"/>
            <a:ext cx="1369210" cy="1986980"/>
          </a:xfrm>
          <a:custGeom>
            <a:avLst/>
            <a:gdLst/>
            <a:ahLst/>
            <a:cxnLst/>
            <a:rect r="r" b="b" t="t" l="l"/>
            <a:pathLst>
              <a:path h="1986980" w="1369210">
                <a:moveTo>
                  <a:pt x="0" y="0"/>
                </a:moveTo>
                <a:lnTo>
                  <a:pt x="1369210" y="0"/>
                </a:lnTo>
                <a:lnTo>
                  <a:pt x="1369210" y="1986980"/>
                </a:lnTo>
                <a:lnTo>
                  <a:pt x="0" y="198698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5662259">
            <a:off x="17254973" y="2196175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50" y="0"/>
                </a:lnTo>
                <a:lnTo>
                  <a:pt x="1240050" y="1799545"/>
                </a:lnTo>
                <a:lnTo>
                  <a:pt x="0" y="17995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227370" y="3095948"/>
            <a:ext cx="8151861" cy="5427209"/>
          </a:xfrm>
          <a:custGeom>
            <a:avLst/>
            <a:gdLst/>
            <a:ahLst/>
            <a:cxnLst/>
            <a:rect r="r" b="b" t="t" l="l"/>
            <a:pathLst>
              <a:path h="5427209" w="8151861">
                <a:moveTo>
                  <a:pt x="0" y="0"/>
                </a:moveTo>
                <a:lnTo>
                  <a:pt x="8151861" y="0"/>
                </a:lnTo>
                <a:lnTo>
                  <a:pt x="8151861" y="5427209"/>
                </a:lnTo>
                <a:lnTo>
                  <a:pt x="0" y="5427209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-10063" t="0" r="-8382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7140074" y="9484421"/>
            <a:ext cx="4007852" cy="542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4"/>
              </a:lnSpc>
              <a:spcBef>
                <a:spcPct val="0"/>
              </a:spcBef>
            </a:pPr>
            <a:r>
              <a:rPr lang="en-US" sz="1517">
                <a:solidFill>
                  <a:srgbClr val="243440"/>
                </a:solidFill>
                <a:latin typeface="Poppins"/>
              </a:rPr>
              <a:t>HRY VE VÝUCE ANGLICKÉHO JAZYKA NA 1. STUPNI ZÁKLADNÍ ŠKOLY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5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909945" y="-1463950"/>
            <a:ext cx="8444127" cy="5634536"/>
          </a:xfrm>
          <a:custGeom>
            <a:avLst/>
            <a:gdLst/>
            <a:ahLst/>
            <a:cxnLst/>
            <a:rect r="r" b="b" t="t" l="l"/>
            <a:pathLst>
              <a:path h="5634536" w="8444127">
                <a:moveTo>
                  <a:pt x="0" y="0"/>
                </a:moveTo>
                <a:lnTo>
                  <a:pt x="8444127" y="0"/>
                </a:lnTo>
                <a:lnTo>
                  <a:pt x="8444127" y="5634535"/>
                </a:lnTo>
                <a:lnTo>
                  <a:pt x="0" y="56345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-792927" y="5934205"/>
            <a:ext cx="7020763" cy="4876239"/>
          </a:xfrm>
          <a:custGeom>
            <a:avLst/>
            <a:gdLst/>
            <a:ahLst/>
            <a:cxnLst/>
            <a:rect r="r" b="b" t="t" l="l"/>
            <a:pathLst>
              <a:path h="4876239" w="7020763">
                <a:moveTo>
                  <a:pt x="0" y="0"/>
                </a:moveTo>
                <a:lnTo>
                  <a:pt x="7020763" y="0"/>
                </a:lnTo>
                <a:lnTo>
                  <a:pt x="7020763" y="4876239"/>
                </a:lnTo>
                <a:lnTo>
                  <a:pt x="0" y="48762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717303">
            <a:off x="677647" y="-2645666"/>
            <a:ext cx="6412656" cy="4114800"/>
          </a:xfrm>
          <a:custGeom>
            <a:avLst/>
            <a:gdLst/>
            <a:ahLst/>
            <a:cxnLst/>
            <a:rect r="r" b="b" t="t" l="l"/>
            <a:pathLst>
              <a:path h="4114800" w="6412656">
                <a:moveTo>
                  <a:pt x="0" y="0"/>
                </a:moveTo>
                <a:lnTo>
                  <a:pt x="6412657" y="0"/>
                </a:lnTo>
                <a:lnTo>
                  <a:pt x="64126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869031" y="6463025"/>
            <a:ext cx="5250336" cy="4926670"/>
          </a:xfrm>
          <a:custGeom>
            <a:avLst/>
            <a:gdLst/>
            <a:ahLst/>
            <a:cxnLst/>
            <a:rect r="r" b="b" t="t" l="l"/>
            <a:pathLst>
              <a:path h="4926670" w="5250336">
                <a:moveTo>
                  <a:pt x="0" y="0"/>
                </a:moveTo>
                <a:lnTo>
                  <a:pt x="5250336" y="0"/>
                </a:lnTo>
                <a:lnTo>
                  <a:pt x="5250336" y="4926670"/>
                </a:lnTo>
                <a:lnTo>
                  <a:pt x="0" y="49266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228063">
            <a:off x="-290956" y="8889937"/>
            <a:ext cx="2405784" cy="2028016"/>
          </a:xfrm>
          <a:custGeom>
            <a:avLst/>
            <a:gdLst/>
            <a:ahLst/>
            <a:cxnLst/>
            <a:rect r="r" b="b" t="t" l="l"/>
            <a:pathLst>
              <a:path h="2028016" w="2405784">
                <a:moveTo>
                  <a:pt x="2405783" y="0"/>
                </a:moveTo>
                <a:lnTo>
                  <a:pt x="0" y="0"/>
                </a:lnTo>
                <a:lnTo>
                  <a:pt x="0" y="2028016"/>
                </a:lnTo>
                <a:lnTo>
                  <a:pt x="2405783" y="2028016"/>
                </a:lnTo>
                <a:lnTo>
                  <a:pt x="240578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279911">
            <a:off x="11574803" y="-388900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50" y="0"/>
                </a:lnTo>
                <a:lnTo>
                  <a:pt x="1240050" y="1799544"/>
                </a:lnTo>
                <a:lnTo>
                  <a:pt x="0" y="17995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717303">
            <a:off x="12824274" y="8254997"/>
            <a:ext cx="6615469" cy="4244938"/>
          </a:xfrm>
          <a:custGeom>
            <a:avLst/>
            <a:gdLst/>
            <a:ahLst/>
            <a:cxnLst/>
            <a:rect r="r" b="b" t="t" l="l"/>
            <a:pathLst>
              <a:path h="4244938" w="6615469">
                <a:moveTo>
                  <a:pt x="0" y="0"/>
                </a:moveTo>
                <a:lnTo>
                  <a:pt x="6615469" y="0"/>
                </a:lnTo>
                <a:lnTo>
                  <a:pt x="6615469" y="4244938"/>
                </a:lnTo>
                <a:lnTo>
                  <a:pt x="0" y="42449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85091">
            <a:off x="14207906" y="6531868"/>
            <a:ext cx="7176712" cy="5689175"/>
          </a:xfrm>
          <a:custGeom>
            <a:avLst/>
            <a:gdLst/>
            <a:ahLst/>
            <a:cxnLst/>
            <a:rect r="r" b="b" t="t" l="l"/>
            <a:pathLst>
              <a:path h="5689175" w="7176712">
                <a:moveTo>
                  <a:pt x="0" y="0"/>
                </a:moveTo>
                <a:lnTo>
                  <a:pt x="7176712" y="0"/>
                </a:lnTo>
                <a:lnTo>
                  <a:pt x="7176712" y="5689175"/>
                </a:lnTo>
                <a:lnTo>
                  <a:pt x="0" y="56891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true" rot="10281067">
            <a:off x="16240706" y="8311162"/>
            <a:ext cx="1891279" cy="1588674"/>
          </a:xfrm>
          <a:custGeom>
            <a:avLst/>
            <a:gdLst/>
            <a:ahLst/>
            <a:cxnLst/>
            <a:rect r="r" b="b" t="t" l="l"/>
            <a:pathLst>
              <a:path h="1588674" w="1891279">
                <a:moveTo>
                  <a:pt x="1891279" y="1588674"/>
                </a:moveTo>
                <a:lnTo>
                  <a:pt x="0" y="1588674"/>
                </a:lnTo>
                <a:lnTo>
                  <a:pt x="0" y="0"/>
                </a:lnTo>
                <a:lnTo>
                  <a:pt x="1891279" y="0"/>
                </a:lnTo>
                <a:lnTo>
                  <a:pt x="1891279" y="1588674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2186173">
            <a:off x="-1567529" y="121351"/>
            <a:ext cx="6215921" cy="1864776"/>
          </a:xfrm>
          <a:custGeom>
            <a:avLst/>
            <a:gdLst/>
            <a:ahLst/>
            <a:cxnLst/>
            <a:rect r="r" b="b" t="t" l="l"/>
            <a:pathLst>
              <a:path h="1864776" w="6215921">
                <a:moveTo>
                  <a:pt x="0" y="0"/>
                </a:moveTo>
                <a:lnTo>
                  <a:pt x="6215920" y="0"/>
                </a:lnTo>
                <a:lnTo>
                  <a:pt x="6215920" y="1864776"/>
                </a:lnTo>
                <a:lnTo>
                  <a:pt x="0" y="18647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4532684">
            <a:off x="-438346" y="6462197"/>
            <a:ext cx="1082905" cy="1571499"/>
          </a:xfrm>
          <a:custGeom>
            <a:avLst/>
            <a:gdLst/>
            <a:ahLst/>
            <a:cxnLst/>
            <a:rect r="r" b="b" t="t" l="l"/>
            <a:pathLst>
              <a:path h="1571499" w="1082905">
                <a:moveTo>
                  <a:pt x="0" y="0"/>
                </a:moveTo>
                <a:lnTo>
                  <a:pt x="1082906" y="0"/>
                </a:lnTo>
                <a:lnTo>
                  <a:pt x="1082906" y="1571499"/>
                </a:lnTo>
                <a:lnTo>
                  <a:pt x="0" y="157149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-10246971">
            <a:off x="16275012" y="-476319"/>
            <a:ext cx="2342158" cy="1974381"/>
          </a:xfrm>
          <a:custGeom>
            <a:avLst/>
            <a:gdLst/>
            <a:ahLst/>
            <a:cxnLst/>
            <a:rect r="r" b="b" t="t" l="l"/>
            <a:pathLst>
              <a:path h="1974381" w="2342158">
                <a:moveTo>
                  <a:pt x="2342158" y="0"/>
                </a:moveTo>
                <a:lnTo>
                  <a:pt x="0" y="0"/>
                </a:lnTo>
                <a:lnTo>
                  <a:pt x="0" y="1974381"/>
                </a:lnTo>
                <a:lnTo>
                  <a:pt x="2342158" y="1974381"/>
                </a:lnTo>
                <a:lnTo>
                  <a:pt x="2342158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8853935">
            <a:off x="4269834" y="-191810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49" y="0"/>
                </a:lnTo>
                <a:lnTo>
                  <a:pt x="1240049" y="1799545"/>
                </a:lnTo>
                <a:lnTo>
                  <a:pt x="0" y="17995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2700000">
            <a:off x="11775937" y="9209613"/>
            <a:ext cx="1369210" cy="1986980"/>
          </a:xfrm>
          <a:custGeom>
            <a:avLst/>
            <a:gdLst/>
            <a:ahLst/>
            <a:cxnLst/>
            <a:rect r="r" b="b" t="t" l="l"/>
            <a:pathLst>
              <a:path h="1986980" w="1369210">
                <a:moveTo>
                  <a:pt x="0" y="0"/>
                </a:moveTo>
                <a:lnTo>
                  <a:pt x="1369210" y="0"/>
                </a:lnTo>
                <a:lnTo>
                  <a:pt x="1369210" y="1986980"/>
                </a:lnTo>
                <a:lnTo>
                  <a:pt x="0" y="198698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5662259">
            <a:off x="16830039" y="1624043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50" y="0"/>
                </a:lnTo>
                <a:lnTo>
                  <a:pt x="1240050" y="1799545"/>
                </a:lnTo>
                <a:lnTo>
                  <a:pt x="0" y="179954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381305" y="3183582"/>
            <a:ext cx="11208832" cy="1583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10"/>
              </a:lnSpc>
            </a:pPr>
            <a:r>
              <a:rPr lang="en-US" sz="11000">
                <a:solidFill>
                  <a:srgbClr val="243440"/>
                </a:solidFill>
                <a:latin typeface="Halimum Bold"/>
              </a:rPr>
              <a:t>Motivace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166699" y="4985712"/>
            <a:ext cx="11423438" cy="2424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87141" indent="-493571" lvl="1">
              <a:lnSpc>
                <a:spcPts val="6401"/>
              </a:lnSpc>
              <a:buFont typeface="Arial"/>
              <a:buChar char="•"/>
            </a:pPr>
            <a:r>
              <a:rPr lang="en-US" sz="4572">
                <a:solidFill>
                  <a:srgbClr val="243440"/>
                </a:solidFill>
                <a:latin typeface="Poppins"/>
              </a:rPr>
              <a:t>Specializace</a:t>
            </a:r>
          </a:p>
          <a:p>
            <a:pPr marL="987141" indent="-493571" lvl="1">
              <a:lnSpc>
                <a:spcPts val="6401"/>
              </a:lnSpc>
              <a:buFont typeface="Arial"/>
              <a:buChar char="•"/>
            </a:pPr>
            <a:r>
              <a:rPr lang="en-US" sz="4572">
                <a:solidFill>
                  <a:srgbClr val="243440"/>
                </a:solidFill>
                <a:latin typeface="Poppins"/>
              </a:rPr>
              <a:t>Zájem o téma</a:t>
            </a:r>
          </a:p>
          <a:p>
            <a:pPr algn="l" marL="987141" indent="-493571" lvl="1">
              <a:lnSpc>
                <a:spcPts val="6401"/>
              </a:lnSpc>
              <a:buFont typeface="Arial"/>
              <a:buChar char="•"/>
            </a:pPr>
            <a:r>
              <a:rPr lang="en-US" sz="4572">
                <a:solidFill>
                  <a:srgbClr val="243440"/>
                </a:solidFill>
                <a:latin typeface="Poppins"/>
              </a:rPr>
              <a:t>Osobní zkušenost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140074" y="9484421"/>
            <a:ext cx="4007852" cy="542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4"/>
              </a:lnSpc>
              <a:spcBef>
                <a:spcPct val="0"/>
              </a:spcBef>
            </a:pPr>
            <a:r>
              <a:rPr lang="en-US" sz="1517">
                <a:solidFill>
                  <a:srgbClr val="243440"/>
                </a:solidFill>
                <a:latin typeface="Poppins"/>
              </a:rPr>
              <a:t>HRY VE VÝUCE ANGLICKÉHO JAZYKA NA 1. STUPNI ZÁKLADNÍ ŠKOLY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5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082696">
            <a:off x="10660686" y="8842905"/>
            <a:ext cx="6412656" cy="4114800"/>
          </a:xfrm>
          <a:custGeom>
            <a:avLst/>
            <a:gdLst/>
            <a:ahLst/>
            <a:cxnLst/>
            <a:rect r="r" b="b" t="t" l="l"/>
            <a:pathLst>
              <a:path h="4114800" w="6412656">
                <a:moveTo>
                  <a:pt x="0" y="0"/>
                </a:moveTo>
                <a:lnTo>
                  <a:pt x="6412656" y="0"/>
                </a:lnTo>
                <a:lnTo>
                  <a:pt x="64126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082696">
            <a:off x="-1089273" y="-1779465"/>
            <a:ext cx="6615469" cy="4244938"/>
          </a:xfrm>
          <a:custGeom>
            <a:avLst/>
            <a:gdLst/>
            <a:ahLst/>
            <a:cxnLst/>
            <a:rect r="r" b="b" t="t" l="l"/>
            <a:pathLst>
              <a:path h="4244938" w="6615469">
                <a:moveTo>
                  <a:pt x="0" y="0"/>
                </a:moveTo>
                <a:lnTo>
                  <a:pt x="6615469" y="0"/>
                </a:lnTo>
                <a:lnTo>
                  <a:pt x="6615469" y="4244938"/>
                </a:lnTo>
                <a:lnTo>
                  <a:pt x="0" y="42449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714908">
            <a:off x="-3034149" y="-1500574"/>
            <a:ext cx="7176712" cy="5689175"/>
          </a:xfrm>
          <a:custGeom>
            <a:avLst/>
            <a:gdLst/>
            <a:ahLst/>
            <a:cxnLst/>
            <a:rect r="r" b="b" t="t" l="l"/>
            <a:pathLst>
              <a:path h="5689175" w="7176712">
                <a:moveTo>
                  <a:pt x="0" y="0"/>
                </a:moveTo>
                <a:lnTo>
                  <a:pt x="7176712" y="0"/>
                </a:lnTo>
                <a:lnTo>
                  <a:pt x="7176712" y="5689175"/>
                </a:lnTo>
                <a:lnTo>
                  <a:pt x="0" y="56891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-518932">
            <a:off x="187110" y="269536"/>
            <a:ext cx="1891279" cy="1588674"/>
          </a:xfrm>
          <a:custGeom>
            <a:avLst/>
            <a:gdLst/>
            <a:ahLst/>
            <a:cxnLst/>
            <a:rect r="r" b="b" t="t" l="l"/>
            <a:pathLst>
              <a:path h="1588674" w="1891279">
                <a:moveTo>
                  <a:pt x="1891279" y="1588675"/>
                </a:moveTo>
                <a:lnTo>
                  <a:pt x="0" y="1588675"/>
                </a:lnTo>
                <a:lnTo>
                  <a:pt x="0" y="0"/>
                </a:lnTo>
                <a:lnTo>
                  <a:pt x="1891279" y="0"/>
                </a:lnTo>
                <a:lnTo>
                  <a:pt x="1891279" y="158867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8613826">
            <a:off x="12076525" y="8208328"/>
            <a:ext cx="6999815" cy="2099944"/>
          </a:xfrm>
          <a:custGeom>
            <a:avLst/>
            <a:gdLst/>
            <a:ahLst/>
            <a:cxnLst/>
            <a:rect r="r" b="b" t="t" l="l"/>
            <a:pathLst>
              <a:path h="2099944" w="6999815">
                <a:moveTo>
                  <a:pt x="0" y="0"/>
                </a:moveTo>
                <a:lnTo>
                  <a:pt x="6999815" y="0"/>
                </a:lnTo>
                <a:lnTo>
                  <a:pt x="6999815" y="2099944"/>
                </a:lnTo>
                <a:lnTo>
                  <a:pt x="0" y="20999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3827831">
            <a:off x="16150135" y="-314820"/>
            <a:ext cx="1543025" cy="2239218"/>
          </a:xfrm>
          <a:custGeom>
            <a:avLst/>
            <a:gdLst/>
            <a:ahLst/>
            <a:cxnLst/>
            <a:rect r="r" b="b" t="t" l="l"/>
            <a:pathLst>
              <a:path h="2239218" w="1543025">
                <a:moveTo>
                  <a:pt x="0" y="0"/>
                </a:moveTo>
                <a:lnTo>
                  <a:pt x="1543025" y="0"/>
                </a:lnTo>
                <a:lnTo>
                  <a:pt x="1543025" y="2239218"/>
                </a:lnTo>
                <a:lnTo>
                  <a:pt x="0" y="2239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946064">
            <a:off x="17067232" y="8568717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50" y="0"/>
                </a:lnTo>
                <a:lnTo>
                  <a:pt x="1240050" y="1799544"/>
                </a:lnTo>
                <a:lnTo>
                  <a:pt x="0" y="17995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8100000">
            <a:off x="5205322" y="-476123"/>
            <a:ext cx="1369210" cy="1986980"/>
          </a:xfrm>
          <a:custGeom>
            <a:avLst/>
            <a:gdLst/>
            <a:ahLst/>
            <a:cxnLst/>
            <a:rect r="r" b="b" t="t" l="l"/>
            <a:pathLst>
              <a:path h="1986980" w="1369210">
                <a:moveTo>
                  <a:pt x="0" y="0"/>
                </a:moveTo>
                <a:lnTo>
                  <a:pt x="1369210" y="0"/>
                </a:lnTo>
                <a:lnTo>
                  <a:pt x="1369210" y="1986980"/>
                </a:lnTo>
                <a:lnTo>
                  <a:pt x="0" y="19869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137740">
            <a:off x="229372" y="8154950"/>
            <a:ext cx="1776777" cy="2578436"/>
          </a:xfrm>
          <a:custGeom>
            <a:avLst/>
            <a:gdLst/>
            <a:ahLst/>
            <a:cxnLst/>
            <a:rect r="r" b="b" t="t" l="l"/>
            <a:pathLst>
              <a:path h="2578436" w="1776777">
                <a:moveTo>
                  <a:pt x="0" y="0"/>
                </a:moveTo>
                <a:lnTo>
                  <a:pt x="1776777" y="0"/>
                </a:lnTo>
                <a:lnTo>
                  <a:pt x="1776777" y="2578436"/>
                </a:lnTo>
                <a:lnTo>
                  <a:pt x="0" y="25784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3450704" y="3929860"/>
            <a:ext cx="3398415" cy="3398415"/>
            <a:chOff x="0" y="0"/>
            <a:chExt cx="12700000" cy="1270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-11430" y="857250"/>
              <a:ext cx="13009880" cy="11644630"/>
            </a:xfrm>
            <a:custGeom>
              <a:avLst/>
              <a:gdLst/>
              <a:ahLst/>
              <a:cxnLst/>
              <a:rect r="r" b="b" t="t" l="l"/>
              <a:pathLst>
                <a:path h="11644630" w="1300988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18"/>
              <a:stretch>
                <a:fillRect l="-26392" t="-81668" r="-23733" b="-33989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1940512" y="4045128"/>
            <a:ext cx="3468994" cy="3338937"/>
            <a:chOff x="30480" y="591820"/>
            <a:chExt cx="12736830" cy="1225931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736830" cy="12259310"/>
            </a:xfrm>
            <a:custGeom>
              <a:avLst/>
              <a:gdLst/>
              <a:ahLst/>
              <a:cxnLst/>
              <a:rect r="r" b="b" t="t" l="l"/>
              <a:pathLst>
                <a:path h="12259310" w="1273683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19"/>
              <a:stretch>
                <a:fillRect l="-19064" t="0" r="-19064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7694579" y="4043350"/>
            <a:ext cx="3132349" cy="3208608"/>
            <a:chOff x="0" y="0"/>
            <a:chExt cx="2086610" cy="213741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0"/>
              <a:stretch>
                <a:fillRect l="-1152" t="0" r="-1152" b="0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4545344" y="2554167"/>
            <a:ext cx="9769523" cy="951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6"/>
              </a:lnSpc>
            </a:pPr>
            <a:r>
              <a:rPr lang="en-US" sz="6600" spc="303">
                <a:solidFill>
                  <a:srgbClr val="243440"/>
                </a:solidFill>
                <a:latin typeface="Halimum Bold"/>
              </a:rPr>
              <a:t>Výzkumný tým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598304" y="7056603"/>
            <a:ext cx="5091393" cy="13393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8"/>
              </a:lnSpc>
            </a:pPr>
          </a:p>
          <a:p>
            <a:pPr algn="ctr">
              <a:lnSpc>
                <a:spcPts val="3508"/>
              </a:lnSpc>
            </a:pPr>
            <a:r>
              <a:rPr lang="en-US" sz="2899">
                <a:solidFill>
                  <a:srgbClr val="3B5060"/>
                </a:solidFill>
                <a:latin typeface="Poppins Bold"/>
              </a:rPr>
              <a:t>PhDr. Petra Vallin, Ph.D.</a:t>
            </a:r>
          </a:p>
          <a:p>
            <a:pPr algn="ctr" marL="0" indent="0" lvl="0">
              <a:lnSpc>
                <a:spcPts val="3508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7724580" y="8006209"/>
            <a:ext cx="2838841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9"/>
              </a:lnSpc>
            </a:pPr>
            <a:r>
              <a:rPr lang="en-US" sz="2599">
                <a:solidFill>
                  <a:srgbClr val="3B5060"/>
                </a:solidFill>
                <a:latin typeface="Poppins Italics"/>
              </a:rPr>
              <a:t>VEDOUCÍ PRÁCE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814088" y="7494753"/>
            <a:ext cx="3721844" cy="4630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08"/>
              </a:lnSpc>
            </a:pPr>
            <a:r>
              <a:rPr lang="en-US" sz="2899">
                <a:solidFill>
                  <a:srgbClr val="3B5060"/>
                </a:solidFill>
                <a:latin typeface="Poppins Bold"/>
              </a:rPr>
              <a:t>Mgr. Tereza Lálová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135339" y="8081620"/>
            <a:ext cx="2838841" cy="4062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45"/>
              </a:lnSpc>
            </a:pPr>
            <a:r>
              <a:rPr lang="en-US" sz="2599">
                <a:solidFill>
                  <a:srgbClr val="3B5060"/>
                </a:solidFill>
                <a:latin typeface="Poppins Italics"/>
              </a:rPr>
              <a:t>TŘÍDNÍ UČITELKA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125617" y="7494753"/>
            <a:ext cx="3723503" cy="4630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08"/>
              </a:lnSpc>
            </a:pPr>
            <a:r>
              <a:rPr lang="en-US" sz="2899">
                <a:solidFill>
                  <a:srgbClr val="3B5060"/>
                </a:solidFill>
                <a:latin typeface="Poppins Bold"/>
              </a:rPr>
              <a:t>Já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613248" y="8002271"/>
            <a:ext cx="3073328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9"/>
              </a:lnSpc>
            </a:pPr>
            <a:r>
              <a:rPr lang="en-US" sz="2599">
                <a:solidFill>
                  <a:srgbClr val="3B5060"/>
                </a:solidFill>
                <a:latin typeface="Poppins Italics"/>
              </a:rPr>
              <a:t>AUTOR PRÁCE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140074" y="9484421"/>
            <a:ext cx="4007852" cy="542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4"/>
              </a:lnSpc>
              <a:spcBef>
                <a:spcPct val="0"/>
              </a:spcBef>
            </a:pPr>
            <a:r>
              <a:rPr lang="en-US" sz="1517">
                <a:solidFill>
                  <a:srgbClr val="243440"/>
                </a:solidFill>
                <a:latin typeface="Poppins"/>
              </a:rPr>
              <a:t>HRY VE VÝUCE ANGLICKÉHO JAZYKA NA 1. STUPNI ZÁKLADNÍ ŠKOLY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18894" y="8765892"/>
            <a:ext cx="15850213" cy="483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sz="2700">
                <a:solidFill>
                  <a:srgbClr val="243440"/>
                </a:solidFill>
                <a:latin typeface="Poppins"/>
              </a:rPr>
              <a:t>OBHAJOBA: LEDEN 2025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5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1866551" y="6226842"/>
            <a:ext cx="8444127" cy="5634536"/>
          </a:xfrm>
          <a:custGeom>
            <a:avLst/>
            <a:gdLst/>
            <a:ahLst/>
            <a:cxnLst/>
            <a:rect r="r" b="b" t="t" l="l"/>
            <a:pathLst>
              <a:path h="5634536" w="8444127">
                <a:moveTo>
                  <a:pt x="0" y="0"/>
                </a:moveTo>
                <a:lnTo>
                  <a:pt x="8444127" y="0"/>
                </a:lnTo>
                <a:lnTo>
                  <a:pt x="8444127" y="5634536"/>
                </a:lnTo>
                <a:lnTo>
                  <a:pt x="0" y="56345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07107" y="-846788"/>
            <a:ext cx="8039571" cy="5583848"/>
          </a:xfrm>
          <a:custGeom>
            <a:avLst/>
            <a:gdLst/>
            <a:ahLst/>
            <a:cxnLst/>
            <a:rect r="r" b="b" t="t" l="l"/>
            <a:pathLst>
              <a:path h="5583848" w="8039571">
                <a:moveTo>
                  <a:pt x="0" y="0"/>
                </a:moveTo>
                <a:lnTo>
                  <a:pt x="8039571" y="0"/>
                </a:lnTo>
                <a:lnTo>
                  <a:pt x="8039571" y="5583848"/>
                </a:lnTo>
                <a:lnTo>
                  <a:pt x="0" y="5583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082696">
            <a:off x="11313151" y="8932688"/>
            <a:ext cx="5815483" cy="3731612"/>
          </a:xfrm>
          <a:custGeom>
            <a:avLst/>
            <a:gdLst/>
            <a:ahLst/>
            <a:cxnLst/>
            <a:rect r="r" b="b" t="t" l="l"/>
            <a:pathLst>
              <a:path h="3731612" w="5815483">
                <a:moveTo>
                  <a:pt x="0" y="0"/>
                </a:moveTo>
                <a:lnTo>
                  <a:pt x="5815483" y="0"/>
                </a:lnTo>
                <a:lnTo>
                  <a:pt x="5815483" y="3731613"/>
                </a:lnTo>
                <a:lnTo>
                  <a:pt x="0" y="37316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14066708" y="-1510097"/>
            <a:ext cx="6012231" cy="5641597"/>
          </a:xfrm>
          <a:custGeom>
            <a:avLst/>
            <a:gdLst/>
            <a:ahLst/>
            <a:cxnLst/>
            <a:rect r="r" b="b" t="t" l="l"/>
            <a:pathLst>
              <a:path h="5641597" w="6012231">
                <a:moveTo>
                  <a:pt x="0" y="0"/>
                </a:moveTo>
                <a:lnTo>
                  <a:pt x="6012231" y="0"/>
                </a:lnTo>
                <a:lnTo>
                  <a:pt x="6012231" y="5641598"/>
                </a:lnTo>
                <a:lnTo>
                  <a:pt x="0" y="56415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10571936">
            <a:off x="15765080" y="-1219654"/>
            <a:ext cx="3001045" cy="2529807"/>
          </a:xfrm>
          <a:custGeom>
            <a:avLst/>
            <a:gdLst/>
            <a:ahLst/>
            <a:cxnLst/>
            <a:rect r="r" b="b" t="t" l="l"/>
            <a:pathLst>
              <a:path h="2529807" w="3001045">
                <a:moveTo>
                  <a:pt x="3001045" y="0"/>
                </a:moveTo>
                <a:lnTo>
                  <a:pt x="0" y="0"/>
                </a:lnTo>
                <a:lnTo>
                  <a:pt x="0" y="2529806"/>
                </a:lnTo>
                <a:lnTo>
                  <a:pt x="3001045" y="2529806"/>
                </a:lnTo>
                <a:lnTo>
                  <a:pt x="300104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520088">
            <a:off x="5535617" y="9313815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49" y="0"/>
                </a:lnTo>
                <a:lnTo>
                  <a:pt x="1240049" y="1799544"/>
                </a:lnTo>
                <a:lnTo>
                  <a:pt x="0" y="17995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9082696">
            <a:off x="-1242811" y="-1965283"/>
            <a:ext cx="6615469" cy="4244938"/>
          </a:xfrm>
          <a:custGeom>
            <a:avLst/>
            <a:gdLst/>
            <a:ahLst/>
            <a:cxnLst/>
            <a:rect r="r" b="b" t="t" l="l"/>
            <a:pathLst>
              <a:path h="4244938" w="6615469">
                <a:moveTo>
                  <a:pt x="0" y="0"/>
                </a:moveTo>
                <a:lnTo>
                  <a:pt x="6615469" y="0"/>
                </a:lnTo>
                <a:lnTo>
                  <a:pt x="6615469" y="4244938"/>
                </a:lnTo>
                <a:lnTo>
                  <a:pt x="0" y="42449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9714908">
            <a:off x="-3187686" y="-1686391"/>
            <a:ext cx="7176712" cy="5689175"/>
          </a:xfrm>
          <a:custGeom>
            <a:avLst/>
            <a:gdLst/>
            <a:ahLst/>
            <a:cxnLst/>
            <a:rect r="r" b="b" t="t" l="l"/>
            <a:pathLst>
              <a:path h="5689175" w="7176712">
                <a:moveTo>
                  <a:pt x="0" y="0"/>
                </a:moveTo>
                <a:lnTo>
                  <a:pt x="7176711" y="0"/>
                </a:lnTo>
                <a:lnTo>
                  <a:pt x="7176711" y="5689175"/>
                </a:lnTo>
                <a:lnTo>
                  <a:pt x="0" y="56891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true" rot="-518932">
            <a:off x="355536" y="234363"/>
            <a:ext cx="1891279" cy="1588674"/>
          </a:xfrm>
          <a:custGeom>
            <a:avLst/>
            <a:gdLst/>
            <a:ahLst/>
            <a:cxnLst/>
            <a:rect r="r" b="b" t="t" l="l"/>
            <a:pathLst>
              <a:path h="1588674" w="1891279">
                <a:moveTo>
                  <a:pt x="1891279" y="1588674"/>
                </a:moveTo>
                <a:lnTo>
                  <a:pt x="0" y="1588674"/>
                </a:lnTo>
                <a:lnTo>
                  <a:pt x="0" y="0"/>
                </a:lnTo>
                <a:lnTo>
                  <a:pt x="1891279" y="0"/>
                </a:lnTo>
                <a:lnTo>
                  <a:pt x="1891279" y="1588674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8613826">
            <a:off x="13423452" y="7771834"/>
            <a:ext cx="5950559" cy="1785168"/>
          </a:xfrm>
          <a:custGeom>
            <a:avLst/>
            <a:gdLst/>
            <a:ahLst/>
            <a:cxnLst/>
            <a:rect r="r" b="b" t="t" l="l"/>
            <a:pathLst>
              <a:path h="1785168" w="5950559">
                <a:moveTo>
                  <a:pt x="0" y="0"/>
                </a:moveTo>
                <a:lnTo>
                  <a:pt x="5950560" y="0"/>
                </a:lnTo>
                <a:lnTo>
                  <a:pt x="5950560" y="1785168"/>
                </a:lnTo>
                <a:lnTo>
                  <a:pt x="0" y="17851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6267315">
            <a:off x="17200592" y="2332904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50" y="0"/>
                </a:lnTo>
                <a:lnTo>
                  <a:pt x="1240050" y="1799544"/>
                </a:lnTo>
                <a:lnTo>
                  <a:pt x="0" y="179954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553028">
            <a:off x="-158116" y="8696047"/>
            <a:ext cx="2518190" cy="2122772"/>
          </a:xfrm>
          <a:custGeom>
            <a:avLst/>
            <a:gdLst/>
            <a:ahLst/>
            <a:cxnLst/>
            <a:rect r="r" b="b" t="t" l="l"/>
            <a:pathLst>
              <a:path h="2122772" w="2518190">
                <a:moveTo>
                  <a:pt x="2518190" y="0"/>
                </a:moveTo>
                <a:lnTo>
                  <a:pt x="0" y="0"/>
                </a:lnTo>
                <a:lnTo>
                  <a:pt x="0" y="2122772"/>
                </a:lnTo>
                <a:lnTo>
                  <a:pt x="2518190" y="2122772"/>
                </a:lnTo>
                <a:lnTo>
                  <a:pt x="251819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1946064">
            <a:off x="17067232" y="8568717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50" y="0"/>
                </a:lnTo>
                <a:lnTo>
                  <a:pt x="1240050" y="1799544"/>
                </a:lnTo>
                <a:lnTo>
                  <a:pt x="0" y="179954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8100000">
            <a:off x="5051784" y="-661941"/>
            <a:ext cx="1369210" cy="1986980"/>
          </a:xfrm>
          <a:custGeom>
            <a:avLst/>
            <a:gdLst/>
            <a:ahLst/>
            <a:cxnLst/>
            <a:rect r="r" b="b" t="t" l="l"/>
            <a:pathLst>
              <a:path h="1986980" w="1369210">
                <a:moveTo>
                  <a:pt x="0" y="0"/>
                </a:moveTo>
                <a:lnTo>
                  <a:pt x="1369210" y="0"/>
                </a:lnTo>
                <a:lnTo>
                  <a:pt x="1369210" y="1986980"/>
                </a:lnTo>
                <a:lnTo>
                  <a:pt x="0" y="198698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137740">
            <a:off x="-217433" y="6628317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50" y="0"/>
                </a:lnTo>
                <a:lnTo>
                  <a:pt x="1240050" y="1799544"/>
                </a:lnTo>
                <a:lnTo>
                  <a:pt x="0" y="179954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424181" y="2600844"/>
            <a:ext cx="13260347" cy="1003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69"/>
              </a:lnSpc>
            </a:pPr>
            <a:r>
              <a:rPr lang="en-US" sz="6999">
                <a:solidFill>
                  <a:srgbClr val="3B5060"/>
                </a:solidFill>
                <a:latin typeface="Halimum Bold"/>
              </a:rPr>
              <a:t>Výzkumné otázky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238109" y="4490962"/>
            <a:ext cx="13160623" cy="48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2"/>
              </a:lnSpc>
            </a:pPr>
            <a:r>
              <a:rPr lang="en-US" sz="2694">
                <a:solidFill>
                  <a:srgbClr val="3B5060"/>
                </a:solidFill>
                <a:latin typeface="Poppins"/>
              </a:rPr>
              <a:t>Jak učitelé využívají hru jako metodu výuky anglického jazyka na 1. stupni ZŠ?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824153" y="4150004"/>
            <a:ext cx="1413956" cy="993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15"/>
              </a:lnSpc>
            </a:pPr>
            <a:r>
              <a:rPr lang="en-US" sz="5510" spc="363">
                <a:solidFill>
                  <a:srgbClr val="3B5060"/>
                </a:solidFill>
                <a:latin typeface="Poppins Bold"/>
              </a:rPr>
              <a:t>1.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824153" y="5107461"/>
            <a:ext cx="1413956" cy="993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15"/>
              </a:lnSpc>
            </a:pPr>
            <a:r>
              <a:rPr lang="en-US" sz="5510" spc="363">
                <a:solidFill>
                  <a:srgbClr val="3B5060"/>
                </a:solidFill>
                <a:latin typeface="Poppins Bold"/>
              </a:rPr>
              <a:t>2.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824153" y="6064917"/>
            <a:ext cx="1413956" cy="993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15"/>
              </a:lnSpc>
            </a:pPr>
            <a:r>
              <a:rPr lang="en-US" sz="5510" spc="363">
                <a:solidFill>
                  <a:srgbClr val="3B5060"/>
                </a:solidFill>
                <a:latin typeface="Poppins Bold"/>
              </a:rPr>
              <a:t>3.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824153" y="6950379"/>
            <a:ext cx="1413956" cy="993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15"/>
              </a:lnSpc>
            </a:pPr>
            <a:r>
              <a:rPr lang="en-US" sz="5510" spc="363">
                <a:solidFill>
                  <a:srgbClr val="3B5060"/>
                </a:solidFill>
                <a:latin typeface="Poppins Bold"/>
              </a:rPr>
              <a:t>4.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140074" y="9484421"/>
            <a:ext cx="4007852" cy="542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4"/>
              </a:lnSpc>
              <a:spcBef>
                <a:spcPct val="0"/>
              </a:spcBef>
            </a:pPr>
            <a:r>
              <a:rPr lang="en-US" sz="1517">
                <a:solidFill>
                  <a:srgbClr val="243440"/>
                </a:solidFill>
                <a:latin typeface="Poppins"/>
              </a:rPr>
              <a:t>HRY VE VÝUCE ANGLICKÉHO JAZYKA NA 1. STUPNI ZÁKLADNÍ ŠKOLY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238109" y="5505450"/>
            <a:ext cx="13160623" cy="48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2"/>
              </a:lnSpc>
            </a:pPr>
            <a:r>
              <a:rPr lang="en-US" sz="2694">
                <a:solidFill>
                  <a:srgbClr val="3B5060"/>
                </a:solidFill>
                <a:latin typeface="Poppins"/>
              </a:rPr>
              <a:t>Jaké typy her se objevují ve výuce anglického jazyka na 1. stupni ZŠ?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238109" y="6524059"/>
            <a:ext cx="13160623" cy="48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2"/>
              </a:lnSpc>
            </a:pPr>
            <a:r>
              <a:rPr lang="en-US" sz="2694">
                <a:solidFill>
                  <a:srgbClr val="3B5060"/>
                </a:solidFill>
                <a:latin typeface="Poppins"/>
              </a:rPr>
              <a:t>Jaké cíle a funkce mají hry ve výuce anglického jazyka na 1. stupni ZŠ?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238109" y="7420363"/>
            <a:ext cx="13160623" cy="48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2"/>
              </a:lnSpc>
            </a:pPr>
            <a:r>
              <a:rPr lang="en-US" sz="2694">
                <a:solidFill>
                  <a:srgbClr val="3B5060"/>
                </a:solidFill>
                <a:latin typeface="Poppins"/>
              </a:rPr>
              <a:t>Jaké cíle mají hry ve výuce anglického jazyka na 1. stupni ZŠ?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B6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508256" y="-408117"/>
            <a:ext cx="8444127" cy="5634536"/>
          </a:xfrm>
          <a:custGeom>
            <a:avLst/>
            <a:gdLst/>
            <a:ahLst/>
            <a:cxnLst/>
            <a:rect r="r" b="b" t="t" l="l"/>
            <a:pathLst>
              <a:path h="5634536" w="8444127">
                <a:moveTo>
                  <a:pt x="0" y="0"/>
                </a:moveTo>
                <a:lnTo>
                  <a:pt x="8444127" y="0"/>
                </a:lnTo>
                <a:lnTo>
                  <a:pt x="8444127" y="5634536"/>
                </a:lnTo>
                <a:lnTo>
                  <a:pt x="0" y="56345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-519839" y="5241612"/>
            <a:ext cx="8039571" cy="5583848"/>
          </a:xfrm>
          <a:custGeom>
            <a:avLst/>
            <a:gdLst/>
            <a:ahLst/>
            <a:cxnLst/>
            <a:rect r="r" b="b" t="t" l="l"/>
            <a:pathLst>
              <a:path h="5583848" w="8039571">
                <a:moveTo>
                  <a:pt x="0" y="0"/>
                </a:moveTo>
                <a:lnTo>
                  <a:pt x="8039572" y="0"/>
                </a:lnTo>
                <a:lnTo>
                  <a:pt x="8039572" y="5583848"/>
                </a:lnTo>
                <a:lnTo>
                  <a:pt x="0" y="5583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717303">
            <a:off x="1078256" y="-2465517"/>
            <a:ext cx="6412656" cy="4114800"/>
          </a:xfrm>
          <a:custGeom>
            <a:avLst/>
            <a:gdLst/>
            <a:ahLst/>
            <a:cxnLst/>
            <a:rect r="r" b="b" t="t" l="l"/>
            <a:pathLst>
              <a:path h="4114800" w="6412656">
                <a:moveTo>
                  <a:pt x="0" y="0"/>
                </a:moveTo>
                <a:lnTo>
                  <a:pt x="6412657" y="0"/>
                </a:lnTo>
                <a:lnTo>
                  <a:pt x="64126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530233" y="5498404"/>
            <a:ext cx="6012231" cy="5641597"/>
          </a:xfrm>
          <a:custGeom>
            <a:avLst/>
            <a:gdLst/>
            <a:ahLst/>
            <a:cxnLst/>
            <a:rect r="r" b="b" t="t" l="l"/>
            <a:pathLst>
              <a:path h="5641597" w="6012231">
                <a:moveTo>
                  <a:pt x="0" y="0"/>
                </a:moveTo>
                <a:lnTo>
                  <a:pt x="6012231" y="0"/>
                </a:lnTo>
                <a:lnTo>
                  <a:pt x="6012231" y="5641597"/>
                </a:lnTo>
                <a:lnTo>
                  <a:pt x="0" y="56415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228063">
            <a:off x="-239361" y="8513504"/>
            <a:ext cx="3001045" cy="2529807"/>
          </a:xfrm>
          <a:custGeom>
            <a:avLst/>
            <a:gdLst/>
            <a:ahLst/>
            <a:cxnLst/>
            <a:rect r="r" b="b" t="t" l="l"/>
            <a:pathLst>
              <a:path h="2529807" w="3001045">
                <a:moveTo>
                  <a:pt x="3001045" y="0"/>
                </a:moveTo>
                <a:lnTo>
                  <a:pt x="0" y="0"/>
                </a:lnTo>
                <a:lnTo>
                  <a:pt x="0" y="2529806"/>
                </a:lnTo>
                <a:lnTo>
                  <a:pt x="3001045" y="2529806"/>
                </a:lnTo>
                <a:lnTo>
                  <a:pt x="300104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142693">
            <a:off x="11998389" y="-82140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50" y="0"/>
                </a:lnTo>
                <a:lnTo>
                  <a:pt x="1240050" y="1799544"/>
                </a:lnTo>
                <a:lnTo>
                  <a:pt x="0" y="17995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717303">
            <a:off x="12287312" y="7691400"/>
            <a:ext cx="6615469" cy="4244938"/>
          </a:xfrm>
          <a:custGeom>
            <a:avLst/>
            <a:gdLst/>
            <a:ahLst/>
            <a:cxnLst/>
            <a:rect r="r" b="b" t="t" l="l"/>
            <a:pathLst>
              <a:path h="4244938" w="6615469">
                <a:moveTo>
                  <a:pt x="0" y="0"/>
                </a:moveTo>
                <a:lnTo>
                  <a:pt x="6615468" y="0"/>
                </a:lnTo>
                <a:lnTo>
                  <a:pt x="6615468" y="4244938"/>
                </a:lnTo>
                <a:lnTo>
                  <a:pt x="0" y="42449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732209" y="2978554"/>
            <a:ext cx="14178399" cy="804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4"/>
              </a:lnSpc>
            </a:pPr>
            <a:r>
              <a:rPr lang="en-US" sz="7339">
                <a:solidFill>
                  <a:srgbClr val="543324"/>
                </a:solidFill>
                <a:latin typeface="Halimum"/>
              </a:rPr>
              <a:t>Praktická část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1085091">
            <a:off x="13670944" y="5968272"/>
            <a:ext cx="7176712" cy="5689175"/>
          </a:xfrm>
          <a:custGeom>
            <a:avLst/>
            <a:gdLst/>
            <a:ahLst/>
            <a:cxnLst/>
            <a:rect r="r" b="b" t="t" l="l"/>
            <a:pathLst>
              <a:path h="5689175" w="7176712">
                <a:moveTo>
                  <a:pt x="0" y="0"/>
                </a:moveTo>
                <a:lnTo>
                  <a:pt x="7176712" y="0"/>
                </a:lnTo>
                <a:lnTo>
                  <a:pt x="7176712" y="5689175"/>
                </a:lnTo>
                <a:lnTo>
                  <a:pt x="0" y="56891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true" rot="10281067">
            <a:off x="15718019" y="8072539"/>
            <a:ext cx="2139654" cy="1797309"/>
          </a:xfrm>
          <a:custGeom>
            <a:avLst/>
            <a:gdLst/>
            <a:ahLst/>
            <a:cxnLst/>
            <a:rect r="r" b="b" t="t" l="l"/>
            <a:pathLst>
              <a:path h="1797309" w="2139654">
                <a:moveTo>
                  <a:pt x="2139654" y="1797309"/>
                </a:moveTo>
                <a:lnTo>
                  <a:pt x="0" y="1797309"/>
                </a:lnTo>
                <a:lnTo>
                  <a:pt x="0" y="0"/>
                </a:lnTo>
                <a:lnTo>
                  <a:pt x="2139654" y="0"/>
                </a:lnTo>
                <a:lnTo>
                  <a:pt x="2139654" y="1797309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708428">
            <a:off x="-1925391" y="1073622"/>
            <a:ext cx="7315200" cy="2194560"/>
          </a:xfrm>
          <a:custGeom>
            <a:avLst/>
            <a:gdLst/>
            <a:ahLst/>
            <a:cxnLst/>
            <a:rect r="r" b="b" t="t" l="l"/>
            <a:pathLst>
              <a:path h="2194560" w="7315200">
                <a:moveTo>
                  <a:pt x="0" y="0"/>
                </a:moveTo>
                <a:lnTo>
                  <a:pt x="7315200" y="0"/>
                </a:lnTo>
                <a:lnTo>
                  <a:pt x="7315200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4532684">
            <a:off x="86123" y="5599496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49" y="0"/>
                </a:lnTo>
                <a:lnTo>
                  <a:pt x="1240049" y="1799544"/>
                </a:lnTo>
                <a:lnTo>
                  <a:pt x="0" y="17995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10260044">
            <a:off x="15430065" y="-578048"/>
            <a:ext cx="3001045" cy="2529807"/>
          </a:xfrm>
          <a:custGeom>
            <a:avLst/>
            <a:gdLst/>
            <a:ahLst/>
            <a:cxnLst/>
            <a:rect r="r" b="b" t="t" l="l"/>
            <a:pathLst>
              <a:path h="2529807" w="3001045">
                <a:moveTo>
                  <a:pt x="3001045" y="0"/>
                </a:moveTo>
                <a:lnTo>
                  <a:pt x="0" y="0"/>
                </a:lnTo>
                <a:lnTo>
                  <a:pt x="0" y="2529806"/>
                </a:lnTo>
                <a:lnTo>
                  <a:pt x="3001045" y="2529806"/>
                </a:lnTo>
                <a:lnTo>
                  <a:pt x="300104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8853935">
            <a:off x="106301" y="-215936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50" y="0"/>
                </a:lnTo>
                <a:lnTo>
                  <a:pt x="1240050" y="1799545"/>
                </a:lnTo>
                <a:lnTo>
                  <a:pt x="0" y="179954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2700000">
            <a:off x="10887114" y="8645378"/>
            <a:ext cx="1369210" cy="1986980"/>
          </a:xfrm>
          <a:custGeom>
            <a:avLst/>
            <a:gdLst/>
            <a:ahLst/>
            <a:cxnLst/>
            <a:rect r="r" b="b" t="t" l="l"/>
            <a:pathLst>
              <a:path h="1986980" w="1369210">
                <a:moveTo>
                  <a:pt x="0" y="0"/>
                </a:moveTo>
                <a:lnTo>
                  <a:pt x="1369210" y="0"/>
                </a:lnTo>
                <a:lnTo>
                  <a:pt x="1369210" y="1986980"/>
                </a:lnTo>
                <a:lnTo>
                  <a:pt x="0" y="198698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5662259">
            <a:off x="17254973" y="2196175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50" y="0"/>
                </a:lnTo>
                <a:lnTo>
                  <a:pt x="1240050" y="1799545"/>
                </a:lnTo>
                <a:lnTo>
                  <a:pt x="0" y="17995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7140074" y="9484421"/>
            <a:ext cx="4007852" cy="542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4"/>
              </a:lnSpc>
              <a:spcBef>
                <a:spcPct val="0"/>
              </a:spcBef>
            </a:pPr>
            <a:r>
              <a:rPr lang="en-US" sz="1517">
                <a:solidFill>
                  <a:srgbClr val="243440"/>
                </a:solidFill>
                <a:latin typeface="Poppins"/>
              </a:rPr>
              <a:t>HRY VE VÝUCE ANGLICKÉHO JAZYKA NA 1. STUPNI ZÁKLADNÍ ŠKOLY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50703" y="3795155"/>
            <a:ext cx="15137143" cy="402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16244" indent="-308122" lvl="1">
              <a:lnSpc>
                <a:spcPts val="3996"/>
              </a:lnSpc>
              <a:spcBef>
                <a:spcPct val="0"/>
              </a:spcBef>
              <a:buFont typeface="Arial"/>
              <a:buChar char="•"/>
            </a:pPr>
            <a:r>
              <a:rPr lang="en-US" sz="2854">
                <a:solidFill>
                  <a:srgbClr val="000000"/>
                </a:solidFill>
                <a:latin typeface="Poppins"/>
              </a:rPr>
              <a:t>CÍLE:</a:t>
            </a:r>
          </a:p>
          <a:p>
            <a:pPr marL="1232487" indent="-410829" lvl="2">
              <a:lnSpc>
                <a:spcPts val="3996"/>
              </a:lnSpc>
              <a:buFont typeface="Arial"/>
              <a:buChar char="⚬"/>
            </a:pPr>
            <a:r>
              <a:rPr lang="en-US" sz="2854">
                <a:solidFill>
                  <a:srgbClr val="000000"/>
                </a:solidFill>
                <a:latin typeface="Poppins"/>
              </a:rPr>
              <a:t>ZKOUMÁNÍ HER, JAKO SOUČÁST VÝUKOVÉHO PROCESU PŘI VÝUCE AJ NA 1. ST. ZŠ</a:t>
            </a:r>
          </a:p>
          <a:p>
            <a:pPr marL="1232487" indent="-410829" lvl="2">
              <a:lnSpc>
                <a:spcPts val="3996"/>
              </a:lnSpc>
              <a:spcBef>
                <a:spcPct val="0"/>
              </a:spcBef>
              <a:buFont typeface="Arial"/>
              <a:buChar char="⚬"/>
            </a:pPr>
            <a:r>
              <a:rPr lang="en-US" sz="2854">
                <a:solidFill>
                  <a:srgbClr val="000000"/>
                </a:solidFill>
                <a:latin typeface="Poppins"/>
              </a:rPr>
              <a:t>ANALYZACE JEJICH ZASTOUPENÍ A RŮZNORODOSTI V RÁMCI JEDNÉ ZÁKLADNÍ ŠKOLY</a:t>
            </a:r>
          </a:p>
          <a:p>
            <a:pPr marL="1232487" indent="-410829" lvl="2">
              <a:lnSpc>
                <a:spcPts val="3996"/>
              </a:lnSpc>
              <a:spcBef>
                <a:spcPct val="0"/>
              </a:spcBef>
              <a:buFont typeface="Arial"/>
              <a:buChar char="⚬"/>
            </a:pPr>
            <a:r>
              <a:rPr lang="en-US" sz="2854">
                <a:solidFill>
                  <a:srgbClr val="000000"/>
                </a:solidFill>
                <a:latin typeface="Poppins"/>
              </a:rPr>
              <a:t>ČETNOST HER DIDAKTICKÝCH OPROTI JINÝM TYPŮM</a:t>
            </a:r>
          </a:p>
          <a:p>
            <a:pPr marL="1232487" indent="-410829" lvl="2">
              <a:lnSpc>
                <a:spcPts val="3996"/>
              </a:lnSpc>
              <a:spcBef>
                <a:spcPct val="0"/>
              </a:spcBef>
              <a:buFont typeface="Arial"/>
              <a:buChar char="⚬"/>
            </a:pPr>
            <a:r>
              <a:rPr lang="en-US" sz="2854">
                <a:solidFill>
                  <a:srgbClr val="000000"/>
                </a:solidFill>
                <a:latin typeface="Poppins"/>
              </a:rPr>
              <a:t>ZMAPOVÁNÍ V JAKÝCH ČÁSTECH VYUČOVACÍ JEDNOTKY SE HRY NEJČASTĚJI VYSKYTUJÍ</a:t>
            </a:r>
          </a:p>
          <a:p>
            <a:pPr marL="1232487" indent="-410829" lvl="2">
              <a:lnSpc>
                <a:spcPts val="3996"/>
              </a:lnSpc>
              <a:buFont typeface="Arial"/>
              <a:buChar char="⚬"/>
            </a:pPr>
            <a:r>
              <a:rPr lang="en-US" sz="2854">
                <a:solidFill>
                  <a:srgbClr val="000000"/>
                </a:solidFill>
                <a:latin typeface="Poppins"/>
              </a:rPr>
              <a:t>ZMAPOVÁNÍ S JAKÝMI CÍLEMI UČITELÉ HRY DO VÝUKY ZAŘAZUJÍ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B6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508256" y="-408117"/>
            <a:ext cx="8444127" cy="5634536"/>
          </a:xfrm>
          <a:custGeom>
            <a:avLst/>
            <a:gdLst/>
            <a:ahLst/>
            <a:cxnLst/>
            <a:rect r="r" b="b" t="t" l="l"/>
            <a:pathLst>
              <a:path h="5634536" w="8444127">
                <a:moveTo>
                  <a:pt x="0" y="0"/>
                </a:moveTo>
                <a:lnTo>
                  <a:pt x="8444127" y="0"/>
                </a:lnTo>
                <a:lnTo>
                  <a:pt x="8444127" y="5634536"/>
                </a:lnTo>
                <a:lnTo>
                  <a:pt x="0" y="56345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-519839" y="5241612"/>
            <a:ext cx="8039571" cy="5583848"/>
          </a:xfrm>
          <a:custGeom>
            <a:avLst/>
            <a:gdLst/>
            <a:ahLst/>
            <a:cxnLst/>
            <a:rect r="r" b="b" t="t" l="l"/>
            <a:pathLst>
              <a:path h="5583848" w="8039571">
                <a:moveTo>
                  <a:pt x="0" y="0"/>
                </a:moveTo>
                <a:lnTo>
                  <a:pt x="8039572" y="0"/>
                </a:lnTo>
                <a:lnTo>
                  <a:pt x="8039572" y="5583848"/>
                </a:lnTo>
                <a:lnTo>
                  <a:pt x="0" y="5583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717303">
            <a:off x="1078256" y="-2465517"/>
            <a:ext cx="6412656" cy="4114800"/>
          </a:xfrm>
          <a:custGeom>
            <a:avLst/>
            <a:gdLst/>
            <a:ahLst/>
            <a:cxnLst/>
            <a:rect r="r" b="b" t="t" l="l"/>
            <a:pathLst>
              <a:path h="4114800" w="6412656">
                <a:moveTo>
                  <a:pt x="0" y="0"/>
                </a:moveTo>
                <a:lnTo>
                  <a:pt x="6412657" y="0"/>
                </a:lnTo>
                <a:lnTo>
                  <a:pt x="64126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530233" y="5498404"/>
            <a:ext cx="6012231" cy="5641597"/>
          </a:xfrm>
          <a:custGeom>
            <a:avLst/>
            <a:gdLst/>
            <a:ahLst/>
            <a:cxnLst/>
            <a:rect r="r" b="b" t="t" l="l"/>
            <a:pathLst>
              <a:path h="5641597" w="6012231">
                <a:moveTo>
                  <a:pt x="0" y="0"/>
                </a:moveTo>
                <a:lnTo>
                  <a:pt x="6012231" y="0"/>
                </a:lnTo>
                <a:lnTo>
                  <a:pt x="6012231" y="5641597"/>
                </a:lnTo>
                <a:lnTo>
                  <a:pt x="0" y="56415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228063">
            <a:off x="-239361" y="8513504"/>
            <a:ext cx="3001045" cy="2529807"/>
          </a:xfrm>
          <a:custGeom>
            <a:avLst/>
            <a:gdLst/>
            <a:ahLst/>
            <a:cxnLst/>
            <a:rect r="r" b="b" t="t" l="l"/>
            <a:pathLst>
              <a:path h="2529807" w="3001045">
                <a:moveTo>
                  <a:pt x="3001045" y="0"/>
                </a:moveTo>
                <a:lnTo>
                  <a:pt x="0" y="0"/>
                </a:lnTo>
                <a:lnTo>
                  <a:pt x="0" y="2529806"/>
                </a:lnTo>
                <a:lnTo>
                  <a:pt x="3001045" y="2529806"/>
                </a:lnTo>
                <a:lnTo>
                  <a:pt x="300104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142693">
            <a:off x="11998389" y="-82140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50" y="0"/>
                </a:lnTo>
                <a:lnTo>
                  <a:pt x="1240050" y="1799544"/>
                </a:lnTo>
                <a:lnTo>
                  <a:pt x="0" y="17995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717303">
            <a:off x="12287312" y="7691400"/>
            <a:ext cx="6615469" cy="4244938"/>
          </a:xfrm>
          <a:custGeom>
            <a:avLst/>
            <a:gdLst/>
            <a:ahLst/>
            <a:cxnLst/>
            <a:rect r="r" b="b" t="t" l="l"/>
            <a:pathLst>
              <a:path h="4244938" w="6615469">
                <a:moveTo>
                  <a:pt x="0" y="0"/>
                </a:moveTo>
                <a:lnTo>
                  <a:pt x="6615468" y="0"/>
                </a:lnTo>
                <a:lnTo>
                  <a:pt x="6615468" y="4244938"/>
                </a:lnTo>
                <a:lnTo>
                  <a:pt x="0" y="42449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732209" y="2978554"/>
            <a:ext cx="14178399" cy="804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4"/>
              </a:lnSpc>
            </a:pPr>
            <a:r>
              <a:rPr lang="en-US" sz="7339">
                <a:solidFill>
                  <a:srgbClr val="543324"/>
                </a:solidFill>
                <a:latin typeface="Halimum"/>
              </a:rPr>
              <a:t>Praktická část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1085091">
            <a:off x="13670944" y="5968272"/>
            <a:ext cx="7176712" cy="5689175"/>
          </a:xfrm>
          <a:custGeom>
            <a:avLst/>
            <a:gdLst/>
            <a:ahLst/>
            <a:cxnLst/>
            <a:rect r="r" b="b" t="t" l="l"/>
            <a:pathLst>
              <a:path h="5689175" w="7176712">
                <a:moveTo>
                  <a:pt x="0" y="0"/>
                </a:moveTo>
                <a:lnTo>
                  <a:pt x="7176712" y="0"/>
                </a:lnTo>
                <a:lnTo>
                  <a:pt x="7176712" y="5689175"/>
                </a:lnTo>
                <a:lnTo>
                  <a:pt x="0" y="56891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true" rot="10281067">
            <a:off x="15718019" y="8072539"/>
            <a:ext cx="2139654" cy="1797309"/>
          </a:xfrm>
          <a:custGeom>
            <a:avLst/>
            <a:gdLst/>
            <a:ahLst/>
            <a:cxnLst/>
            <a:rect r="r" b="b" t="t" l="l"/>
            <a:pathLst>
              <a:path h="1797309" w="2139654">
                <a:moveTo>
                  <a:pt x="2139654" y="1797309"/>
                </a:moveTo>
                <a:lnTo>
                  <a:pt x="0" y="1797309"/>
                </a:lnTo>
                <a:lnTo>
                  <a:pt x="0" y="0"/>
                </a:lnTo>
                <a:lnTo>
                  <a:pt x="2139654" y="0"/>
                </a:lnTo>
                <a:lnTo>
                  <a:pt x="2139654" y="1797309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708428">
            <a:off x="-1925391" y="1073622"/>
            <a:ext cx="7315200" cy="2194560"/>
          </a:xfrm>
          <a:custGeom>
            <a:avLst/>
            <a:gdLst/>
            <a:ahLst/>
            <a:cxnLst/>
            <a:rect r="r" b="b" t="t" l="l"/>
            <a:pathLst>
              <a:path h="2194560" w="7315200">
                <a:moveTo>
                  <a:pt x="0" y="0"/>
                </a:moveTo>
                <a:lnTo>
                  <a:pt x="7315200" y="0"/>
                </a:lnTo>
                <a:lnTo>
                  <a:pt x="7315200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4532684">
            <a:off x="86123" y="5599496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49" y="0"/>
                </a:lnTo>
                <a:lnTo>
                  <a:pt x="1240049" y="1799544"/>
                </a:lnTo>
                <a:lnTo>
                  <a:pt x="0" y="17995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10260044">
            <a:off x="15430065" y="-578048"/>
            <a:ext cx="3001045" cy="2529807"/>
          </a:xfrm>
          <a:custGeom>
            <a:avLst/>
            <a:gdLst/>
            <a:ahLst/>
            <a:cxnLst/>
            <a:rect r="r" b="b" t="t" l="l"/>
            <a:pathLst>
              <a:path h="2529807" w="3001045">
                <a:moveTo>
                  <a:pt x="3001045" y="0"/>
                </a:moveTo>
                <a:lnTo>
                  <a:pt x="0" y="0"/>
                </a:lnTo>
                <a:lnTo>
                  <a:pt x="0" y="2529806"/>
                </a:lnTo>
                <a:lnTo>
                  <a:pt x="3001045" y="2529806"/>
                </a:lnTo>
                <a:lnTo>
                  <a:pt x="300104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8853935">
            <a:off x="106301" y="-215936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50" y="0"/>
                </a:lnTo>
                <a:lnTo>
                  <a:pt x="1240050" y="1799545"/>
                </a:lnTo>
                <a:lnTo>
                  <a:pt x="0" y="179954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2700000">
            <a:off x="10887114" y="8645378"/>
            <a:ext cx="1369210" cy="1986980"/>
          </a:xfrm>
          <a:custGeom>
            <a:avLst/>
            <a:gdLst/>
            <a:ahLst/>
            <a:cxnLst/>
            <a:rect r="r" b="b" t="t" l="l"/>
            <a:pathLst>
              <a:path h="1986980" w="1369210">
                <a:moveTo>
                  <a:pt x="0" y="0"/>
                </a:moveTo>
                <a:lnTo>
                  <a:pt x="1369210" y="0"/>
                </a:lnTo>
                <a:lnTo>
                  <a:pt x="1369210" y="1986980"/>
                </a:lnTo>
                <a:lnTo>
                  <a:pt x="0" y="198698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5662259">
            <a:off x="17254973" y="2196175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50" y="0"/>
                </a:lnTo>
                <a:lnTo>
                  <a:pt x="1240050" y="1799545"/>
                </a:lnTo>
                <a:lnTo>
                  <a:pt x="0" y="17995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7140074" y="9484421"/>
            <a:ext cx="4007852" cy="542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4"/>
              </a:lnSpc>
              <a:spcBef>
                <a:spcPct val="0"/>
              </a:spcBef>
            </a:pPr>
            <a:r>
              <a:rPr lang="en-US" sz="1517">
                <a:solidFill>
                  <a:srgbClr val="243440"/>
                </a:solidFill>
                <a:latin typeface="Poppins"/>
              </a:rPr>
              <a:t>HRY VE VÝUCE ANGLICKÉHO JAZYKA NA 1. STUPNI ZÁKLADNÍ ŠKOLY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249775" y="3461078"/>
            <a:ext cx="13788450" cy="5351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19"/>
              </a:lnSpc>
              <a:spcBef>
                <a:spcPct val="0"/>
              </a:spcBef>
            </a:pPr>
          </a:p>
          <a:p>
            <a:pPr marL="820411" indent="-410205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Poppins"/>
              </a:rPr>
              <a:t>VÝZKUMNÝ DESIGN</a:t>
            </a:r>
          </a:p>
          <a:p>
            <a:pPr marL="1640822" indent="-546941" lvl="2">
              <a:lnSpc>
                <a:spcPts val="5319"/>
              </a:lnSpc>
              <a:buFont typeface="Arial"/>
              <a:buChar char="⚬"/>
            </a:pPr>
            <a:r>
              <a:rPr lang="en-US" sz="3799">
                <a:solidFill>
                  <a:srgbClr val="000000"/>
                </a:solidFill>
                <a:latin typeface="Poppins"/>
              </a:rPr>
              <a:t>PŘÍPADOVÁ STUDIE</a:t>
            </a:r>
          </a:p>
          <a:p>
            <a:pPr marL="820411" indent="-410205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Poppins"/>
              </a:rPr>
              <a:t>METODY SBĚRU DAT</a:t>
            </a:r>
          </a:p>
          <a:p>
            <a:pPr marL="1640822" indent="-546941" lvl="2">
              <a:lnSpc>
                <a:spcPts val="5319"/>
              </a:lnSpc>
              <a:buFont typeface="Arial"/>
              <a:buChar char="⚬"/>
            </a:pPr>
            <a:r>
              <a:rPr lang="en-US" sz="3799">
                <a:solidFill>
                  <a:srgbClr val="000000"/>
                </a:solidFill>
                <a:latin typeface="Poppins"/>
              </a:rPr>
              <a:t>ROZHOVORY S UČITELI</a:t>
            </a:r>
          </a:p>
          <a:p>
            <a:pPr marL="1640822" indent="-546941" lvl="2">
              <a:lnSpc>
                <a:spcPts val="5319"/>
              </a:lnSpc>
              <a:buFont typeface="Arial"/>
              <a:buChar char="⚬"/>
            </a:pPr>
            <a:r>
              <a:rPr lang="en-US" sz="3799">
                <a:solidFill>
                  <a:srgbClr val="000000"/>
                </a:solidFill>
                <a:latin typeface="Poppins"/>
              </a:rPr>
              <a:t>ROZHOVORY S ŽÁKY</a:t>
            </a:r>
          </a:p>
          <a:p>
            <a:pPr marL="1640822" indent="-546941" lvl="2">
              <a:lnSpc>
                <a:spcPts val="5319"/>
              </a:lnSpc>
              <a:buFont typeface="Arial"/>
              <a:buChar char="⚬"/>
            </a:pPr>
            <a:r>
              <a:rPr lang="en-US" sz="3799">
                <a:solidFill>
                  <a:srgbClr val="000000"/>
                </a:solidFill>
                <a:latin typeface="Poppins"/>
              </a:rPr>
              <a:t>NEZÚČASTNĚNÉ POZOROVÁNÍ</a:t>
            </a:r>
          </a:p>
          <a:p>
            <a:pPr>
              <a:lnSpc>
                <a:spcPts val="5319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B6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071168" y="-916266"/>
            <a:ext cx="8444127" cy="5634536"/>
          </a:xfrm>
          <a:custGeom>
            <a:avLst/>
            <a:gdLst/>
            <a:ahLst/>
            <a:cxnLst/>
            <a:rect r="r" b="b" t="t" l="l"/>
            <a:pathLst>
              <a:path h="5634536" w="8444127">
                <a:moveTo>
                  <a:pt x="0" y="0"/>
                </a:moveTo>
                <a:lnTo>
                  <a:pt x="8444127" y="0"/>
                </a:lnTo>
                <a:lnTo>
                  <a:pt x="8444127" y="5634536"/>
                </a:lnTo>
                <a:lnTo>
                  <a:pt x="0" y="56345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-279557" y="5591615"/>
            <a:ext cx="8039571" cy="5583848"/>
          </a:xfrm>
          <a:custGeom>
            <a:avLst/>
            <a:gdLst/>
            <a:ahLst/>
            <a:cxnLst/>
            <a:rect r="r" b="b" t="t" l="l"/>
            <a:pathLst>
              <a:path h="5583848" w="8039571">
                <a:moveTo>
                  <a:pt x="0" y="0"/>
                </a:moveTo>
                <a:lnTo>
                  <a:pt x="8039571" y="0"/>
                </a:lnTo>
                <a:lnTo>
                  <a:pt x="8039571" y="5583848"/>
                </a:lnTo>
                <a:lnTo>
                  <a:pt x="0" y="5583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717303">
            <a:off x="1078256" y="-2465517"/>
            <a:ext cx="6412656" cy="4114800"/>
          </a:xfrm>
          <a:custGeom>
            <a:avLst/>
            <a:gdLst/>
            <a:ahLst/>
            <a:cxnLst/>
            <a:rect r="r" b="b" t="t" l="l"/>
            <a:pathLst>
              <a:path h="4114800" w="6412656">
                <a:moveTo>
                  <a:pt x="0" y="0"/>
                </a:moveTo>
                <a:lnTo>
                  <a:pt x="6412657" y="0"/>
                </a:lnTo>
                <a:lnTo>
                  <a:pt x="64126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552175" y="5600444"/>
            <a:ext cx="6012231" cy="5641597"/>
          </a:xfrm>
          <a:custGeom>
            <a:avLst/>
            <a:gdLst/>
            <a:ahLst/>
            <a:cxnLst/>
            <a:rect r="r" b="b" t="t" l="l"/>
            <a:pathLst>
              <a:path h="5641597" w="6012231">
                <a:moveTo>
                  <a:pt x="0" y="0"/>
                </a:moveTo>
                <a:lnTo>
                  <a:pt x="6012231" y="0"/>
                </a:lnTo>
                <a:lnTo>
                  <a:pt x="6012231" y="5641597"/>
                </a:lnTo>
                <a:lnTo>
                  <a:pt x="0" y="56415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228063">
            <a:off x="-439286" y="8548966"/>
            <a:ext cx="3001045" cy="2529807"/>
          </a:xfrm>
          <a:custGeom>
            <a:avLst/>
            <a:gdLst/>
            <a:ahLst/>
            <a:cxnLst/>
            <a:rect r="r" b="b" t="t" l="l"/>
            <a:pathLst>
              <a:path h="2529807" w="3001045">
                <a:moveTo>
                  <a:pt x="3001045" y="0"/>
                </a:moveTo>
                <a:lnTo>
                  <a:pt x="0" y="0"/>
                </a:lnTo>
                <a:lnTo>
                  <a:pt x="0" y="2529806"/>
                </a:lnTo>
                <a:lnTo>
                  <a:pt x="3001045" y="2529806"/>
                </a:lnTo>
                <a:lnTo>
                  <a:pt x="300104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142693">
            <a:off x="12129993" y="-429323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50" y="0"/>
                </a:lnTo>
                <a:lnTo>
                  <a:pt x="1240050" y="1799545"/>
                </a:lnTo>
                <a:lnTo>
                  <a:pt x="0" y="17995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717303">
            <a:off x="12287312" y="7824392"/>
            <a:ext cx="6615469" cy="4244938"/>
          </a:xfrm>
          <a:custGeom>
            <a:avLst/>
            <a:gdLst/>
            <a:ahLst/>
            <a:cxnLst/>
            <a:rect r="r" b="b" t="t" l="l"/>
            <a:pathLst>
              <a:path h="4244938" w="6615469">
                <a:moveTo>
                  <a:pt x="0" y="0"/>
                </a:moveTo>
                <a:lnTo>
                  <a:pt x="6615468" y="0"/>
                </a:lnTo>
                <a:lnTo>
                  <a:pt x="6615468" y="4244938"/>
                </a:lnTo>
                <a:lnTo>
                  <a:pt x="0" y="42449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880368" y="7080758"/>
            <a:ext cx="15155868" cy="11266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74"/>
              </a:lnSpc>
            </a:pPr>
            <a:r>
              <a:rPr lang="en-US" sz="6600" spc="158">
                <a:solidFill>
                  <a:srgbClr val="543324"/>
                </a:solidFill>
                <a:latin typeface="Halimum"/>
              </a:rPr>
              <a:t>Děkuji za pozornost!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203055">
            <a:off x="13670944" y="6706136"/>
            <a:ext cx="7176712" cy="5689175"/>
          </a:xfrm>
          <a:custGeom>
            <a:avLst/>
            <a:gdLst/>
            <a:ahLst/>
            <a:cxnLst/>
            <a:rect r="r" b="b" t="t" l="l"/>
            <a:pathLst>
              <a:path h="5689175" w="7176712">
                <a:moveTo>
                  <a:pt x="0" y="0"/>
                </a:moveTo>
                <a:lnTo>
                  <a:pt x="7176712" y="0"/>
                </a:lnTo>
                <a:lnTo>
                  <a:pt x="7176712" y="5689175"/>
                </a:lnTo>
                <a:lnTo>
                  <a:pt x="0" y="56891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true" rot="10281067">
            <a:off x="15718019" y="8072539"/>
            <a:ext cx="2139654" cy="1797309"/>
          </a:xfrm>
          <a:custGeom>
            <a:avLst/>
            <a:gdLst/>
            <a:ahLst/>
            <a:cxnLst/>
            <a:rect r="r" b="b" t="t" l="l"/>
            <a:pathLst>
              <a:path h="1797309" w="2139654">
                <a:moveTo>
                  <a:pt x="2139654" y="1797309"/>
                </a:moveTo>
                <a:lnTo>
                  <a:pt x="0" y="1797309"/>
                </a:lnTo>
                <a:lnTo>
                  <a:pt x="0" y="0"/>
                </a:lnTo>
                <a:lnTo>
                  <a:pt x="2139654" y="0"/>
                </a:lnTo>
                <a:lnTo>
                  <a:pt x="2139654" y="1797309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708428">
            <a:off x="-1925391" y="1073622"/>
            <a:ext cx="7315200" cy="2194560"/>
          </a:xfrm>
          <a:custGeom>
            <a:avLst/>
            <a:gdLst/>
            <a:ahLst/>
            <a:cxnLst/>
            <a:rect r="r" b="b" t="t" l="l"/>
            <a:pathLst>
              <a:path h="2194560" w="7315200">
                <a:moveTo>
                  <a:pt x="0" y="0"/>
                </a:moveTo>
                <a:lnTo>
                  <a:pt x="7315200" y="0"/>
                </a:lnTo>
                <a:lnTo>
                  <a:pt x="7315200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4532684">
            <a:off x="126479" y="6196227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50" y="0"/>
                </a:lnTo>
                <a:lnTo>
                  <a:pt x="1240050" y="1799544"/>
                </a:lnTo>
                <a:lnTo>
                  <a:pt x="0" y="17995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10260044">
            <a:off x="15637642" y="-733646"/>
            <a:ext cx="2500868" cy="2108170"/>
          </a:xfrm>
          <a:custGeom>
            <a:avLst/>
            <a:gdLst/>
            <a:ahLst/>
            <a:cxnLst/>
            <a:rect r="r" b="b" t="t" l="l"/>
            <a:pathLst>
              <a:path h="2108170" w="2500868">
                <a:moveTo>
                  <a:pt x="2500869" y="0"/>
                </a:moveTo>
                <a:lnTo>
                  <a:pt x="0" y="0"/>
                </a:lnTo>
                <a:lnTo>
                  <a:pt x="0" y="2108170"/>
                </a:lnTo>
                <a:lnTo>
                  <a:pt x="2500869" y="2108170"/>
                </a:lnTo>
                <a:lnTo>
                  <a:pt x="250086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8853935">
            <a:off x="106301" y="-215936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50" y="0"/>
                </a:lnTo>
                <a:lnTo>
                  <a:pt x="1240050" y="1799545"/>
                </a:lnTo>
                <a:lnTo>
                  <a:pt x="0" y="179954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2700000">
            <a:off x="10887114" y="8645378"/>
            <a:ext cx="1369210" cy="1986980"/>
          </a:xfrm>
          <a:custGeom>
            <a:avLst/>
            <a:gdLst/>
            <a:ahLst/>
            <a:cxnLst/>
            <a:rect r="r" b="b" t="t" l="l"/>
            <a:pathLst>
              <a:path h="1986980" w="1369210">
                <a:moveTo>
                  <a:pt x="0" y="0"/>
                </a:moveTo>
                <a:lnTo>
                  <a:pt x="1369210" y="0"/>
                </a:lnTo>
                <a:lnTo>
                  <a:pt x="1369210" y="1986980"/>
                </a:lnTo>
                <a:lnTo>
                  <a:pt x="0" y="198698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5662259">
            <a:off x="17360621" y="1347213"/>
            <a:ext cx="1240050" cy="1799545"/>
          </a:xfrm>
          <a:custGeom>
            <a:avLst/>
            <a:gdLst/>
            <a:ahLst/>
            <a:cxnLst/>
            <a:rect r="r" b="b" t="t" l="l"/>
            <a:pathLst>
              <a:path h="1799545" w="1240050">
                <a:moveTo>
                  <a:pt x="0" y="0"/>
                </a:moveTo>
                <a:lnTo>
                  <a:pt x="1240050" y="0"/>
                </a:lnTo>
                <a:lnTo>
                  <a:pt x="1240050" y="1799544"/>
                </a:lnTo>
                <a:lnTo>
                  <a:pt x="0" y="179954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794501" y="1775790"/>
            <a:ext cx="3290148" cy="5228668"/>
          </a:xfrm>
          <a:custGeom>
            <a:avLst/>
            <a:gdLst/>
            <a:ahLst/>
            <a:cxnLst/>
            <a:rect r="r" b="b" t="t" l="l"/>
            <a:pathLst>
              <a:path h="5228668" w="3290148">
                <a:moveTo>
                  <a:pt x="0" y="0"/>
                </a:moveTo>
                <a:lnTo>
                  <a:pt x="3290148" y="0"/>
                </a:lnTo>
                <a:lnTo>
                  <a:pt x="3290148" y="5228668"/>
                </a:lnTo>
                <a:lnTo>
                  <a:pt x="0" y="5228668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260310" y="4002948"/>
            <a:ext cx="3124816" cy="519501"/>
          </a:xfrm>
          <a:custGeom>
            <a:avLst/>
            <a:gdLst/>
            <a:ahLst/>
            <a:cxnLst/>
            <a:rect r="r" b="b" t="t" l="l"/>
            <a:pathLst>
              <a:path h="519501" w="3124816">
                <a:moveTo>
                  <a:pt x="0" y="0"/>
                </a:moveTo>
                <a:lnTo>
                  <a:pt x="3124816" y="0"/>
                </a:lnTo>
                <a:lnTo>
                  <a:pt x="3124816" y="519501"/>
                </a:lnTo>
                <a:lnTo>
                  <a:pt x="0" y="51950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0385126" y="1870123"/>
            <a:ext cx="3923866" cy="5225876"/>
          </a:xfrm>
          <a:custGeom>
            <a:avLst/>
            <a:gdLst/>
            <a:ahLst/>
            <a:cxnLst/>
            <a:rect r="r" b="b" t="t" l="l"/>
            <a:pathLst>
              <a:path h="5225876" w="3923866">
                <a:moveTo>
                  <a:pt x="0" y="0"/>
                </a:moveTo>
                <a:lnTo>
                  <a:pt x="3923867" y="0"/>
                </a:lnTo>
                <a:lnTo>
                  <a:pt x="3923867" y="5225876"/>
                </a:lnTo>
                <a:lnTo>
                  <a:pt x="0" y="5225876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DAGCTSnUTaQ</dc:identifier>
  <dcterms:modified xsi:type="dcterms:W3CDTF">2011-08-01T06:04:30Z</dcterms:modified>
  <cp:revision>1</cp:revision>
  <dc:title>Diplomová práce - prezentace</dc:title>
</cp:coreProperties>
</file>