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gliostro" charset="1" panose="02000000000000000000"/>
      <p:regular r:id="rId10"/>
    </p:embeddedFont>
    <p:embeddedFont>
      <p:font typeface="Cinzel Decorative" charset="1" panose="00000500000000000000"/>
      <p:regular r:id="rId11"/>
    </p:embeddedFont>
    <p:embeddedFont>
      <p:font typeface="Cinzel Decorative Bold" charset="1" panose="00000800000000000000"/>
      <p:regular r:id="rId12"/>
    </p:embeddedFont>
    <p:embeddedFont>
      <p:font typeface="Titillium Web" charset="1" panose="00000500000000000000"/>
      <p:regular r:id="rId13"/>
    </p:embeddedFont>
    <p:embeddedFont>
      <p:font typeface="Titillium Web Bold" charset="1" panose="00000800000000000000"/>
      <p:regular r:id="rId14"/>
    </p:embeddedFont>
    <p:embeddedFont>
      <p:font typeface="Titillium Web Italics" charset="1" panose="00000500000000000000"/>
      <p:regular r:id="rId15"/>
    </p:embeddedFont>
    <p:embeddedFont>
      <p:font typeface="Titillium Web Bold Italics" charset="1" panose="00000800000000000000"/>
      <p:regular r:id="rId16"/>
    </p:embeddedFont>
    <p:embeddedFont>
      <p:font typeface="Titillium Web Thin" charset="1" panose="00000300000000000000"/>
      <p:regular r:id="rId17"/>
    </p:embeddedFont>
    <p:embeddedFont>
      <p:font typeface="Titillium Web Thin Italics" charset="1" panose="00000300000000000000"/>
      <p:regular r:id="rId18"/>
    </p:embeddedFont>
    <p:embeddedFont>
      <p:font typeface="Titillium Web Light" charset="1" panose="00000400000000000000"/>
      <p:regular r:id="rId19"/>
    </p:embeddedFont>
    <p:embeddedFont>
      <p:font typeface="Titillium Web Light Italics" charset="1" panose="00000400000000000000"/>
      <p:regular r:id="rId20"/>
    </p:embeddedFont>
    <p:embeddedFont>
      <p:font typeface="Titillium Web Semi-Bold" charset="1" panose="00000700000000000000"/>
      <p:regular r:id="rId21"/>
    </p:embeddedFont>
    <p:embeddedFont>
      <p:font typeface="Titillium Web Semi-Bold Italics" charset="1" panose="00000700000000000000"/>
      <p:regular r:id="rId22"/>
    </p:embeddedFont>
    <p:embeddedFont>
      <p:font typeface="Titillium Web Heavy" charset="1" panose="00000A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748915">
            <a:off x="-825489" y="-553070"/>
            <a:ext cx="2895225" cy="2495157"/>
          </a:xfrm>
          <a:custGeom>
            <a:avLst/>
            <a:gdLst/>
            <a:ahLst/>
            <a:cxnLst/>
            <a:rect r="r" b="b" t="t" l="l"/>
            <a:pathLst>
              <a:path h="2495157" w="2895225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944689">
            <a:off x="-1942" y="741361"/>
            <a:ext cx="2380000" cy="4936162"/>
          </a:xfrm>
          <a:custGeom>
            <a:avLst/>
            <a:gdLst/>
            <a:ahLst/>
            <a:cxnLst/>
            <a:rect r="r" b="b" t="t" l="l"/>
            <a:pathLst>
              <a:path h="4936162" w="2380000">
                <a:moveTo>
                  <a:pt x="0" y="0"/>
                </a:moveTo>
                <a:lnTo>
                  <a:pt x="2379999" y="0"/>
                </a:lnTo>
                <a:lnTo>
                  <a:pt x="2379999" y="4936162"/>
                </a:lnTo>
                <a:lnTo>
                  <a:pt x="0" y="4936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488530">
            <a:off x="15838881" y="8034157"/>
            <a:ext cx="2840838" cy="2448286"/>
          </a:xfrm>
          <a:custGeom>
            <a:avLst/>
            <a:gdLst/>
            <a:ahLst/>
            <a:cxnLst/>
            <a:rect r="r" b="b" t="t" l="l"/>
            <a:pathLst>
              <a:path h="2448286" w="2840838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1135818">
            <a:off x="16477957" y="5068371"/>
            <a:ext cx="2404829" cy="4987659"/>
          </a:xfrm>
          <a:custGeom>
            <a:avLst/>
            <a:gdLst/>
            <a:ahLst/>
            <a:cxnLst/>
            <a:rect r="r" b="b" t="t" l="l"/>
            <a:pathLst>
              <a:path h="4987659" w="2404829">
                <a:moveTo>
                  <a:pt x="2404829" y="0"/>
                </a:moveTo>
                <a:lnTo>
                  <a:pt x="0" y="0"/>
                </a:lnTo>
                <a:lnTo>
                  <a:pt x="0" y="4987659"/>
                </a:lnTo>
                <a:lnTo>
                  <a:pt x="2404829" y="4987659"/>
                </a:lnTo>
                <a:lnTo>
                  <a:pt x="24048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734504" y="2748621"/>
            <a:ext cx="14015801" cy="3722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30"/>
              </a:lnSpc>
            </a:pPr>
            <a:r>
              <a:rPr lang="en-US" sz="5944" spc="172">
                <a:solidFill>
                  <a:srgbClr val="797A1D"/>
                </a:solidFill>
                <a:latin typeface="Cinzel Decorative Bold"/>
              </a:rPr>
              <a:t>S jakými naratologickými kategoriemi pracují učitelé 1. stupně ZŠ v hodinách literární výchovy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752737" y="7835550"/>
            <a:ext cx="10594152" cy="157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500">
                <a:solidFill>
                  <a:srgbClr val="C4791C"/>
                </a:solidFill>
                <a:latin typeface="Cagliostro"/>
              </a:rPr>
              <a:t>Anna Novotná</a:t>
            </a:r>
          </a:p>
          <a:p>
            <a:pPr algn="r">
              <a:lnSpc>
                <a:spcPts val="6299"/>
              </a:lnSpc>
            </a:pPr>
            <a:r>
              <a:rPr lang="en-US" sz="4500">
                <a:solidFill>
                  <a:srgbClr val="C4791C"/>
                </a:solidFill>
                <a:latin typeface="Cagliostro"/>
              </a:rPr>
              <a:t>Učitelství pro 1. stupeň</a:t>
            </a:r>
          </a:p>
        </p:txBody>
      </p:sp>
      <p:sp>
        <p:nvSpPr>
          <p:cNvPr name="Freeform 8" id="8"/>
          <p:cNvSpPr/>
          <p:nvPr/>
        </p:nvSpPr>
        <p:spPr>
          <a:xfrm flipH="false" flipV="true" rot="0">
            <a:off x="17061389" y="-1259031"/>
            <a:ext cx="5539640" cy="5669356"/>
          </a:xfrm>
          <a:custGeom>
            <a:avLst/>
            <a:gdLst/>
            <a:ahLst/>
            <a:cxnLst/>
            <a:rect r="r" b="b" t="t" l="l"/>
            <a:pathLst>
              <a:path h="5669356" w="5539640">
                <a:moveTo>
                  <a:pt x="0" y="5669356"/>
                </a:moveTo>
                <a:lnTo>
                  <a:pt x="5539640" y="5669356"/>
                </a:lnTo>
                <a:lnTo>
                  <a:pt x="5539640" y="0"/>
                </a:lnTo>
                <a:lnTo>
                  <a:pt x="0" y="0"/>
                </a:lnTo>
                <a:lnTo>
                  <a:pt x="0" y="566935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-4140456" y="5710261"/>
            <a:ext cx="5539640" cy="5669356"/>
          </a:xfrm>
          <a:custGeom>
            <a:avLst/>
            <a:gdLst/>
            <a:ahLst/>
            <a:cxnLst/>
            <a:rect r="r" b="b" t="t" l="l"/>
            <a:pathLst>
              <a:path h="5669356" w="5539640">
                <a:moveTo>
                  <a:pt x="5539641" y="0"/>
                </a:moveTo>
                <a:lnTo>
                  <a:pt x="0" y="0"/>
                </a:lnTo>
                <a:lnTo>
                  <a:pt x="0" y="5669356"/>
                </a:lnTo>
                <a:lnTo>
                  <a:pt x="5539641" y="5669356"/>
                </a:lnTo>
                <a:lnTo>
                  <a:pt x="55396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748915">
            <a:off x="-825489" y="-553070"/>
            <a:ext cx="2895225" cy="2495157"/>
          </a:xfrm>
          <a:custGeom>
            <a:avLst/>
            <a:gdLst/>
            <a:ahLst/>
            <a:cxnLst/>
            <a:rect r="r" b="b" t="t" l="l"/>
            <a:pathLst>
              <a:path h="2495157" w="2895225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5838881" y="8222139"/>
            <a:ext cx="2840838" cy="2448286"/>
          </a:xfrm>
          <a:custGeom>
            <a:avLst/>
            <a:gdLst/>
            <a:ahLst/>
            <a:cxnLst/>
            <a:rect r="r" b="b" t="t" l="l"/>
            <a:pathLst>
              <a:path h="2448286" w="2840838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41457" y="4455430"/>
            <a:ext cx="11605086" cy="3175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C4791C"/>
                </a:solidFill>
                <a:latin typeface="Cagliostro"/>
              </a:rPr>
              <a:t>Vedoucí práce: PhDr. Veornika Laufková, PhD.</a:t>
            </a:r>
          </a:p>
          <a:p>
            <a:pPr algn="ctr">
              <a:lnSpc>
                <a:spcPts val="5039"/>
              </a:lnSpc>
            </a:pP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C4791C"/>
                </a:solidFill>
                <a:latin typeface="Cagliostro"/>
              </a:rPr>
              <a:t>Obhajoba jaro 2025</a:t>
            </a:r>
          </a:p>
          <a:p>
            <a:pPr algn="ctr">
              <a:lnSpc>
                <a:spcPts val="5039"/>
              </a:lnSpc>
            </a:pP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C4791C"/>
                </a:solidFill>
                <a:latin typeface="Cagliostro"/>
              </a:rPr>
              <a:t>Fáze: sběr literatury 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15737731" y="342449"/>
            <a:ext cx="2675553" cy="2550160"/>
          </a:xfrm>
          <a:custGeom>
            <a:avLst/>
            <a:gdLst/>
            <a:ahLst/>
            <a:cxnLst/>
            <a:rect r="r" b="b" t="t" l="l"/>
            <a:pathLst>
              <a:path h="2550160" w="2675553">
                <a:moveTo>
                  <a:pt x="2675553" y="0"/>
                </a:moveTo>
                <a:lnTo>
                  <a:pt x="0" y="0"/>
                </a:lnTo>
                <a:lnTo>
                  <a:pt x="0" y="2550159"/>
                </a:lnTo>
                <a:lnTo>
                  <a:pt x="2675553" y="2550159"/>
                </a:lnTo>
                <a:lnTo>
                  <a:pt x="26755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1398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03289">
            <a:off x="-217341" y="8112673"/>
            <a:ext cx="1678929" cy="3329775"/>
          </a:xfrm>
          <a:custGeom>
            <a:avLst/>
            <a:gdLst/>
            <a:ahLst/>
            <a:cxnLst/>
            <a:rect r="r" b="b" t="t" l="l"/>
            <a:pathLst>
              <a:path h="3329775" w="1678929">
                <a:moveTo>
                  <a:pt x="0" y="0"/>
                </a:moveTo>
                <a:lnTo>
                  <a:pt x="1678929" y="0"/>
                </a:lnTo>
                <a:lnTo>
                  <a:pt x="1678929" y="3329775"/>
                </a:lnTo>
                <a:lnTo>
                  <a:pt x="0" y="3329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514113" y="990508"/>
            <a:ext cx="463896" cy="463896"/>
          </a:xfrm>
          <a:custGeom>
            <a:avLst/>
            <a:gdLst/>
            <a:ahLst/>
            <a:cxnLst/>
            <a:rect r="r" b="b" t="t" l="l"/>
            <a:pathLst>
              <a:path h="463896" w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604520" y="843976"/>
            <a:ext cx="10489597" cy="252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000" spc="232">
                <a:solidFill>
                  <a:srgbClr val="797A1D"/>
                </a:solidFill>
                <a:latin typeface="Cinzel Decorative Bold"/>
              </a:rPr>
              <a:t>Obecné informace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3355669" y="2901030"/>
            <a:ext cx="463896" cy="463896"/>
          </a:xfrm>
          <a:custGeom>
            <a:avLst/>
            <a:gdLst/>
            <a:ahLst/>
            <a:cxnLst/>
            <a:rect r="r" b="b" t="t" l="l"/>
            <a:pathLst>
              <a:path h="463896" w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748915">
            <a:off x="-825489" y="-553070"/>
            <a:ext cx="2895225" cy="2495157"/>
          </a:xfrm>
          <a:custGeom>
            <a:avLst/>
            <a:gdLst/>
            <a:ahLst/>
            <a:cxnLst/>
            <a:rect r="r" b="b" t="t" l="l"/>
            <a:pathLst>
              <a:path h="2495157" w="2895225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76439" y="3336351"/>
            <a:ext cx="13199821" cy="7653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74"/>
              </a:lnSpc>
            </a:pPr>
            <a:r>
              <a:rPr lang="en-US" sz="3267">
                <a:solidFill>
                  <a:srgbClr val="C4791C"/>
                </a:solidFill>
                <a:latin typeface="Titillium Web Bold"/>
              </a:rPr>
              <a:t>Cílem práce</a:t>
            </a:r>
            <a:r>
              <a:rPr lang="en-US" sz="3267">
                <a:solidFill>
                  <a:srgbClr val="C4791C"/>
                </a:solidFill>
                <a:latin typeface="Titillium Web"/>
              </a:rPr>
              <a:t> je popsat, s jakými naratologickými kategoriemi a jakým způsobem pracují učitelé v literární výchově na 1. stupni ZŠ.</a:t>
            </a:r>
          </a:p>
          <a:p>
            <a:pPr algn="ctr">
              <a:lnSpc>
                <a:spcPts val="4294"/>
              </a:lnSpc>
            </a:pPr>
          </a:p>
          <a:p>
            <a:pPr>
              <a:lnSpc>
                <a:spcPts val="4434"/>
              </a:lnSpc>
            </a:pPr>
            <a:r>
              <a:rPr lang="en-US" sz="3167">
                <a:solidFill>
                  <a:srgbClr val="C4791C"/>
                </a:solidFill>
                <a:latin typeface="Titillium Web Bold"/>
              </a:rPr>
              <a:t>Proč se tématem zabývat:</a:t>
            </a:r>
            <a:r>
              <a:rPr lang="en-US" sz="3167">
                <a:solidFill>
                  <a:srgbClr val="C4791C"/>
                </a:solidFill>
                <a:latin typeface="Titillium Web"/>
              </a:rPr>
              <a:t> </a:t>
            </a:r>
          </a:p>
          <a:p>
            <a:pPr>
              <a:lnSpc>
                <a:spcPts val="4294"/>
              </a:lnSpc>
            </a:pPr>
            <a:r>
              <a:rPr lang="en-US" sz="3067">
                <a:solidFill>
                  <a:srgbClr val="C4791C"/>
                </a:solidFill>
                <a:latin typeface="Titillium Web"/>
              </a:rPr>
              <a:t>Ukotvení literární výchovy v terminologii literárně teoretické (naratologické kategorie) má potenciál zvyšovat kvalitu výuky, rozvíjet čtenářství, pisatelství a kritické myšlení žáků.</a:t>
            </a:r>
          </a:p>
          <a:p>
            <a:pPr>
              <a:lnSpc>
                <a:spcPts val="4294"/>
              </a:lnSpc>
            </a:pPr>
          </a:p>
          <a:p>
            <a:pPr>
              <a:lnSpc>
                <a:spcPts val="4294"/>
              </a:lnSpc>
            </a:pPr>
            <a:r>
              <a:rPr lang="en-US" sz="3067">
                <a:solidFill>
                  <a:srgbClr val="C4791C"/>
                </a:solidFill>
                <a:latin typeface="Titillium Web"/>
              </a:rPr>
              <a:t>Učitelé na FZŠ (provázející učitelé) by měli být zárukou kvality, takže lze předpokládat, že NK systematicky u žáků rozvíjí a příklady dobré praxe získané z dat výzkumu této práce mohou zlepšit kvalitu výuky na dalších ZŠ.</a:t>
            </a:r>
          </a:p>
          <a:p>
            <a:pPr algn="ctr">
              <a:lnSpc>
                <a:spcPts val="4294"/>
              </a:lnSpc>
            </a:pPr>
          </a:p>
          <a:p>
            <a:pPr algn="ctr">
              <a:lnSpc>
                <a:spcPts val="4294"/>
              </a:lnSpc>
            </a:pPr>
          </a:p>
          <a:p>
            <a:pPr algn="ctr">
              <a:lnSpc>
                <a:spcPts val="4294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15921524" y="-14432"/>
            <a:ext cx="2675553" cy="2550160"/>
          </a:xfrm>
          <a:custGeom>
            <a:avLst/>
            <a:gdLst/>
            <a:ahLst/>
            <a:cxnLst/>
            <a:rect r="r" b="b" t="t" l="l"/>
            <a:pathLst>
              <a:path h="2550160" w="2675553">
                <a:moveTo>
                  <a:pt x="2675552" y="0"/>
                </a:moveTo>
                <a:lnTo>
                  <a:pt x="0" y="0"/>
                </a:lnTo>
                <a:lnTo>
                  <a:pt x="0" y="2550160"/>
                </a:lnTo>
                <a:lnTo>
                  <a:pt x="2675552" y="2550160"/>
                </a:lnTo>
                <a:lnTo>
                  <a:pt x="26755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1398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403289">
            <a:off x="-651107" y="3478613"/>
            <a:ext cx="1678929" cy="3329775"/>
          </a:xfrm>
          <a:custGeom>
            <a:avLst/>
            <a:gdLst/>
            <a:ahLst/>
            <a:cxnLst/>
            <a:rect r="r" b="b" t="t" l="l"/>
            <a:pathLst>
              <a:path h="3329775" w="1678929">
                <a:moveTo>
                  <a:pt x="0" y="0"/>
                </a:moveTo>
                <a:lnTo>
                  <a:pt x="1678930" y="0"/>
                </a:lnTo>
                <a:lnTo>
                  <a:pt x="1678930" y="3329774"/>
                </a:lnTo>
                <a:lnTo>
                  <a:pt x="0" y="33297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394180">
            <a:off x="17444270" y="7845256"/>
            <a:ext cx="1678929" cy="3329775"/>
          </a:xfrm>
          <a:custGeom>
            <a:avLst/>
            <a:gdLst/>
            <a:ahLst/>
            <a:cxnLst/>
            <a:rect r="r" b="b" t="t" l="l"/>
            <a:pathLst>
              <a:path h="3329775" w="1678929">
                <a:moveTo>
                  <a:pt x="1678929" y="0"/>
                </a:moveTo>
                <a:lnTo>
                  <a:pt x="0" y="0"/>
                </a:lnTo>
                <a:lnTo>
                  <a:pt x="0" y="3329775"/>
                </a:lnTo>
                <a:lnTo>
                  <a:pt x="1678929" y="3329775"/>
                </a:lnTo>
                <a:lnTo>
                  <a:pt x="16789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942741" y="1028700"/>
            <a:ext cx="463896" cy="463896"/>
          </a:xfrm>
          <a:custGeom>
            <a:avLst/>
            <a:gdLst/>
            <a:ahLst/>
            <a:cxnLst/>
            <a:rect r="r" b="b" t="t" l="l"/>
            <a:pathLst>
              <a:path h="463896" w="463896">
                <a:moveTo>
                  <a:pt x="0" y="0"/>
                </a:moveTo>
                <a:lnTo>
                  <a:pt x="463895" y="0"/>
                </a:lnTo>
                <a:lnTo>
                  <a:pt x="463895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868544" y="1281603"/>
            <a:ext cx="10489597" cy="125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000" spc="232">
                <a:solidFill>
                  <a:srgbClr val="797A1D"/>
                </a:solidFill>
                <a:latin typeface="Cinzel Decorative Bold"/>
              </a:rPr>
              <a:t>Úvod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2578782" y="2428713"/>
            <a:ext cx="463896" cy="463896"/>
          </a:xfrm>
          <a:custGeom>
            <a:avLst/>
            <a:gdLst/>
            <a:ahLst/>
            <a:cxnLst/>
            <a:rect r="r" b="b" t="t" l="l"/>
            <a:pathLst>
              <a:path h="463896" w="463896">
                <a:moveTo>
                  <a:pt x="0" y="0"/>
                </a:moveTo>
                <a:lnTo>
                  <a:pt x="463895" y="0"/>
                </a:lnTo>
                <a:lnTo>
                  <a:pt x="463895" y="463895"/>
                </a:lnTo>
                <a:lnTo>
                  <a:pt x="0" y="4638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748915">
            <a:off x="-825489" y="-553070"/>
            <a:ext cx="2895225" cy="2495157"/>
          </a:xfrm>
          <a:custGeom>
            <a:avLst/>
            <a:gdLst/>
            <a:ahLst/>
            <a:cxnLst/>
            <a:rect r="r" b="b" t="t" l="l"/>
            <a:pathLst>
              <a:path h="2495157" w="2895225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481330">
            <a:off x="15668412" y="-1028700"/>
            <a:ext cx="4518875" cy="4114800"/>
          </a:xfrm>
          <a:custGeom>
            <a:avLst/>
            <a:gdLst/>
            <a:ahLst/>
            <a:cxnLst/>
            <a:rect r="r" b="b" t="t" l="l"/>
            <a:pathLst>
              <a:path h="4114800" w="4518875">
                <a:moveTo>
                  <a:pt x="4518875" y="0"/>
                </a:moveTo>
                <a:lnTo>
                  <a:pt x="0" y="0"/>
                </a:lnTo>
                <a:lnTo>
                  <a:pt x="0" y="4114800"/>
                </a:lnTo>
                <a:lnTo>
                  <a:pt x="4518875" y="4114800"/>
                </a:lnTo>
                <a:lnTo>
                  <a:pt x="451887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40063" y="2244725"/>
            <a:ext cx="15378134" cy="7472328"/>
          </a:xfrm>
          <a:custGeom>
            <a:avLst/>
            <a:gdLst/>
            <a:ahLst/>
            <a:cxnLst/>
            <a:rect r="r" b="b" t="t" l="l"/>
            <a:pathLst>
              <a:path h="7472328" w="15378134">
                <a:moveTo>
                  <a:pt x="0" y="0"/>
                </a:moveTo>
                <a:lnTo>
                  <a:pt x="15378134" y="0"/>
                </a:lnTo>
                <a:lnTo>
                  <a:pt x="15378134" y="7472328"/>
                </a:lnTo>
                <a:lnTo>
                  <a:pt x="0" y="74723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899202" y="990600"/>
            <a:ext cx="10489597" cy="125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000" spc="232">
                <a:solidFill>
                  <a:srgbClr val="C4791C"/>
                </a:solidFill>
                <a:latin typeface="Cinzel Decorative Bold"/>
              </a:rPr>
              <a:t>OSNOVA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355669" y="2901030"/>
            <a:ext cx="463896" cy="463896"/>
          </a:xfrm>
          <a:custGeom>
            <a:avLst/>
            <a:gdLst/>
            <a:ahLst/>
            <a:cxnLst/>
            <a:rect r="r" b="b" t="t" l="l"/>
            <a:pathLst>
              <a:path h="463896" w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87801" y="707296"/>
            <a:ext cx="14912397" cy="8872407"/>
          </a:xfrm>
          <a:custGeom>
            <a:avLst/>
            <a:gdLst/>
            <a:ahLst/>
            <a:cxnLst/>
            <a:rect r="r" b="b" t="t" l="l"/>
            <a:pathLst>
              <a:path h="8872407" w="14912397">
                <a:moveTo>
                  <a:pt x="0" y="0"/>
                </a:moveTo>
                <a:lnTo>
                  <a:pt x="14912398" y="0"/>
                </a:lnTo>
                <a:lnTo>
                  <a:pt x="14912398" y="8872408"/>
                </a:lnTo>
                <a:lnTo>
                  <a:pt x="0" y="88724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07229" y="1344411"/>
            <a:ext cx="17259300" cy="7598177"/>
          </a:xfrm>
          <a:custGeom>
            <a:avLst/>
            <a:gdLst/>
            <a:ahLst/>
            <a:cxnLst/>
            <a:rect r="r" b="b" t="t" l="l"/>
            <a:pathLst>
              <a:path h="7598177" w="17259300">
                <a:moveTo>
                  <a:pt x="0" y="0"/>
                </a:moveTo>
                <a:lnTo>
                  <a:pt x="17259300" y="0"/>
                </a:lnTo>
                <a:lnTo>
                  <a:pt x="17259300" y="7598178"/>
                </a:lnTo>
                <a:lnTo>
                  <a:pt x="0" y="759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8557" y="2372696"/>
            <a:ext cx="17890886" cy="5541609"/>
          </a:xfrm>
          <a:custGeom>
            <a:avLst/>
            <a:gdLst/>
            <a:ahLst/>
            <a:cxnLst/>
            <a:rect r="r" b="b" t="t" l="l"/>
            <a:pathLst>
              <a:path h="5541609" w="17890886">
                <a:moveTo>
                  <a:pt x="0" y="0"/>
                </a:moveTo>
                <a:lnTo>
                  <a:pt x="17890886" y="0"/>
                </a:lnTo>
                <a:lnTo>
                  <a:pt x="17890886" y="5541608"/>
                </a:lnTo>
                <a:lnTo>
                  <a:pt x="0" y="5541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1948" y="1156860"/>
            <a:ext cx="15804104" cy="8101440"/>
          </a:xfrm>
          <a:custGeom>
            <a:avLst/>
            <a:gdLst/>
            <a:ahLst/>
            <a:cxnLst/>
            <a:rect r="r" b="b" t="t" l="l"/>
            <a:pathLst>
              <a:path h="8101440" w="15804104">
                <a:moveTo>
                  <a:pt x="0" y="0"/>
                </a:moveTo>
                <a:lnTo>
                  <a:pt x="15804104" y="0"/>
                </a:lnTo>
                <a:lnTo>
                  <a:pt x="15804104" y="8101440"/>
                </a:lnTo>
                <a:lnTo>
                  <a:pt x="0" y="81014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748915">
            <a:off x="-825489" y="-553070"/>
            <a:ext cx="2895225" cy="2495157"/>
          </a:xfrm>
          <a:custGeom>
            <a:avLst/>
            <a:gdLst/>
            <a:ahLst/>
            <a:cxnLst/>
            <a:rect r="r" b="b" t="t" l="l"/>
            <a:pathLst>
              <a:path h="2495157" w="2895225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333858" y="-1996974"/>
            <a:ext cx="13620284" cy="13620284"/>
          </a:xfrm>
          <a:custGeom>
            <a:avLst/>
            <a:gdLst/>
            <a:ahLst/>
            <a:cxnLst/>
            <a:rect r="r" b="b" t="t" l="l"/>
            <a:pathLst>
              <a:path h="13620284" w="13620284">
                <a:moveTo>
                  <a:pt x="0" y="0"/>
                </a:moveTo>
                <a:lnTo>
                  <a:pt x="13620284" y="0"/>
                </a:lnTo>
                <a:lnTo>
                  <a:pt x="13620284" y="13620284"/>
                </a:lnTo>
                <a:lnTo>
                  <a:pt x="0" y="13620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517442">
            <a:off x="-120582" y="2075771"/>
            <a:ext cx="2380000" cy="4936162"/>
          </a:xfrm>
          <a:custGeom>
            <a:avLst/>
            <a:gdLst/>
            <a:ahLst/>
            <a:cxnLst/>
            <a:rect r="r" b="b" t="t" l="l"/>
            <a:pathLst>
              <a:path h="4936162" w="2380000">
                <a:moveTo>
                  <a:pt x="0" y="0"/>
                </a:moveTo>
                <a:lnTo>
                  <a:pt x="2379999" y="0"/>
                </a:lnTo>
                <a:lnTo>
                  <a:pt x="2379999" y="4936162"/>
                </a:lnTo>
                <a:lnTo>
                  <a:pt x="0" y="49361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1135818">
            <a:off x="16477957" y="3659792"/>
            <a:ext cx="2404829" cy="4987659"/>
          </a:xfrm>
          <a:custGeom>
            <a:avLst/>
            <a:gdLst/>
            <a:ahLst/>
            <a:cxnLst/>
            <a:rect r="r" b="b" t="t" l="l"/>
            <a:pathLst>
              <a:path h="4987659" w="2404829">
                <a:moveTo>
                  <a:pt x="2404829" y="0"/>
                </a:moveTo>
                <a:lnTo>
                  <a:pt x="0" y="0"/>
                </a:lnTo>
                <a:lnTo>
                  <a:pt x="0" y="4987659"/>
                </a:lnTo>
                <a:lnTo>
                  <a:pt x="2404829" y="4987659"/>
                </a:lnTo>
                <a:lnTo>
                  <a:pt x="24048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59651" y="3365369"/>
            <a:ext cx="10247227" cy="2847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50"/>
              </a:lnSpc>
            </a:pPr>
            <a:r>
              <a:rPr lang="en-US" sz="9000" spc="261">
                <a:solidFill>
                  <a:srgbClr val="C4791C"/>
                </a:solidFill>
                <a:latin typeface="Cinzel Decorative Bold"/>
              </a:rPr>
              <a:t>Děkuji za pozornost</a:t>
            </a:r>
          </a:p>
        </p:txBody>
      </p:sp>
      <p:sp>
        <p:nvSpPr>
          <p:cNvPr name="AutoShape 7" id="7"/>
          <p:cNvSpPr/>
          <p:nvPr/>
        </p:nvSpPr>
        <p:spPr>
          <a:xfrm flipV="true">
            <a:off x="-4207261" y="7452663"/>
            <a:ext cx="8414522" cy="28575"/>
          </a:xfrm>
          <a:prstGeom prst="line">
            <a:avLst/>
          </a:prstGeom>
          <a:ln cap="rnd" w="28575">
            <a:solidFill>
              <a:srgbClr val="797A1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V="true">
            <a:off x="13606431" y="2369676"/>
            <a:ext cx="8414522" cy="28575"/>
          </a:xfrm>
          <a:prstGeom prst="line">
            <a:avLst/>
          </a:prstGeom>
          <a:ln cap="rnd" w="28575">
            <a:solidFill>
              <a:srgbClr val="797A1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true" rot="5285550">
            <a:off x="1171627" y="8237207"/>
            <a:ext cx="1488728" cy="1407094"/>
          </a:xfrm>
          <a:custGeom>
            <a:avLst/>
            <a:gdLst/>
            <a:ahLst/>
            <a:cxnLst/>
            <a:rect r="r" b="b" t="t" l="l"/>
            <a:pathLst>
              <a:path h="1407094" w="1488728">
                <a:moveTo>
                  <a:pt x="0" y="1407095"/>
                </a:moveTo>
                <a:lnTo>
                  <a:pt x="1488729" y="1407095"/>
                </a:lnTo>
                <a:lnTo>
                  <a:pt x="1488729" y="0"/>
                </a:lnTo>
                <a:lnTo>
                  <a:pt x="0" y="0"/>
                </a:lnTo>
                <a:lnTo>
                  <a:pt x="0" y="140709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5317265" y="729432"/>
            <a:ext cx="1273754" cy="1203908"/>
          </a:xfrm>
          <a:custGeom>
            <a:avLst/>
            <a:gdLst/>
            <a:ahLst/>
            <a:cxnLst/>
            <a:rect r="r" b="b" t="t" l="l"/>
            <a:pathLst>
              <a:path h="1203908" w="1273754">
                <a:moveTo>
                  <a:pt x="0" y="0"/>
                </a:moveTo>
                <a:lnTo>
                  <a:pt x="1273754" y="0"/>
                </a:lnTo>
                <a:lnTo>
                  <a:pt x="1273754" y="1203908"/>
                </a:lnTo>
                <a:lnTo>
                  <a:pt x="0" y="12039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15838881" y="8222139"/>
            <a:ext cx="2840838" cy="2448286"/>
          </a:xfrm>
          <a:custGeom>
            <a:avLst/>
            <a:gdLst/>
            <a:ahLst/>
            <a:cxnLst/>
            <a:rect r="r" b="b" t="t" l="l"/>
            <a:pathLst>
              <a:path h="2448286" w="2840838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DAGCNq_B4tk</dc:identifier>
  <dcterms:modified xsi:type="dcterms:W3CDTF">2011-08-01T06:04:30Z</dcterms:modified>
  <cp:revision>1</cp:revision>
  <dc:title>Green Aesthetic Thesis Defense Presentation</dc:title>
</cp:coreProperties>
</file>