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2" y="-4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518F-11CC-48B7-8E3C-7070428A2E15}" type="datetimeFigureOut">
              <a:rPr lang="cs-CZ" smtClean="0"/>
              <a:t>12.04.2024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624-37B6-4A75-AFA2-81F3FDDD9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10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518F-11CC-48B7-8E3C-7070428A2E15}" type="datetimeFigureOut">
              <a:rPr lang="cs-CZ" smtClean="0"/>
              <a:t>12.04.2024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624-37B6-4A75-AFA2-81F3FDDD9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14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518F-11CC-48B7-8E3C-7070428A2E15}" type="datetimeFigureOut">
              <a:rPr lang="cs-CZ" smtClean="0"/>
              <a:t>12.04.2024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624-37B6-4A75-AFA2-81F3FDDD9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90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518F-11CC-48B7-8E3C-7070428A2E15}" type="datetimeFigureOut">
              <a:rPr lang="cs-CZ" smtClean="0"/>
              <a:t>12.04.2024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624-37B6-4A75-AFA2-81F3FDDD9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21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518F-11CC-48B7-8E3C-7070428A2E15}" type="datetimeFigureOut">
              <a:rPr lang="cs-CZ" smtClean="0"/>
              <a:t>12.04.2024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624-37B6-4A75-AFA2-81F3FDDD9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27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518F-11CC-48B7-8E3C-7070428A2E15}" type="datetimeFigureOut">
              <a:rPr lang="cs-CZ" smtClean="0"/>
              <a:t>12.04.2024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624-37B6-4A75-AFA2-81F3FDDD9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64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518F-11CC-48B7-8E3C-7070428A2E15}" type="datetimeFigureOut">
              <a:rPr lang="cs-CZ" smtClean="0"/>
              <a:t>12.04.2024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624-37B6-4A75-AFA2-81F3FDDD9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00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518F-11CC-48B7-8E3C-7070428A2E15}" type="datetimeFigureOut">
              <a:rPr lang="cs-CZ" smtClean="0"/>
              <a:t>12.04.2024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624-37B6-4A75-AFA2-81F3FDDD9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61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518F-11CC-48B7-8E3C-7070428A2E15}" type="datetimeFigureOut">
              <a:rPr lang="cs-CZ" smtClean="0"/>
              <a:t>12.04.2024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624-37B6-4A75-AFA2-81F3FDDD9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80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518F-11CC-48B7-8E3C-7070428A2E15}" type="datetimeFigureOut">
              <a:rPr lang="cs-CZ" smtClean="0"/>
              <a:t>12.04.2024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624-37B6-4A75-AFA2-81F3FDDD9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26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518F-11CC-48B7-8E3C-7070428A2E15}" type="datetimeFigureOut">
              <a:rPr lang="cs-CZ" smtClean="0"/>
              <a:t>12.04.2024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624-37B6-4A75-AFA2-81F3FDDD9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78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8518F-11CC-48B7-8E3C-7070428A2E15}" type="datetimeFigureOut">
              <a:rPr lang="cs-CZ" smtClean="0"/>
              <a:t>12.04.2024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C9624-37B6-4A75-AFA2-81F3FDDD90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74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Problémové chování žáků 1. stupně očima učitelů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Kateřina </a:t>
            </a:r>
            <a:r>
              <a:rPr lang="cs-CZ" dirty="0" err="1" smtClean="0"/>
              <a:t>Vodolánová</a:t>
            </a:r>
            <a:endParaRPr lang="cs-CZ" dirty="0" smtClean="0"/>
          </a:p>
          <a:p>
            <a:r>
              <a:rPr lang="cs-CZ" dirty="0" smtClean="0"/>
              <a:t>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7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Výsledky analýzy výzkumu – možnosti pro další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Využití krizových plánů při řešení krizových situací v běžných školách (návykové látky, šikana)</a:t>
            </a:r>
          </a:p>
          <a:p>
            <a:pPr marL="457200" lvl="1" indent="0">
              <a:buNone/>
            </a:pPr>
            <a:r>
              <a:rPr lang="cs-CZ" dirty="0" smtClean="0"/>
              <a:t>→ Možnosti využití a zavedení krizových </a:t>
            </a:r>
            <a:r>
              <a:rPr lang="cs-CZ" smtClean="0"/>
              <a:t>plánů i pro </a:t>
            </a:r>
            <a:r>
              <a:rPr lang="cs-CZ" dirty="0" smtClean="0"/>
              <a:t>řešení problémových situací u žáka s PAS ze speciálních škol do škol běžných.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800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Rozsah práce , členění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Rozsah – 82 stran</a:t>
            </a:r>
          </a:p>
          <a:p>
            <a:r>
              <a:rPr lang="cs-CZ" dirty="0"/>
              <a:t>Katedra </a:t>
            </a:r>
            <a:r>
              <a:rPr lang="cs-CZ" dirty="0" err="1"/>
              <a:t>preprimární</a:t>
            </a:r>
            <a:r>
              <a:rPr lang="cs-CZ" dirty="0"/>
              <a:t> a primární pedagogiky</a:t>
            </a:r>
          </a:p>
          <a:p>
            <a:r>
              <a:rPr lang="cs-CZ" dirty="0" smtClean="0"/>
              <a:t>Vedoucí práce - </a:t>
            </a:r>
            <a:r>
              <a:rPr lang="cs-CZ" dirty="0"/>
              <a:t>PhDr. Tereza Krčmářová, Ph.D.</a:t>
            </a:r>
            <a:endParaRPr lang="cs-CZ" dirty="0" smtClean="0"/>
          </a:p>
          <a:p>
            <a:r>
              <a:rPr lang="cs-CZ" dirty="0" smtClean="0"/>
              <a:t>Části:</a:t>
            </a:r>
          </a:p>
          <a:p>
            <a:pPr lvl="1"/>
            <a:r>
              <a:rPr lang="cs-CZ" dirty="0" smtClean="0"/>
              <a:t>Teoretická část</a:t>
            </a:r>
          </a:p>
          <a:p>
            <a:pPr lvl="1"/>
            <a:r>
              <a:rPr lang="cs-CZ" dirty="0" smtClean="0"/>
              <a:t>Praktická část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84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Zdůvodnění výběru tématu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Téma </a:t>
            </a:r>
            <a:r>
              <a:rPr lang="cs-CZ" dirty="0"/>
              <a:t>problémového </a:t>
            </a:r>
            <a:r>
              <a:rPr lang="cs-CZ" dirty="0" smtClean="0"/>
              <a:t>chování mě </a:t>
            </a:r>
            <a:r>
              <a:rPr lang="cs-CZ" dirty="0"/>
              <a:t>bude jako učitele provázet po celou dobu mé profese. </a:t>
            </a:r>
            <a:endParaRPr lang="cs-CZ" dirty="0" smtClean="0"/>
          </a:p>
          <a:p>
            <a:r>
              <a:rPr lang="cs-CZ" dirty="0" smtClean="0"/>
              <a:t>Zjistit </a:t>
            </a:r>
            <a:r>
              <a:rPr lang="cs-CZ" dirty="0"/>
              <a:t>více o tom, jakým způsobem se tomuto problému dát předcházet a jakými způsoby mohu jako učitel již vzniklou problematickou situaci řešit.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82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Teoretická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Problémové chování – Rizikové chování, Chování žáků s PAS</a:t>
            </a:r>
          </a:p>
          <a:p>
            <a:r>
              <a:rPr lang="cs-CZ" dirty="0" smtClean="0"/>
              <a:t>Prevence problémového chování žáků</a:t>
            </a:r>
          </a:p>
          <a:p>
            <a:r>
              <a:rPr lang="cs-CZ" dirty="0" smtClean="0"/>
              <a:t>Význam a role učitele</a:t>
            </a:r>
          </a:p>
          <a:p>
            <a:r>
              <a:rPr lang="cs-CZ" dirty="0" smtClean="0"/>
              <a:t>Řešení kázeňských problémů</a:t>
            </a:r>
          </a:p>
          <a:p>
            <a:r>
              <a:rPr lang="cs-CZ" dirty="0" smtClean="0"/>
              <a:t>Řešení vybraný typů problémových situací</a:t>
            </a:r>
          </a:p>
          <a:p>
            <a:pPr lvl="1"/>
            <a:r>
              <a:rPr lang="cs-CZ" dirty="0" smtClean="0"/>
              <a:t>Řešení problémového chování, Řešení </a:t>
            </a:r>
            <a:r>
              <a:rPr lang="cs-CZ" dirty="0" err="1" smtClean="0"/>
              <a:t>rozikového</a:t>
            </a:r>
            <a:r>
              <a:rPr lang="cs-CZ" dirty="0" smtClean="0"/>
              <a:t> chování (kouření na školním pozemku), Řešení agrese u žáků s PAS</a:t>
            </a:r>
          </a:p>
          <a:p>
            <a:r>
              <a:rPr lang="cs-CZ" dirty="0" smtClean="0"/>
              <a:t>Shrnutí teoretické části</a:t>
            </a:r>
          </a:p>
        </p:txBody>
      </p:sp>
    </p:spTree>
    <p:extLst>
      <p:ext uri="{BB962C8B-B14F-4D97-AF65-F5344CB8AC3E}">
        <p14:creationId xmlns:p14="http://schemas.microsoft.com/office/powerpoint/2010/main" val="253857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Praktická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Metodologie výzkumu</a:t>
            </a:r>
          </a:p>
          <a:p>
            <a:pPr lvl="1"/>
            <a:r>
              <a:rPr lang="cs-CZ" dirty="0" smtClean="0"/>
              <a:t>Cíl práce a výzkumné otázky</a:t>
            </a:r>
          </a:p>
          <a:p>
            <a:pPr lvl="1"/>
            <a:r>
              <a:rPr lang="cs-CZ" dirty="0" smtClean="0"/>
              <a:t>Organizace výzkumného šetření, výzkumný vzorek (7 učitelek z 1. STZŠ)</a:t>
            </a:r>
          </a:p>
          <a:p>
            <a:pPr lvl="1"/>
            <a:r>
              <a:rPr lang="cs-CZ" dirty="0" smtClean="0"/>
              <a:t>Metody sběru dat  a jejich analýza</a:t>
            </a:r>
          </a:p>
          <a:p>
            <a:pPr lvl="2"/>
            <a:r>
              <a:rPr lang="cs-CZ" dirty="0" smtClean="0"/>
              <a:t>Kazuistiky vybraných situací, rozhovory</a:t>
            </a:r>
          </a:p>
          <a:p>
            <a:r>
              <a:rPr lang="cs-CZ" dirty="0" smtClean="0"/>
              <a:t>Výsledky výzkumu</a:t>
            </a:r>
          </a:p>
          <a:p>
            <a:pPr lvl="1"/>
            <a:r>
              <a:rPr lang="cs-CZ" dirty="0" smtClean="0"/>
              <a:t>Analýza rozhovorů 1. situace „Kouření na záchodech“</a:t>
            </a:r>
          </a:p>
          <a:p>
            <a:pPr lvl="1"/>
            <a:r>
              <a:rPr lang="cs-CZ" dirty="0" smtClean="0"/>
              <a:t>Analýza rozhovorů 2. situace „Strašidelný dopis“</a:t>
            </a:r>
          </a:p>
          <a:p>
            <a:pPr lvl="1"/>
            <a:r>
              <a:rPr lang="cs-CZ" dirty="0" smtClean="0"/>
              <a:t>Analýza rozhovorů 3. situace „Útok na spolužáka“</a:t>
            </a:r>
          </a:p>
          <a:p>
            <a:pPr lvl="1"/>
            <a:r>
              <a:rPr lang="cs-CZ" dirty="0" smtClean="0"/>
              <a:t>Porovnání a interpretace výsledků ve vztahu ke všem situacím</a:t>
            </a:r>
          </a:p>
          <a:p>
            <a:pPr lvl="1"/>
            <a:r>
              <a:rPr lang="cs-CZ" dirty="0" smtClean="0"/>
              <a:t>Scénáře vycházející z výzkumu</a:t>
            </a:r>
          </a:p>
          <a:p>
            <a:r>
              <a:rPr lang="cs-CZ" dirty="0" smtClean="0"/>
              <a:t>Shrnutí výsledků výzkumu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82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Výzkumné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Hlavní výzkumná otázka:</a:t>
            </a:r>
          </a:p>
          <a:p>
            <a:pPr lvl="1"/>
            <a:r>
              <a:rPr lang="cs-CZ" i="1" dirty="0"/>
              <a:t>„Jak přemýšlí učitelé o problémové situaci týkající se chování žáků ve škole</a:t>
            </a:r>
            <a:r>
              <a:rPr lang="cs-CZ" i="1" dirty="0" smtClean="0"/>
              <a:t>?“</a:t>
            </a:r>
            <a:endParaRPr lang="cs-CZ" dirty="0" smtClean="0"/>
          </a:p>
          <a:p>
            <a:r>
              <a:rPr lang="cs-CZ" dirty="0" smtClean="0"/>
              <a:t>Dílčí výzkumné otázky:</a:t>
            </a:r>
          </a:p>
          <a:p>
            <a:pPr lvl="1"/>
            <a:r>
              <a:rPr lang="cs-CZ" dirty="0" smtClean="0"/>
              <a:t>Jak </a:t>
            </a:r>
            <a:r>
              <a:rPr lang="cs-CZ" dirty="0"/>
              <a:t>by učitelé řešili již vzniklou problémovou situaci</a:t>
            </a:r>
            <a:r>
              <a:rPr lang="cs-CZ" dirty="0" smtClean="0"/>
              <a:t>?</a:t>
            </a:r>
            <a:endParaRPr lang="cs-CZ" dirty="0"/>
          </a:p>
          <a:p>
            <a:pPr lvl="1"/>
            <a:r>
              <a:rPr lang="cs-CZ" dirty="0" smtClean="0"/>
              <a:t>Jakou </a:t>
            </a:r>
            <a:r>
              <a:rPr lang="cs-CZ" dirty="0"/>
              <a:t>měrou by se lišili názory na řešení problémové situace</a:t>
            </a:r>
            <a:r>
              <a:rPr lang="cs-CZ" dirty="0" smtClean="0"/>
              <a:t>?</a:t>
            </a:r>
            <a:endParaRPr lang="cs-CZ" dirty="0"/>
          </a:p>
          <a:p>
            <a:pPr lvl="1"/>
            <a:r>
              <a:rPr lang="cs-CZ" dirty="0" smtClean="0"/>
              <a:t>Má </a:t>
            </a:r>
            <a:r>
              <a:rPr lang="cs-CZ" dirty="0"/>
              <a:t>délka praxe vliv na zkušenosti učitele s řešením vybraných typů problémových situací</a:t>
            </a:r>
            <a:r>
              <a:rPr lang="cs-CZ" dirty="0" smtClean="0"/>
              <a:t>?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681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kazuistik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7" y="1600200"/>
            <a:ext cx="771188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19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302245" cy="1143000"/>
          </a:xfrm>
        </p:spPr>
        <p:txBody>
          <a:bodyPr/>
          <a:lstStyle/>
          <a:p>
            <a:r>
              <a:rPr lang="cs-CZ" dirty="0" smtClean="0"/>
              <a:t>Ukázka analýzy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894" t="-44557" r="-894" b="44557"/>
          <a:stretch/>
        </p:blipFill>
        <p:spPr>
          <a:xfrm rot="16200000">
            <a:off x="-1592355" y="664365"/>
            <a:ext cx="5076186" cy="657301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78077" y="-435744"/>
            <a:ext cx="3071709" cy="44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2097" y="3429000"/>
            <a:ext cx="444408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0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analýzy výzkumu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Učitelé o daných problémových situacích přemýšlí většinou podobně a vesměs v souladu s odbornou literaturou v teoretické části. </a:t>
            </a:r>
            <a:endParaRPr lang="cs-CZ" dirty="0" smtClean="0"/>
          </a:p>
          <a:p>
            <a:r>
              <a:rPr lang="cs-CZ" dirty="0" smtClean="0"/>
              <a:t>Chtějí</a:t>
            </a:r>
            <a:r>
              <a:rPr lang="cs-CZ" dirty="0"/>
              <a:t>, aby se dostalo spokojenosti pro všechny zúčastněné osoby, jako zúčastněné žáky a pedagogy, a jejich okolí</a:t>
            </a:r>
            <a:r>
              <a:rPr lang="cs-CZ" dirty="0" smtClean="0"/>
              <a:t>.</a:t>
            </a:r>
          </a:p>
          <a:p>
            <a:r>
              <a:rPr lang="cs-CZ" dirty="0"/>
              <a:t>Tyto scénáře poukazují na to, jakým způsobem by se na základě výpovědí respondenti pravděpodobně rozhodly postupovat při řešení vybraných problémových situací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Délka praxe může ale i nemusí mít vliv na řešení. Větší vliv má zkušenost </a:t>
            </a:r>
            <a:r>
              <a:rPr lang="cs-CZ" dirty="0" smtClean="0"/>
              <a:t>získaná během praxe bez ohledu na její délku.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26426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335</Words>
  <Application>Microsoft Office PowerPoint</Application>
  <PresentationFormat>Předvádění na obrazovce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Problémové chování žáků 1. stupně očima učitelů </vt:lpstr>
      <vt:lpstr>Rozsah práce , členění</vt:lpstr>
      <vt:lpstr>Zdůvodnění výběru tématu</vt:lpstr>
      <vt:lpstr>Teoretická část</vt:lpstr>
      <vt:lpstr>Praktická část</vt:lpstr>
      <vt:lpstr>Výzkumné otázky</vt:lpstr>
      <vt:lpstr>Ukázka kazuistik</vt:lpstr>
      <vt:lpstr>Ukázka analýzy</vt:lpstr>
      <vt:lpstr>Výsledky analýzy výzkumu</vt:lpstr>
      <vt:lpstr>Výsledky analýzy výzkumu – možnosti pro další výzkum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Problémové chování žáků 1. stupně očima učitelů</dc:title>
  <dc:creator>kvodo</dc:creator>
  <cp:lastModifiedBy>kvodo</cp:lastModifiedBy>
  <cp:revision>6</cp:revision>
  <dcterms:created xsi:type="dcterms:W3CDTF">2024-04-12T09:34:21Z</dcterms:created>
  <dcterms:modified xsi:type="dcterms:W3CDTF">2024-04-12T10:33:47Z</dcterms:modified>
</cp:coreProperties>
</file>