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3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0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1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7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1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3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8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52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6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1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4/11/2024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3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12" r:id="rId5"/>
    <p:sldLayoutId id="2147483718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1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evné pastely v horním zobrazení">
            <a:extLst>
              <a:ext uri="{FF2B5EF4-FFF2-40B4-BE49-F238E27FC236}">
                <a16:creationId xmlns:a16="http://schemas.microsoft.com/office/drawing/2014/main" id="{D7FCD37D-3C84-E69F-E788-3DD1B1622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15" b="371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8B24E1-6C12-60B4-C394-83C100601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cs-CZ"/>
              <a:t>Moje diplomová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CDF901-8FD1-6D6E-0A49-BDAC44D25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cs-CZ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61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D31837-751C-25D6-67ED-1860D0B05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0" y="954419"/>
            <a:ext cx="7252335" cy="23602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 dirty="0">
                <a:latin typeface="+mn-lt"/>
              </a:rPr>
              <a:t> </a:t>
            </a:r>
            <a:r>
              <a:rPr lang="cs-CZ" sz="6000" cap="all" spc="-100" dirty="0">
                <a:latin typeface="+mn-lt"/>
              </a:rPr>
              <a:t>NÁVRH TÉMATU </a:t>
            </a:r>
            <a:r>
              <a:rPr lang="cs-CZ" sz="6000" cap="all" spc="-100" dirty="0" err="1">
                <a:latin typeface="+mn-lt"/>
              </a:rPr>
              <a:t>DP</a:t>
            </a:r>
            <a:endParaRPr lang="en-US" sz="6600" cap="all" spc="-100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A13241-6FE2-26D2-CCB6-9299BCA55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3272757"/>
            <a:ext cx="7131082" cy="236028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spc="8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Vliv</a:t>
            </a:r>
            <a:r>
              <a:rPr lang="en-US" sz="2800" spc="8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800" spc="8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</a:t>
            </a:r>
            <a:r>
              <a:rPr lang="en-US" sz="2800" spc="8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8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komunitního</a:t>
            </a:r>
            <a:r>
              <a:rPr lang="en-US" sz="2800" spc="8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8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kruhu</a:t>
            </a:r>
            <a:r>
              <a:rPr lang="en-US" sz="2800" spc="8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8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vrámci</a:t>
            </a:r>
            <a:r>
              <a:rPr lang="en-US" sz="2800" spc="8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8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třídnických</a:t>
            </a:r>
            <a:r>
              <a:rPr lang="en-US" sz="2800" spc="8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8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hodin</a:t>
            </a:r>
            <a:r>
              <a:rPr lang="en-US" sz="2800" spc="8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8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800" spc="8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8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komunikaci</a:t>
            </a:r>
            <a:r>
              <a:rPr lang="en-US" sz="2800" spc="8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800" spc="8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bezpečné</a:t>
            </a:r>
            <a:r>
              <a:rPr lang="en-US" sz="2800" spc="8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8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klima</a:t>
            </a:r>
            <a:r>
              <a:rPr lang="en-US" sz="2800" spc="8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8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800" spc="8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8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třídě</a:t>
            </a:r>
            <a:endParaRPr lang="en-US" sz="2800" spc="8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Barevné pastely v horním zobrazení">
            <a:extLst>
              <a:ext uri="{FF2B5EF4-FFF2-40B4-BE49-F238E27FC236}">
                <a16:creationId xmlns:a16="http://schemas.microsoft.com/office/drawing/2014/main" id="{664B0CE3-0186-D253-750B-4F3BFEA943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38" r="12530" b="1"/>
          <a:stretch/>
        </p:blipFill>
        <p:spPr>
          <a:xfrm>
            <a:off x="616738" y="621793"/>
            <a:ext cx="3327310" cy="5614416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41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5543474-0D2B-F333-1F30-2B6BD99B5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8" t="9091" r="7993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04A64C-4453-19AB-B143-C16E044D1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603504"/>
            <a:ext cx="4602152" cy="50292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Návrh osnovy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5060C15-1E26-B817-04CE-303FC60E4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4043" y="1344168"/>
            <a:ext cx="4602152" cy="491032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Pojetí a význam komunitního kruhu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Komunitní kruh jako rituál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Rozvoj klíčových kompetencí v komunitním kruhu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Kompetence komunikativní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Kompetence sociální a personální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Předpoklady pro efektivní </a:t>
            </a:r>
            <a:r>
              <a:rPr lang="cs-CZ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komunitnní</a:t>
            </a: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kruh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Pravidla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Kázeň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Bezpečné klima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Komunikace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Respektující komunikace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Rozvoj dovednosti naslouchání a empatie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Výzkum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Závěr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9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3581BC4-1480-5B26-08C9-153E8A69B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091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EDFC54-6FFE-8441-235F-6609447EB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07647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LITERATURA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809F48-DA30-0C63-D681-538F42916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0752" y="1856232"/>
            <a:ext cx="6718434" cy="417880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DUBEC, Michal. Poznáváme, určujeme a dodržujeme základní pravidla chování ve třídě a ve škole: tematický okruh osobnostní a sociální výchovy Mezilidské vztahy : lekce 7.1 [online]. Praha: Projekt Odyssea, 2007 [cit. 2022-03-12]. ISBN 978-80-87145-15-9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HÁJKOVÁ, E. Komunikační činnosti a jejich cíle. Praha: Univerzita Karlova, Pedagogická fakulta, 2008. ISBN 978-80-7290-364-1.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KANTOROVÁ, Jana. Komunitní kruh. Řízení školy. 2009, roč. 6, č. 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KOPŘIVA, Pavel. Komunitní kruh a škola. Učitelské listy. 2001, roč. 9, č.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PRŮCHA, J. Moderní pedagogika. Praha: Portál, 1997. ISBN 80-7178-170-3.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NOVÁČKOVÁ, Jana. Bezpečné klima ve třídě můžeme vytvořit také pomocí komunitního kruhu. Školství. 2006, roč. 14, č. 11, s. 7.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SCHMIDOVÁ, Kateřina a Radka ŠMEJKALOVÁ. Třída v pohodě: aneb aktivity pro podporu dobrých vztahů mezi žáky.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SCIO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2012.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50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250</Words>
  <Application>Microsoft Office PowerPoint</Application>
  <PresentationFormat>Širokoúhlá obrazovka</PresentationFormat>
  <Paragraphs>26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10" baseType="lpstr">
      <vt:lpstr>Calibri</vt:lpstr>
      <vt:lpstr>Courier New</vt:lpstr>
      <vt:lpstr>Garamond</vt:lpstr>
      <vt:lpstr>Goudy Old Style</vt:lpstr>
      <vt:lpstr>Symbol</vt:lpstr>
      <vt:lpstr>SavonVTI</vt:lpstr>
      <vt:lpstr>Moje diplomová práce</vt:lpstr>
      <vt:lpstr> NÁVRH TÉMATU DP</vt:lpstr>
      <vt:lpstr>Návrh osnovy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diplomová práce</dc:title>
  <dc:creator>Lucie Pfeilerová</dc:creator>
  <cp:lastModifiedBy>Lucie Pfeilerová</cp:lastModifiedBy>
  <cp:revision>1</cp:revision>
  <dcterms:created xsi:type="dcterms:W3CDTF">2024-04-11T18:33:37Z</dcterms:created>
  <dcterms:modified xsi:type="dcterms:W3CDTF">2024-04-11T19:31:21Z</dcterms:modified>
</cp:coreProperties>
</file>