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8" r:id="rId11"/>
    <p:sldId id="269" r:id="rId12"/>
    <p:sldId id="271" r:id="rId13"/>
    <p:sldId id="272" r:id="rId14"/>
    <p:sldId id="273" r:id="rId15"/>
    <p:sldId id="265" r:id="rId16"/>
    <p:sldId id="266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2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36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17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61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2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C6091FB-1720-4582-818D-B4ACFF986764}" type="datetimeFigureOut">
              <a:rPr lang="cs-CZ" smtClean="0"/>
              <a:t>11.04.2024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23A5CA-13D4-4B46-AFB1-C815406D051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0080E-EBC7-35BD-9928-58D9B7DC2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Diplomová</a:t>
            </a:r>
            <a:r>
              <a:rPr lang="en-US" sz="6600" dirty="0"/>
              <a:t> </a:t>
            </a:r>
            <a:r>
              <a:rPr lang="en-US" sz="6600" dirty="0" err="1"/>
              <a:t>práce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43A790-C9DA-0534-EC99-9F6400283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Julie </a:t>
            </a:r>
            <a:r>
              <a:rPr lang="en-US" sz="4000" dirty="0" err="1"/>
              <a:t>Vavrušková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7320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inkoust, papír&#10;&#10;Popis byl vytvořen automaticky">
            <a:extLst>
              <a:ext uri="{FF2B5EF4-FFF2-40B4-BE49-F238E27FC236}">
                <a16:creationId xmlns:a16="http://schemas.microsoft.com/office/drawing/2014/main" id="{AF5ED426-B3EF-EC56-F9F9-AA960EBC4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1524000" y="357808"/>
            <a:ext cx="9144000" cy="6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9C306C-C60C-D7FE-0709-73B9F774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640080"/>
            <a:ext cx="361733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Ukázka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dotazníku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B</a:t>
            </a:r>
            <a:br>
              <a:rPr lang="cs-CZ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(FZŠ O. Chlupa, 5.4.)</a:t>
            </a: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text, rukopis, dokument, papír&#10;&#10;Popis byl vytvořen automaticky">
            <a:extLst>
              <a:ext uri="{FF2B5EF4-FFF2-40B4-BE49-F238E27FC236}">
                <a16:creationId xmlns:a16="http://schemas.microsoft.com/office/drawing/2014/main" id="{9F44125B-51F8-3257-89E9-9F5A2366B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/>
        </p:blipFill>
        <p:spPr>
          <a:xfrm>
            <a:off x="4160135" y="679494"/>
            <a:ext cx="7769554" cy="54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papír, dokument&#10;&#10;Popis byl vytvořen automaticky">
            <a:extLst>
              <a:ext uri="{FF2B5EF4-FFF2-40B4-BE49-F238E27FC236}">
                <a16:creationId xmlns:a16="http://schemas.microsoft.com/office/drawing/2014/main" id="{DE50B4FE-3043-A869-8CE5-E4A86798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10000"/>
          <a:stretch/>
        </p:blipFill>
        <p:spPr>
          <a:xfrm>
            <a:off x="2138508" y="460881"/>
            <a:ext cx="7914984" cy="59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dokument, papír&#10;&#10;Popis byl vytvořen automaticky">
            <a:extLst>
              <a:ext uri="{FF2B5EF4-FFF2-40B4-BE49-F238E27FC236}">
                <a16:creationId xmlns:a16="http://schemas.microsoft.com/office/drawing/2014/main" id="{7DA3B18E-FD6C-1C40-8BFC-11DE55D89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12029"/>
          <a:stretch/>
        </p:blipFill>
        <p:spPr>
          <a:xfrm>
            <a:off x="1524000" y="556591"/>
            <a:ext cx="9144000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dopis, papír&#10;&#10;Popis byl vytvořen automaticky">
            <a:extLst>
              <a:ext uri="{FF2B5EF4-FFF2-40B4-BE49-F238E27FC236}">
                <a16:creationId xmlns:a16="http://schemas.microsoft.com/office/drawing/2014/main" id="{C9D3A3CF-FF4A-474E-5896-E5DC630EA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1538753"/>
            <a:ext cx="9766852" cy="37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31DAB-D7A4-6E54-0B65-7145FC5B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640080"/>
            <a:ext cx="386581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Záznam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pozorování</a:t>
            </a:r>
            <a:br>
              <a:rPr lang="cs-CZ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(ZŠ Kunratice, 10.4.)</a:t>
            </a: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rukopis, papír, dokument&#10;&#10;Popis byl vytvořen automaticky">
            <a:extLst>
              <a:ext uri="{FF2B5EF4-FFF2-40B4-BE49-F238E27FC236}">
                <a16:creationId xmlns:a16="http://schemas.microsoft.com/office/drawing/2014/main" id="{137BD692-FD2F-50DB-4C97-44E619D3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1" y="640080"/>
            <a:ext cx="7464528" cy="55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7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papír, dopis&#10;&#10;Popis byl vytvořen automaticky">
            <a:extLst>
              <a:ext uri="{FF2B5EF4-FFF2-40B4-BE49-F238E27FC236}">
                <a16:creationId xmlns:a16="http://schemas.microsoft.com/office/drawing/2014/main" id="{7E8FB4E6-2E44-FDF3-5330-0FD14676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13" y="337930"/>
            <a:ext cx="7861974" cy="58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rukopis, dopis, dokument&#10;&#10;Popis byl vytvořen automaticky">
            <a:extLst>
              <a:ext uri="{FF2B5EF4-FFF2-40B4-BE49-F238E27FC236}">
                <a16:creationId xmlns:a16="http://schemas.microsoft.com/office/drawing/2014/main" id="{A6A1F3FB-CA7C-9758-021B-ED4851B5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80" y="378285"/>
            <a:ext cx="8135239" cy="61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E729D-BC05-0AF1-9221-9E65402B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848600" cy="1463040"/>
          </a:xfrm>
        </p:spPr>
        <p:txBody>
          <a:bodyPr>
            <a:noAutofit/>
          </a:bodyPr>
          <a:lstStyle/>
          <a:p>
            <a:r>
              <a:rPr lang="cs-CZ" sz="8000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4D22AD-1357-44B6-413F-C6F329668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48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E5AE6-CD79-7D75-8FCE-CE395CAE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a </a:t>
            </a:r>
            <a:r>
              <a:rPr lang="en-US" dirty="0" err="1"/>
              <a:t>téma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9BD3C-FF15-7C56-ADDE-FA23244AA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Vliv metody divadlo fórum na žáky 5. ročníku ZŠ při vhledu do tématu body </a:t>
            </a:r>
            <a:r>
              <a:rPr lang="cs-CZ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shamingu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sz="3600" dirty="0" err="1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ivadlo</a:t>
            </a:r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fórum</a:t>
            </a: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body </a:t>
            </a:r>
            <a:r>
              <a:rPr lang="cs-CZ" sz="3600" dirty="0" err="1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shaming</a:t>
            </a: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AE9C1-1C65-C90C-21B9-382985A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717A61-3322-67BD-4918-239D14D9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cs-CZ" sz="2400" dirty="0"/>
              <a:t>Zájem o dramatickou výchovu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cs-CZ" sz="2400" dirty="0"/>
              <a:t>Zhlédnutí divadla fórum na přehlídce dětských divadelních souborů</a:t>
            </a: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	 Nadšena touto metodou </a:t>
            </a: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	 </a:t>
            </a:r>
            <a:r>
              <a:rPr lang="cs-CZ" sz="2400" dirty="0"/>
              <a:t>Je pro mě funkční, smysluplnou didaktickou metodou.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Záměr</a:t>
            </a:r>
            <a:r>
              <a:rPr lang="en-US" sz="2400" dirty="0"/>
              <a:t>: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400" dirty="0"/>
              <a:t>	</a:t>
            </a:r>
            <a:r>
              <a:rPr lang="cs-CZ" sz="2400" dirty="0"/>
              <a:t>Rozšířit povědomí o DF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400" dirty="0"/>
              <a:t>	</a:t>
            </a:r>
            <a:r>
              <a:rPr lang="cs-CZ" sz="2400" dirty="0"/>
              <a:t>Zúročit představení Nina </a:t>
            </a:r>
            <a:r>
              <a:rPr lang="en-US" sz="2400" dirty="0"/>
              <a:t>od </a:t>
            </a:r>
            <a:r>
              <a:rPr lang="cs-CZ" sz="2400" dirty="0"/>
              <a:t>soubor</a:t>
            </a:r>
            <a:r>
              <a:rPr lang="en-US" sz="2400" dirty="0"/>
              <a:t>u</a:t>
            </a:r>
            <a:r>
              <a:rPr lang="cs-CZ" sz="2400" dirty="0"/>
              <a:t> Kompoty</a:t>
            </a:r>
            <a:r>
              <a:rPr lang="en-US" sz="2400" dirty="0"/>
              <a:t>, “</a:t>
            </a:r>
            <a:r>
              <a:rPr lang="en-US" sz="2400" dirty="0" err="1"/>
              <a:t>vytěžit</a:t>
            </a:r>
            <a:r>
              <a:rPr lang="en-US" sz="2400" dirty="0"/>
              <a:t>” </a:t>
            </a:r>
            <a:r>
              <a:rPr lang="cs-CZ" sz="2400" dirty="0"/>
              <a:t>z něj </a:t>
            </a:r>
            <a:r>
              <a:rPr lang="en-US" sz="2400" dirty="0"/>
              <a:t>co </a:t>
            </a:r>
            <a:r>
              <a:rPr lang="en-US" sz="2400" dirty="0" err="1"/>
              <a:t>nejvíce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06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029C1-EAFC-E6B4-6085-7AC198DB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Cí</a:t>
            </a:r>
            <a:r>
              <a:rPr lang="en-US" dirty="0"/>
              <a:t>le a </a:t>
            </a:r>
            <a:r>
              <a:rPr lang="en-US" dirty="0" err="1"/>
              <a:t>výzkumné</a:t>
            </a:r>
            <a:r>
              <a:rPr lang="en-US" dirty="0"/>
              <a:t> </a:t>
            </a:r>
            <a:r>
              <a:rPr lang="en-US" dirty="0" err="1"/>
              <a:t>otázky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0DCB2-0C13-1DBA-F713-75DC639AB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979" y="2084832"/>
            <a:ext cx="4754880" cy="4354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Cíle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en-US" sz="2400" dirty="0" err="1"/>
              <a:t>Zjistit</a:t>
            </a:r>
            <a:r>
              <a:rPr lang="en-US" sz="2400" dirty="0"/>
              <a:t>, jak </a:t>
            </a:r>
            <a:r>
              <a:rPr lang="en-US" sz="2400" dirty="0" err="1"/>
              <a:t>žá</a:t>
            </a:r>
            <a:r>
              <a:rPr lang="cs-CZ" sz="2400" dirty="0" err="1"/>
              <a:t>ci</a:t>
            </a:r>
            <a:r>
              <a:rPr lang="cs-CZ" sz="2400" dirty="0"/>
              <a:t> 5. ročníků ZŠ vnímají divadlo fórum.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Zjistit, jak se žáci 5. ročníků ZŠ dokáží bránit proti útlaku, konkrétně proti body </a:t>
            </a:r>
            <a:r>
              <a:rPr lang="cs-CZ" sz="2400" dirty="0" err="1"/>
              <a:t>shamingu</a:t>
            </a:r>
            <a:r>
              <a:rPr lang="cs-CZ" sz="2400" dirty="0"/>
              <a:t>, a jak jejich řešení takových situací ovlivní divadlo fórum.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1F579E-6FE7-4EA2-16D8-F1F482F6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2143" y="2048256"/>
            <a:ext cx="4754880" cy="439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Výzkumné otázky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Jak </a:t>
            </a:r>
            <a:r>
              <a:rPr lang="en-US" sz="2400" dirty="0" err="1"/>
              <a:t>žáci</a:t>
            </a:r>
            <a:r>
              <a:rPr lang="en-US" sz="2400" dirty="0"/>
              <a:t> </a:t>
            </a:r>
            <a:r>
              <a:rPr lang="en-US" sz="2400" dirty="0" err="1"/>
              <a:t>hodnotí</a:t>
            </a:r>
            <a:r>
              <a:rPr lang="en-US" sz="2400" dirty="0"/>
              <a:t> </a:t>
            </a:r>
            <a:r>
              <a:rPr lang="en-US" sz="2400" dirty="0" err="1"/>
              <a:t>divadlo</a:t>
            </a:r>
            <a:r>
              <a:rPr lang="en-US" sz="2400" dirty="0"/>
              <a:t> </a:t>
            </a:r>
            <a:r>
              <a:rPr lang="en-US" sz="2400" dirty="0" err="1"/>
              <a:t>fórum</a:t>
            </a:r>
            <a:r>
              <a:rPr lang="en-US" sz="2400" dirty="0"/>
              <a:t>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Jaký</a:t>
            </a:r>
            <a:r>
              <a:rPr lang="en-US" sz="2400" dirty="0"/>
              <a:t> </a:t>
            </a:r>
            <a:r>
              <a:rPr lang="en-US" sz="2400" dirty="0" err="1"/>
              <a:t>vliv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žáky</a:t>
            </a:r>
            <a:r>
              <a:rPr lang="en-US" sz="2400" dirty="0"/>
              <a:t> to,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představení</a:t>
            </a:r>
            <a:r>
              <a:rPr lang="en-US" sz="2400" dirty="0"/>
              <a:t> </a:t>
            </a:r>
            <a:r>
              <a:rPr lang="en-US" sz="2400" dirty="0" err="1"/>
              <a:t>hrají</a:t>
            </a:r>
            <a:r>
              <a:rPr lang="en-US" sz="2400" dirty="0"/>
              <a:t> </a:t>
            </a:r>
            <a:r>
              <a:rPr lang="en-US" sz="2400" dirty="0" err="1"/>
              <a:t>žáci</a:t>
            </a:r>
            <a:r>
              <a:rPr lang="en-US" sz="2400" dirty="0"/>
              <a:t> </a:t>
            </a:r>
            <a:r>
              <a:rPr lang="en-US" sz="2400" dirty="0" err="1"/>
              <a:t>druhého</a:t>
            </a:r>
            <a:r>
              <a:rPr lang="en-US" sz="2400" dirty="0"/>
              <a:t> </a:t>
            </a:r>
            <a:r>
              <a:rPr lang="en-US" sz="2400" dirty="0" err="1"/>
              <a:t>stupně</a:t>
            </a:r>
            <a:r>
              <a:rPr lang="en-US" sz="2400" dirty="0"/>
              <a:t> ZŠ a ne </a:t>
            </a:r>
            <a:r>
              <a:rPr lang="en-US" sz="2400" dirty="0" err="1"/>
              <a:t>profesionální</a:t>
            </a:r>
            <a:r>
              <a:rPr lang="en-US" sz="2400" dirty="0"/>
              <a:t> </a:t>
            </a:r>
            <a:r>
              <a:rPr lang="en-US" sz="2400" dirty="0" err="1"/>
              <a:t>herci</a:t>
            </a:r>
            <a:r>
              <a:rPr lang="en-US" sz="2400" dirty="0"/>
              <a:t>?</a:t>
            </a: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Jaké strategie žáci mají k vypořádání se s útlakem, konkrétně s body </a:t>
            </a:r>
            <a:r>
              <a:rPr lang="cs-CZ" sz="2400" dirty="0" err="1"/>
              <a:t>shamingem</a:t>
            </a:r>
            <a:r>
              <a:rPr lang="cs-CZ" sz="2400" dirty="0"/>
              <a:t>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Jak jejich strategie ovlivní divadlo fórum?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23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010EA-9E21-E4C9-FC94-617413B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4C2A00C-6F72-5E05-EA22-E5EB084C8891}"/>
              </a:ext>
            </a:extLst>
          </p:cNvPr>
          <p:cNvGrpSpPr/>
          <p:nvPr/>
        </p:nvGrpSpPr>
        <p:grpSpPr>
          <a:xfrm>
            <a:off x="518840" y="2375965"/>
            <a:ext cx="2735736" cy="2563581"/>
            <a:chOff x="647056" y="2029779"/>
            <a:chExt cx="3122382" cy="2864240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17161BBA-9CFE-D8B9-B552-83F0137B3E34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2AFB3774-0298-F271-4560-1830ABCFE984}"/>
                </a:ext>
              </a:extLst>
            </p:cNvPr>
            <p:cNvSpPr txBox="1"/>
            <p:nvPr/>
          </p:nvSpPr>
          <p:spPr>
            <a:xfrm>
              <a:off x="1038940" y="2901309"/>
              <a:ext cx="2338614" cy="1066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/>
                <a:t>DOTAZNÍK A</a:t>
              </a:r>
            </a:p>
            <a:p>
              <a:r>
                <a:rPr lang="cs-CZ" sz="2800" dirty="0"/>
                <a:t>- </a:t>
              </a:r>
              <a:r>
                <a:rPr lang="cs-CZ" sz="2800" dirty="0" err="1"/>
                <a:t>pre</a:t>
              </a:r>
              <a:r>
                <a:rPr lang="cs-CZ" sz="2800" dirty="0"/>
                <a:t>-test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5A47EBE-E97B-FCD7-E734-76BB4C928984}"/>
              </a:ext>
            </a:extLst>
          </p:cNvPr>
          <p:cNvGrpSpPr/>
          <p:nvPr/>
        </p:nvGrpSpPr>
        <p:grpSpPr>
          <a:xfrm>
            <a:off x="8889144" y="2351274"/>
            <a:ext cx="2735736" cy="2563581"/>
            <a:chOff x="647056" y="2029779"/>
            <a:chExt cx="3122382" cy="2864240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DCF5F6B2-7A5F-73A6-22BB-6D0F784D6DDC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17AA6D9-821E-1670-DDC5-7F58F409713E}"/>
                </a:ext>
              </a:extLst>
            </p:cNvPr>
            <p:cNvSpPr txBox="1"/>
            <p:nvPr/>
          </p:nvSpPr>
          <p:spPr>
            <a:xfrm>
              <a:off x="1166160" y="2928895"/>
              <a:ext cx="2296535" cy="1066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/>
                <a:t>DOTAZNÍK B</a:t>
              </a:r>
            </a:p>
            <a:p>
              <a:r>
                <a:rPr lang="cs-CZ" sz="2800" dirty="0"/>
                <a:t>- post-test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3418DF17-50B0-6BA3-3850-235868F5CED0}"/>
              </a:ext>
            </a:extLst>
          </p:cNvPr>
          <p:cNvGrpSpPr/>
          <p:nvPr/>
        </p:nvGrpSpPr>
        <p:grpSpPr>
          <a:xfrm>
            <a:off x="4728132" y="2351274"/>
            <a:ext cx="2735736" cy="2563581"/>
            <a:chOff x="647056" y="2029779"/>
            <a:chExt cx="3122382" cy="2864240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7705EC91-3E54-2CBB-019A-B44F819646E3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1C3F1F10-F959-B19B-E16A-E6EADAB3AE26}"/>
                </a:ext>
              </a:extLst>
            </p:cNvPr>
            <p:cNvSpPr txBox="1"/>
            <p:nvPr/>
          </p:nvSpPr>
          <p:spPr>
            <a:xfrm>
              <a:off x="984658" y="2901313"/>
              <a:ext cx="2750191" cy="1066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/>
                <a:t>INTERVENCE</a:t>
              </a:r>
            </a:p>
            <a:p>
              <a:r>
                <a:rPr lang="cs-CZ" sz="2800" dirty="0"/>
                <a:t>- divadlo fórum</a:t>
              </a:r>
            </a:p>
          </p:txBody>
        </p:sp>
      </p:grp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2B8F3053-33D6-066E-C7F5-B648E4686A21}"/>
              </a:ext>
            </a:extLst>
          </p:cNvPr>
          <p:cNvSpPr/>
          <p:nvPr/>
        </p:nvSpPr>
        <p:spPr>
          <a:xfrm>
            <a:off x="3423697" y="3404308"/>
            <a:ext cx="1183594" cy="5068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1936EB7D-5522-0EE3-62E8-ACF2FF5D6AA5}"/>
              </a:ext>
            </a:extLst>
          </p:cNvPr>
          <p:cNvSpPr/>
          <p:nvPr/>
        </p:nvSpPr>
        <p:spPr>
          <a:xfrm>
            <a:off x="7584709" y="3354928"/>
            <a:ext cx="1183594" cy="5068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5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774EC-51B3-F0CE-FB20-847D9081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Metodologie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7C6D421-3368-D5B6-FE17-1076A43B5EB1}"/>
              </a:ext>
            </a:extLst>
          </p:cNvPr>
          <p:cNvGrpSpPr/>
          <p:nvPr/>
        </p:nvGrpSpPr>
        <p:grpSpPr>
          <a:xfrm>
            <a:off x="486178" y="3363305"/>
            <a:ext cx="3122382" cy="2864240"/>
            <a:chOff x="647056" y="2029779"/>
            <a:chExt cx="3122382" cy="2864240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EFB3AD65-4830-BCB9-69BF-051D1718F840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20083500-2AAE-692B-B765-53F6AE1CB6D8}"/>
                </a:ext>
              </a:extLst>
            </p:cNvPr>
            <p:cNvSpPr txBox="1"/>
            <p:nvPr/>
          </p:nvSpPr>
          <p:spPr>
            <a:xfrm>
              <a:off x="1024128" y="2553958"/>
              <a:ext cx="23682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ZÚČASTNĚNÉ POZOROVÁNÍ během intervence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DE76801-61FD-1536-9879-809981D5875C}"/>
              </a:ext>
            </a:extLst>
          </p:cNvPr>
          <p:cNvGrpSpPr/>
          <p:nvPr/>
        </p:nvGrpSpPr>
        <p:grpSpPr>
          <a:xfrm>
            <a:off x="3596493" y="1996880"/>
            <a:ext cx="3122382" cy="2864240"/>
            <a:chOff x="647056" y="2029779"/>
            <a:chExt cx="3122382" cy="2864240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02E3F515-CEDD-5A17-C2D7-A07EBF7E6C24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E49A8F12-9DB7-945C-C2EB-E881895EE8F8}"/>
                </a:ext>
              </a:extLst>
            </p:cNvPr>
            <p:cNvSpPr txBox="1"/>
            <p:nvPr/>
          </p:nvSpPr>
          <p:spPr>
            <a:xfrm>
              <a:off x="780824" y="2488263"/>
              <a:ext cx="2854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ROZHOVORY</a:t>
              </a:r>
            </a:p>
            <a:p>
              <a:pPr algn="ctr"/>
              <a:r>
                <a:rPr lang="cs-CZ" sz="2800" dirty="0"/>
                <a:t>- s třídními učiteli pro charakteristiku vzorku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11DCDF0-6F8D-0740-B471-CF519B699300}"/>
              </a:ext>
            </a:extLst>
          </p:cNvPr>
          <p:cNvGrpSpPr/>
          <p:nvPr/>
        </p:nvGrpSpPr>
        <p:grpSpPr>
          <a:xfrm>
            <a:off x="8705140" y="1239292"/>
            <a:ext cx="3122382" cy="2864240"/>
            <a:chOff x="647056" y="2029779"/>
            <a:chExt cx="3122382" cy="2864240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2E2CE9BD-EA5E-E397-F349-9849E319D3E1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98619F7-E2DD-F60A-FE39-399A1CB7C7B7}"/>
                </a:ext>
              </a:extLst>
            </p:cNvPr>
            <p:cNvSpPr txBox="1"/>
            <p:nvPr/>
          </p:nvSpPr>
          <p:spPr>
            <a:xfrm>
              <a:off x="738053" y="2835096"/>
              <a:ext cx="296594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POROVNÁNÍ ŠKOL</a:t>
              </a:r>
            </a:p>
            <a:p>
              <a:pPr marL="457200" indent="-457200" algn="ctr">
                <a:buFontTx/>
                <a:buChar char="-"/>
              </a:pPr>
              <a:r>
                <a:rPr lang="en-US" sz="2800" dirty="0"/>
                <a:t>Z </a:t>
              </a:r>
              <a:r>
                <a:rPr lang="en-US" sz="2800" dirty="0" err="1"/>
                <a:t>dotazníků</a:t>
              </a:r>
              <a:endParaRPr lang="en-US" sz="2800" dirty="0"/>
            </a:p>
            <a:p>
              <a:pPr marL="457200" indent="-457200" algn="ctr">
                <a:buFontTx/>
                <a:buChar char="-"/>
              </a:pPr>
              <a:r>
                <a:rPr lang="en-US" sz="2800" dirty="0"/>
                <a:t>Z </a:t>
              </a:r>
              <a:r>
                <a:rPr lang="en-US" sz="2800" dirty="0" err="1"/>
                <a:t>intervence</a:t>
              </a:r>
              <a:endParaRPr lang="en-US" sz="2800" dirty="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37ADB8D7-8866-555A-C7B6-12E87E83299D}"/>
              </a:ext>
            </a:extLst>
          </p:cNvPr>
          <p:cNvGrpSpPr/>
          <p:nvPr/>
        </p:nvGrpSpPr>
        <p:grpSpPr>
          <a:xfrm>
            <a:off x="6630498" y="3727576"/>
            <a:ext cx="3122382" cy="2864240"/>
            <a:chOff x="647056" y="2029779"/>
            <a:chExt cx="3122382" cy="2864240"/>
          </a:xfrm>
        </p:grpSpPr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C26F021B-442D-4B0E-E7A6-A0296CF5716C}"/>
                </a:ext>
              </a:extLst>
            </p:cNvPr>
            <p:cNvSpPr/>
            <p:nvPr/>
          </p:nvSpPr>
          <p:spPr>
            <a:xfrm>
              <a:off x="647056" y="2029779"/>
              <a:ext cx="3122382" cy="28642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F38BA0B9-8E5D-408F-AC00-AB3C0C987523}"/>
                </a:ext>
              </a:extLst>
            </p:cNvPr>
            <p:cNvSpPr txBox="1"/>
            <p:nvPr/>
          </p:nvSpPr>
          <p:spPr>
            <a:xfrm>
              <a:off x="890458" y="2781690"/>
              <a:ext cx="26355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ROZHOVOR</a:t>
              </a:r>
            </a:p>
            <a:p>
              <a:pPr algn="ctr"/>
              <a:r>
                <a:rPr lang="cs-CZ" sz="2800" dirty="0"/>
                <a:t>- s lektorkou souboru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3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1DE20-1139-C69D-8ECC-CD0367F1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vzorek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AD755-201E-D6EE-4649-497735E3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sz="2800" dirty="0"/>
              <a:t>Tři třídy pátých ročníků – cca 25 žáků ve třídě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 ZŠ Kunratice </a:t>
            </a:r>
            <a:r>
              <a:rPr lang="cs-CZ" sz="2800" dirty="0">
                <a:sym typeface="Wingdings" panose="05000000000000000000" pitchFamily="2" charset="2"/>
              </a:rPr>
              <a:t> Dramatická výchova je ukotvena v ŠVP, je povinná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>
                <a:sym typeface="Wingdings" panose="05000000000000000000" pitchFamily="2" charset="2"/>
              </a:rPr>
              <a:t> FZŠ prof. O. Chlupa  „běžná“ pražská spádová škola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>
                <a:sym typeface="Wingdings" panose="05000000000000000000" pitchFamily="2" charset="2"/>
              </a:rPr>
              <a:t> ZŠ Klecany  „běžná“ ZŠ za Prahou ve Středočeském kraji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346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1A1CB-85F2-15C1-B917-4B72BF96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27" y="622923"/>
            <a:ext cx="9720072" cy="1499616"/>
          </a:xfrm>
        </p:spPr>
        <p:txBody>
          <a:bodyPr/>
          <a:lstStyle/>
          <a:p>
            <a:r>
              <a:rPr lang="cs-CZ" dirty="0"/>
              <a:t>Dotazníky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5F6AD-9875-FA5A-44F5-0120F1F7A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128" y="2037698"/>
            <a:ext cx="4852822" cy="4768831"/>
          </a:xfrm>
        </p:spPr>
        <p:txBody>
          <a:bodyPr>
            <a:normAutofit fontScale="85000" lnSpcReduction="10000"/>
          </a:bodyPr>
          <a:lstStyle/>
          <a:p>
            <a:r>
              <a:rPr lang="cs-CZ" sz="2400" b="1" dirty="0"/>
              <a:t>Před intervencí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Byl/a jsi někdy svědkem toho, že se někdo někomu posmíval za to, jak vypadá, jakou má postavu, nebo s takovou situací máš vlastní zkušenost? Pokud bys chtěl/a, tak budu ráda, když se podělíš o svou zkušenost.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 si, že máš spolužačku A., kterou jiná spolužačka B. uráží za to, jak se obléká, jak vypadá a jakou má postavu. Směje se jí za to.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2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bys udělal/a ve chvíli, kdy bys byl/a u toho, jak spolužačka B. říká spolužačce A., že je tlustá?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2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myslíš, že by měla spolužačka A. dělat?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myslíš, že se spolužačka A. cítí, jaké pocity asi prožívá?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893B97-EA5F-FE09-B678-BF656720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81522"/>
            <a:ext cx="5295097" cy="605964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intervenci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2-4 ZNOVU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jsi viděl/a formu divadla, které se nazývá divadlo fórum. Divadlo fórum se vždy skládá z představení a následné diskuse – fóra, během kterého diváci hledají jiná řešení situací z příběhu.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bys na stupnici 1-5 ohodnotil/a formu divadla fórum? Proč takto hodnotíš?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vůbec mě nezaujalo / neoslovilo / nelíbilo, 5 – velmi mě zaujalo / oslovilo / líbilo.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rozhodlo o tom, že ses zapojil/a nebo nezapojil/a do fóra (diskuse) po představení?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 zážitek byl pro Tebe nejsilnější? Proč?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na Tebe působilo, že představení hrály děti o pár let starší, než jsi Ty? Jaké podobnosti a rozdíly vidíš mezi představením hraném dětmi a představením hraném profesionály v divadle?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79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F99C8C-2726-D7CD-E8EC-044084CE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640080"/>
            <a:ext cx="351794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Ukázka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44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dotazníku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A</a:t>
            </a:r>
            <a:br>
              <a:rPr lang="cs-CZ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36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(FZŠ O. Chlupa, 2.4.)</a:t>
            </a: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text, rukopis, dokument, papír&#10;&#10;Popis byl vytvořen automaticky">
            <a:extLst>
              <a:ext uri="{FF2B5EF4-FFF2-40B4-BE49-F238E27FC236}">
                <a16:creationId xmlns:a16="http://schemas.microsoft.com/office/drawing/2014/main" id="{F643CA06-260B-5C11-F851-6330C80F9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6"/>
          <a:stretch/>
        </p:blipFill>
        <p:spPr>
          <a:xfrm>
            <a:off x="4471339" y="649681"/>
            <a:ext cx="7411517" cy="55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7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</TotalTime>
  <Words>602</Words>
  <Application>Microsoft Office PowerPoint</Application>
  <PresentationFormat>Širokoúhlá obrazovka</PresentationFormat>
  <Paragraphs>65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Tw Cen MT</vt:lpstr>
      <vt:lpstr>Tw Cen MT Condensed</vt:lpstr>
      <vt:lpstr>Wingdings</vt:lpstr>
      <vt:lpstr>Wingdings 3</vt:lpstr>
      <vt:lpstr>Integrál</vt:lpstr>
      <vt:lpstr>Diplomová práce</vt:lpstr>
      <vt:lpstr>Název a téma</vt:lpstr>
      <vt:lpstr>Motivace</vt:lpstr>
      <vt:lpstr>Cíle a výzkumné otázky</vt:lpstr>
      <vt:lpstr>Metodologie</vt:lpstr>
      <vt:lpstr>Další Metodologie</vt:lpstr>
      <vt:lpstr>Výzkumný vzorek</vt:lpstr>
      <vt:lpstr>Dotazníky</vt:lpstr>
      <vt:lpstr>Ukázka z dotazníku A (FZŠ O. Chlupa, 2.4.)</vt:lpstr>
      <vt:lpstr>Prezentace aplikace PowerPoint</vt:lpstr>
      <vt:lpstr>Ukázka z dotazníku B (FZŠ O. Chlupa, 5.4.)</vt:lpstr>
      <vt:lpstr>Prezentace aplikace PowerPoint</vt:lpstr>
      <vt:lpstr>Prezentace aplikace PowerPoint</vt:lpstr>
      <vt:lpstr>Prezentace aplikace PowerPoint</vt:lpstr>
      <vt:lpstr>Záznam z pozorování  (ZŠ Kunratice, 10.4.)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Julie Vavrušková</dc:creator>
  <cp:lastModifiedBy>Julie Vavrušková</cp:lastModifiedBy>
  <cp:revision>6</cp:revision>
  <dcterms:created xsi:type="dcterms:W3CDTF">2024-04-09T08:08:36Z</dcterms:created>
  <dcterms:modified xsi:type="dcterms:W3CDTF">2024-04-11T09:50:16Z</dcterms:modified>
</cp:coreProperties>
</file>