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DM Sans" panose="020B0604020202020204" charset="-18"/>
      <p:regular r:id="rId17"/>
    </p:embeddedFont>
    <p:embeddedFont>
      <p:font typeface="DM Sans Bold" panose="020B0604020202020204" charset="-18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2" d="100"/>
          <a:sy n="32" d="100"/>
        </p:scale>
        <p:origin x="19" y="71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9837" b="-42777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1028700"/>
            <a:ext cx="12776794" cy="454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999"/>
              </a:lnSpc>
            </a:pPr>
            <a:r>
              <a:rPr lang="en-US" sz="9999" spc="-99">
                <a:solidFill>
                  <a:srgbClr val="FFFFFF"/>
                </a:solidFill>
                <a:latin typeface="DM Sans"/>
              </a:rPr>
              <a:t>Práce s frazémy a idiomy v hodinách ČJ na 1. stupni ZŠ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8719439"/>
            <a:ext cx="8358555" cy="538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24"/>
              </a:lnSpc>
              <a:spcBef>
                <a:spcPct val="0"/>
              </a:spcBef>
            </a:pPr>
            <a:r>
              <a:rPr lang="en-US" sz="3160">
                <a:solidFill>
                  <a:srgbClr val="FFFFFF"/>
                </a:solidFill>
                <a:latin typeface="DM Sans"/>
              </a:rPr>
              <a:t>Příprava a zpracování DP II</a:t>
            </a:r>
          </a:p>
        </p:txBody>
      </p:sp>
      <p:sp>
        <p:nvSpPr>
          <p:cNvPr id="5" name="Freeform 5"/>
          <p:cNvSpPr/>
          <p:nvPr/>
        </p:nvSpPr>
        <p:spPr>
          <a:xfrm>
            <a:off x="12968655" y="6340118"/>
            <a:ext cx="6148020" cy="4325971"/>
          </a:xfrm>
          <a:custGeom>
            <a:avLst/>
            <a:gdLst/>
            <a:ahLst/>
            <a:cxnLst/>
            <a:rect l="l" t="t" r="r" b="b"/>
            <a:pathLst>
              <a:path w="6148020" h="4325971">
                <a:moveTo>
                  <a:pt x="0" y="0"/>
                </a:moveTo>
                <a:lnTo>
                  <a:pt x="6148020" y="0"/>
                </a:lnTo>
                <a:lnTo>
                  <a:pt x="6148020" y="4325971"/>
                </a:lnTo>
                <a:lnTo>
                  <a:pt x="0" y="43259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71638" y="1206738"/>
            <a:ext cx="10223867" cy="305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00"/>
              </a:lnSpc>
            </a:pPr>
            <a:r>
              <a:rPr lang="en-US" sz="10000" spc="-100">
                <a:solidFill>
                  <a:srgbClr val="B47BA5"/>
                </a:solidFill>
                <a:latin typeface="DM Sans"/>
              </a:rPr>
              <a:t>Perličky z výzkumu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671638" y="4264263"/>
            <a:ext cx="3743325" cy="6413659"/>
            <a:chOff x="0" y="0"/>
            <a:chExt cx="4991100" cy="8551545"/>
          </a:xfrm>
        </p:grpSpPr>
        <p:sp>
          <p:nvSpPr>
            <p:cNvPr id="4" name="TextBox 4"/>
            <p:cNvSpPr txBox="1"/>
            <p:nvPr/>
          </p:nvSpPr>
          <p:spPr>
            <a:xfrm>
              <a:off x="0" y="1107017"/>
              <a:ext cx="4991100" cy="74445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dirty="0" err="1">
                  <a:solidFill>
                    <a:srgbClr val="796572"/>
                  </a:solidFill>
                  <a:latin typeface="DM Sans"/>
                </a:rPr>
                <a:t>lepší</a:t>
              </a:r>
              <a:r>
                <a:rPr lang="en-US" sz="3000" dirty="0">
                  <a:solidFill>
                    <a:srgbClr val="796572"/>
                  </a:solidFill>
                  <a:latin typeface="DM Sans"/>
                </a:rPr>
                <a:t> </a:t>
              </a:r>
              <a:r>
                <a:rPr lang="en-US" sz="3000" dirty="0" err="1">
                  <a:solidFill>
                    <a:srgbClr val="796572"/>
                  </a:solidFill>
                  <a:latin typeface="DM Sans"/>
                </a:rPr>
                <a:t>držet</a:t>
              </a:r>
              <a:r>
                <a:rPr lang="en-US" sz="3000" dirty="0">
                  <a:solidFill>
                    <a:srgbClr val="796572"/>
                  </a:solidFill>
                  <a:latin typeface="DM Sans"/>
                </a:rPr>
                <a:t> </a:t>
              </a:r>
              <a:r>
                <a:rPr lang="en-US" sz="3000" dirty="0" err="1">
                  <a:solidFill>
                    <a:srgbClr val="796572"/>
                  </a:solidFill>
                  <a:latin typeface="DM Sans"/>
                </a:rPr>
                <a:t>vrabce</a:t>
              </a:r>
              <a:r>
                <a:rPr lang="en-US" sz="3000" dirty="0">
                  <a:solidFill>
                    <a:srgbClr val="796572"/>
                  </a:solidFill>
                  <a:latin typeface="DM Sans"/>
                </a:rPr>
                <a:t> v </a:t>
              </a:r>
              <a:r>
                <a:rPr lang="en-US" sz="3000" dirty="0" err="1">
                  <a:solidFill>
                    <a:srgbClr val="796572"/>
                  </a:solidFill>
                  <a:latin typeface="DM Sans"/>
                </a:rPr>
                <a:t>hrsti</a:t>
              </a:r>
              <a:r>
                <a:rPr lang="en-US" sz="3000" dirty="0">
                  <a:solidFill>
                    <a:srgbClr val="796572"/>
                  </a:solidFill>
                  <a:latin typeface="DM Sans"/>
                </a:rPr>
                <a:t> </a:t>
              </a:r>
              <a:r>
                <a:rPr lang="en-US" sz="3000" dirty="0" err="1">
                  <a:solidFill>
                    <a:srgbClr val="796572"/>
                  </a:solidFill>
                  <a:latin typeface="DM Sans"/>
                </a:rPr>
                <a:t>než</a:t>
              </a:r>
              <a:r>
                <a:rPr lang="en-US" sz="3000" dirty="0">
                  <a:solidFill>
                    <a:srgbClr val="796572"/>
                  </a:solidFill>
                  <a:latin typeface="DM Sans"/>
                </a:rPr>
                <a:t> </a:t>
              </a:r>
              <a:r>
                <a:rPr lang="en-US" sz="3000" dirty="0" err="1">
                  <a:solidFill>
                    <a:srgbClr val="796572"/>
                  </a:solidFill>
                  <a:latin typeface="DM Sans"/>
                </a:rPr>
                <a:t>holuba</a:t>
              </a:r>
              <a:r>
                <a:rPr lang="en-US" sz="3000" dirty="0">
                  <a:solidFill>
                    <a:srgbClr val="796572"/>
                  </a:solidFill>
                  <a:latin typeface="DM Sans"/>
                </a:rPr>
                <a:t> </a:t>
              </a:r>
              <a:r>
                <a:rPr lang="en-US" sz="3000" dirty="0" err="1">
                  <a:solidFill>
                    <a:srgbClr val="796572"/>
                  </a:solidFill>
                  <a:latin typeface="DM Sans"/>
                </a:rPr>
                <a:t>na</a:t>
              </a:r>
              <a:r>
                <a:rPr lang="en-US" sz="3000" dirty="0">
                  <a:solidFill>
                    <a:srgbClr val="796572"/>
                  </a:solidFill>
                  <a:latin typeface="DM Sans"/>
                </a:rPr>
                <a:t> </a:t>
              </a:r>
              <a:r>
                <a:rPr lang="en-US" sz="3000" dirty="0" err="1">
                  <a:solidFill>
                    <a:srgbClr val="796572"/>
                  </a:solidFill>
                  <a:latin typeface="DM Sans"/>
                </a:rPr>
                <a:t>střeše</a:t>
              </a:r>
              <a:endParaRPr lang="en-US" sz="3000" dirty="0">
                <a:solidFill>
                  <a:srgbClr val="796572"/>
                </a:solidFill>
                <a:latin typeface="DM Sans"/>
              </a:endParaRPr>
            </a:p>
            <a:p>
              <a:pPr>
                <a:lnSpc>
                  <a:spcPts val="4200"/>
                </a:lnSpc>
              </a:pPr>
              <a:endParaRPr lang="en-US" sz="3000" dirty="0">
                <a:solidFill>
                  <a:srgbClr val="796572"/>
                </a:solidFill>
                <a:latin typeface="DM Sans"/>
              </a:endParaRPr>
            </a:p>
            <a:p>
              <a:pPr>
                <a:lnSpc>
                  <a:spcPts val="4200"/>
                </a:lnSpc>
              </a:pPr>
              <a:r>
                <a:rPr lang="en-US" sz="3000" dirty="0" err="1">
                  <a:solidFill>
                    <a:srgbClr val="796572"/>
                  </a:solidFill>
                  <a:latin typeface="DM Sans"/>
                </a:rPr>
                <a:t>lepší</a:t>
              </a:r>
              <a:r>
                <a:rPr lang="en-US" sz="3000" dirty="0">
                  <a:solidFill>
                    <a:srgbClr val="796572"/>
                  </a:solidFill>
                  <a:latin typeface="DM Sans"/>
                </a:rPr>
                <a:t> </a:t>
              </a:r>
              <a:r>
                <a:rPr lang="en-US" sz="3000" dirty="0" err="1">
                  <a:solidFill>
                    <a:srgbClr val="796572"/>
                  </a:solidFill>
                  <a:latin typeface="DM Sans"/>
                </a:rPr>
                <a:t>holub</a:t>
              </a:r>
              <a:r>
                <a:rPr lang="en-US" sz="3000" dirty="0">
                  <a:solidFill>
                    <a:srgbClr val="796572"/>
                  </a:solidFill>
                  <a:latin typeface="DM Sans"/>
                </a:rPr>
                <a:t> v </a:t>
              </a:r>
              <a:r>
                <a:rPr lang="en-US" sz="3000" dirty="0" err="1">
                  <a:solidFill>
                    <a:srgbClr val="796572"/>
                  </a:solidFill>
                  <a:latin typeface="DM Sans"/>
                </a:rPr>
                <a:t>kleci</a:t>
              </a:r>
              <a:r>
                <a:rPr lang="en-US" sz="3000" dirty="0">
                  <a:solidFill>
                    <a:srgbClr val="796572"/>
                  </a:solidFill>
                  <a:latin typeface="DM Sans"/>
                </a:rPr>
                <a:t>, </a:t>
              </a:r>
              <a:r>
                <a:rPr lang="en-US" sz="3000" dirty="0" err="1">
                  <a:solidFill>
                    <a:srgbClr val="796572"/>
                  </a:solidFill>
                  <a:latin typeface="DM Sans"/>
                </a:rPr>
                <a:t>nežli</a:t>
              </a:r>
              <a:r>
                <a:rPr lang="en-US" sz="3000" dirty="0">
                  <a:solidFill>
                    <a:srgbClr val="796572"/>
                  </a:solidFill>
                  <a:latin typeface="DM Sans"/>
                </a:rPr>
                <a:t> </a:t>
              </a:r>
              <a:r>
                <a:rPr lang="en-US" sz="3000" dirty="0" err="1">
                  <a:solidFill>
                    <a:srgbClr val="796572"/>
                  </a:solidFill>
                  <a:latin typeface="DM Sans"/>
                </a:rPr>
                <a:t>holub</a:t>
              </a:r>
              <a:r>
                <a:rPr lang="en-US" sz="3000" dirty="0">
                  <a:solidFill>
                    <a:srgbClr val="796572"/>
                  </a:solidFill>
                  <a:latin typeface="DM Sans"/>
                </a:rPr>
                <a:t> </a:t>
              </a:r>
              <a:r>
                <a:rPr lang="en-US" sz="3000" dirty="0" err="1">
                  <a:solidFill>
                    <a:srgbClr val="796572"/>
                  </a:solidFill>
                  <a:latin typeface="DM Sans"/>
                </a:rPr>
                <a:t>na</a:t>
              </a:r>
              <a:r>
                <a:rPr lang="en-US" sz="3000" dirty="0">
                  <a:solidFill>
                    <a:srgbClr val="796572"/>
                  </a:solidFill>
                  <a:latin typeface="DM Sans"/>
                </a:rPr>
                <a:t> </a:t>
              </a:r>
              <a:r>
                <a:rPr lang="en-US" sz="3000" dirty="0" err="1">
                  <a:solidFill>
                    <a:srgbClr val="796572"/>
                  </a:solidFill>
                  <a:latin typeface="DM Sans"/>
                </a:rPr>
                <a:t>pekáči</a:t>
              </a:r>
              <a:r>
                <a:rPr lang="en-US" sz="3000" dirty="0">
                  <a:solidFill>
                    <a:srgbClr val="796572"/>
                  </a:solidFill>
                  <a:latin typeface="DM Sans"/>
                </a:rPr>
                <a:t> </a:t>
              </a:r>
            </a:p>
            <a:p>
              <a:pPr>
                <a:lnSpc>
                  <a:spcPts val="4200"/>
                </a:lnSpc>
              </a:pPr>
              <a:endParaRPr lang="en-US" sz="3000" dirty="0">
                <a:solidFill>
                  <a:srgbClr val="796572"/>
                </a:solidFill>
                <a:latin typeface="DM Sans"/>
              </a:endParaRPr>
            </a:p>
            <a:p>
              <a:pPr>
                <a:lnSpc>
                  <a:spcPts val="4200"/>
                </a:lnSpc>
              </a:pPr>
              <a:r>
                <a:rPr lang="en-US" sz="3000" dirty="0" err="1">
                  <a:solidFill>
                    <a:srgbClr val="796572"/>
                  </a:solidFill>
                  <a:latin typeface="DM Sans"/>
                </a:rPr>
                <a:t>pytel</a:t>
              </a:r>
              <a:r>
                <a:rPr lang="en-US" sz="3000" dirty="0">
                  <a:solidFill>
                    <a:srgbClr val="796572"/>
                  </a:solidFill>
                  <a:latin typeface="DM Sans"/>
                </a:rPr>
                <a:t> s </a:t>
              </a:r>
              <a:r>
                <a:rPr lang="en-US" sz="3000" dirty="0" err="1">
                  <a:solidFill>
                    <a:srgbClr val="796572"/>
                  </a:solidFill>
                  <a:latin typeface="DM Sans"/>
                </a:rPr>
                <a:t>blechy</a:t>
              </a:r>
              <a:r>
                <a:rPr lang="en-US" sz="3000" dirty="0">
                  <a:solidFill>
                    <a:srgbClr val="796572"/>
                  </a:solidFill>
                  <a:latin typeface="DM Sans"/>
                </a:rPr>
                <a:t> </a:t>
              </a:r>
              <a:r>
                <a:rPr lang="en-US" sz="3000" dirty="0" err="1">
                  <a:solidFill>
                    <a:srgbClr val="796572"/>
                  </a:solidFill>
                  <a:latin typeface="DM Sans"/>
                </a:rPr>
                <a:t>neutáhneš</a:t>
              </a:r>
              <a:endParaRPr lang="en-US" sz="3000" dirty="0">
                <a:solidFill>
                  <a:srgbClr val="796572"/>
                </a:solidFill>
                <a:latin typeface="DM Sans"/>
              </a:endParaRPr>
            </a:p>
            <a:p>
              <a:pPr>
                <a:lnSpc>
                  <a:spcPts val="3220"/>
                </a:lnSpc>
              </a:pPr>
              <a:endParaRPr lang="en-US" sz="3000" dirty="0">
                <a:solidFill>
                  <a:srgbClr val="796572"/>
                </a:solidFill>
                <a:latin typeface="DM Sans"/>
              </a:endParaRPr>
            </a:p>
            <a:p>
              <a:pPr>
                <a:lnSpc>
                  <a:spcPts val="3219"/>
                </a:lnSpc>
                <a:spcBef>
                  <a:spcPct val="0"/>
                </a:spcBef>
              </a:pPr>
              <a:endParaRPr lang="en-US" sz="3000" dirty="0">
                <a:solidFill>
                  <a:srgbClr val="796572"/>
                </a:solidFill>
                <a:latin typeface="DM San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4991100" cy="720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150357" y="4264263"/>
            <a:ext cx="3743325" cy="5071269"/>
            <a:chOff x="0" y="0"/>
            <a:chExt cx="4991100" cy="6761692"/>
          </a:xfrm>
        </p:grpSpPr>
        <p:sp>
          <p:nvSpPr>
            <p:cNvPr id="7" name="TextBox 7"/>
            <p:cNvSpPr txBox="1"/>
            <p:nvPr/>
          </p:nvSpPr>
          <p:spPr>
            <a:xfrm>
              <a:off x="0" y="1107017"/>
              <a:ext cx="4991100" cy="5654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dirty="0" err="1">
                  <a:solidFill>
                    <a:srgbClr val="796572"/>
                  </a:solidFill>
                  <a:latin typeface="DM Sans"/>
                </a:rPr>
                <a:t>každou</a:t>
              </a:r>
              <a:r>
                <a:rPr lang="en-US" sz="3000" dirty="0">
                  <a:solidFill>
                    <a:srgbClr val="796572"/>
                  </a:solidFill>
                  <a:latin typeface="DM Sans"/>
                </a:rPr>
                <a:t> </a:t>
              </a:r>
              <a:r>
                <a:rPr lang="en-US" sz="3000" dirty="0" err="1">
                  <a:solidFill>
                    <a:srgbClr val="796572"/>
                  </a:solidFill>
                  <a:latin typeface="DM Sans"/>
                </a:rPr>
                <a:t>chvilku</a:t>
              </a:r>
              <a:r>
                <a:rPr lang="en-US" sz="3000" dirty="0">
                  <a:solidFill>
                    <a:srgbClr val="796572"/>
                  </a:solidFill>
                  <a:latin typeface="DM Sans"/>
                </a:rPr>
                <a:t> </a:t>
              </a:r>
              <a:r>
                <a:rPr lang="en-US" sz="3000" dirty="0" err="1">
                  <a:solidFill>
                    <a:srgbClr val="796572"/>
                  </a:solidFill>
                  <a:latin typeface="DM Sans"/>
                </a:rPr>
                <a:t>někdo</a:t>
              </a:r>
              <a:r>
                <a:rPr lang="en-US" sz="3000" dirty="0">
                  <a:solidFill>
                    <a:srgbClr val="796572"/>
                  </a:solidFill>
                  <a:latin typeface="DM Sans"/>
                </a:rPr>
                <a:t> </a:t>
              </a:r>
              <a:r>
                <a:rPr lang="en-US" sz="3000" dirty="0" err="1">
                  <a:solidFill>
                    <a:srgbClr val="796572"/>
                  </a:solidFill>
                  <a:latin typeface="DM Sans"/>
                </a:rPr>
                <a:t>drží</a:t>
              </a:r>
              <a:r>
                <a:rPr lang="en-US" sz="3000" dirty="0">
                  <a:solidFill>
                    <a:srgbClr val="796572"/>
                  </a:solidFill>
                  <a:latin typeface="DM Sans"/>
                </a:rPr>
                <a:t> </a:t>
              </a:r>
              <a:r>
                <a:rPr lang="en-US" sz="3000" dirty="0" err="1">
                  <a:solidFill>
                    <a:srgbClr val="796572"/>
                  </a:solidFill>
                  <a:latin typeface="DM Sans"/>
                </a:rPr>
                <a:t>pilku</a:t>
              </a:r>
              <a:endParaRPr lang="en-US" sz="3000" dirty="0">
                <a:solidFill>
                  <a:srgbClr val="796572"/>
                </a:solidFill>
                <a:latin typeface="DM Sans"/>
              </a:endParaRPr>
            </a:p>
            <a:p>
              <a:pPr>
                <a:lnSpc>
                  <a:spcPts val="4200"/>
                </a:lnSpc>
              </a:pPr>
              <a:endParaRPr lang="en-US" sz="3000" dirty="0">
                <a:solidFill>
                  <a:srgbClr val="796572"/>
                </a:solidFill>
                <a:latin typeface="DM Sans"/>
              </a:endParaRPr>
            </a:p>
            <a:p>
              <a:pPr>
                <a:lnSpc>
                  <a:spcPts val="4200"/>
                </a:lnSpc>
              </a:pPr>
              <a:r>
                <a:rPr lang="en-US" sz="3000" dirty="0" err="1">
                  <a:solidFill>
                    <a:srgbClr val="796572"/>
                  </a:solidFill>
                  <a:latin typeface="DM Sans"/>
                </a:rPr>
                <a:t>kdo</a:t>
              </a:r>
              <a:r>
                <a:rPr lang="en-US" sz="3000" dirty="0">
                  <a:solidFill>
                    <a:srgbClr val="796572"/>
                  </a:solidFill>
                  <a:latin typeface="DM Sans"/>
                </a:rPr>
                <a:t> </a:t>
              </a:r>
              <a:r>
                <a:rPr lang="en-US" sz="3000" dirty="0" err="1">
                  <a:solidFill>
                    <a:srgbClr val="796572"/>
                  </a:solidFill>
                  <a:latin typeface="DM Sans"/>
                </a:rPr>
                <a:t>skáče</a:t>
              </a:r>
              <a:r>
                <a:rPr lang="en-US" sz="3000" dirty="0">
                  <a:solidFill>
                    <a:srgbClr val="796572"/>
                  </a:solidFill>
                  <a:latin typeface="DM Sans"/>
                </a:rPr>
                <a:t>, </a:t>
              </a:r>
              <a:r>
                <a:rPr lang="en-US" sz="3000" dirty="0" err="1">
                  <a:solidFill>
                    <a:srgbClr val="796572"/>
                  </a:solidFill>
                  <a:latin typeface="DM Sans"/>
                </a:rPr>
                <a:t>dál</a:t>
              </a:r>
              <a:r>
                <a:rPr lang="en-US" sz="3000" dirty="0">
                  <a:solidFill>
                    <a:srgbClr val="796572"/>
                  </a:solidFill>
                  <a:latin typeface="DM Sans"/>
                </a:rPr>
                <a:t> </a:t>
              </a:r>
              <a:r>
                <a:rPr lang="en-US" sz="3000" dirty="0" err="1">
                  <a:solidFill>
                    <a:srgbClr val="796572"/>
                  </a:solidFill>
                  <a:latin typeface="DM Sans"/>
                </a:rPr>
                <a:t>doskáče</a:t>
              </a:r>
              <a:endParaRPr lang="en-US" sz="3000" dirty="0">
                <a:solidFill>
                  <a:srgbClr val="796572"/>
                </a:solidFill>
                <a:latin typeface="DM Sans"/>
              </a:endParaRPr>
            </a:p>
            <a:p>
              <a:pPr>
                <a:lnSpc>
                  <a:spcPts val="4200"/>
                </a:lnSpc>
              </a:pPr>
              <a:endParaRPr lang="en-US" sz="3000" dirty="0">
                <a:solidFill>
                  <a:srgbClr val="796572"/>
                </a:solidFill>
                <a:latin typeface="DM Sans"/>
              </a:endParaRPr>
            </a:p>
            <a:p>
              <a:pPr marL="0" lvl="0" indent="0" algn="l">
                <a:lnSpc>
                  <a:spcPts val="4200"/>
                </a:lnSpc>
                <a:spcBef>
                  <a:spcPct val="0"/>
                </a:spcBef>
              </a:pPr>
              <a:r>
                <a:rPr lang="en-US" sz="3000" dirty="0" err="1">
                  <a:solidFill>
                    <a:srgbClr val="796572"/>
                  </a:solidFill>
                  <a:latin typeface="DM Sans"/>
                </a:rPr>
                <a:t>kdo</a:t>
              </a:r>
              <a:r>
                <a:rPr lang="en-US" sz="3000" dirty="0">
                  <a:solidFill>
                    <a:srgbClr val="796572"/>
                  </a:solidFill>
                  <a:latin typeface="DM Sans"/>
                </a:rPr>
                <a:t> </a:t>
              </a:r>
              <a:r>
                <a:rPr lang="en-US" sz="3000" dirty="0" err="1">
                  <a:solidFill>
                    <a:srgbClr val="796572"/>
                  </a:solidFill>
                  <a:latin typeface="DM Sans"/>
                </a:rPr>
                <a:t>chce</a:t>
              </a:r>
              <a:r>
                <a:rPr lang="en-US" sz="3000" dirty="0">
                  <a:solidFill>
                    <a:srgbClr val="796572"/>
                  </a:solidFill>
                  <a:latin typeface="DM Sans"/>
                </a:rPr>
                <a:t> tam, </a:t>
              </a:r>
              <a:r>
                <a:rPr lang="en-US" sz="3000" dirty="0" err="1">
                  <a:solidFill>
                    <a:srgbClr val="796572"/>
                  </a:solidFill>
                  <a:latin typeface="DM Sans"/>
                </a:rPr>
                <a:t>pomozme</a:t>
              </a:r>
              <a:r>
                <a:rPr lang="en-US" sz="3000" dirty="0">
                  <a:solidFill>
                    <a:srgbClr val="796572"/>
                  </a:solidFill>
                  <a:latin typeface="DM Sans"/>
                </a:rPr>
                <a:t> mu tam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4991100" cy="720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791717" y="4264263"/>
            <a:ext cx="3743325" cy="6138069"/>
            <a:chOff x="0" y="0"/>
            <a:chExt cx="4991100" cy="8184092"/>
          </a:xfrm>
        </p:grpSpPr>
        <p:sp>
          <p:nvSpPr>
            <p:cNvPr id="10" name="TextBox 10"/>
            <p:cNvSpPr txBox="1"/>
            <p:nvPr/>
          </p:nvSpPr>
          <p:spPr>
            <a:xfrm>
              <a:off x="0" y="1107017"/>
              <a:ext cx="4991100" cy="7077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dirty="0" err="1">
                  <a:solidFill>
                    <a:srgbClr val="796572"/>
                  </a:solidFill>
                  <a:latin typeface="DM Sans"/>
                </a:rPr>
                <a:t>jsem</a:t>
              </a:r>
              <a:r>
                <a:rPr lang="en-US" sz="3000" dirty="0">
                  <a:solidFill>
                    <a:srgbClr val="796572"/>
                  </a:solidFill>
                  <a:latin typeface="DM Sans"/>
                </a:rPr>
                <a:t> </a:t>
              </a:r>
              <a:r>
                <a:rPr lang="en-US" sz="3000" dirty="0" err="1">
                  <a:solidFill>
                    <a:srgbClr val="796572"/>
                  </a:solidFill>
                  <a:latin typeface="DM Sans"/>
                </a:rPr>
                <a:t>uvařená</a:t>
              </a:r>
              <a:endParaRPr lang="en-US" sz="3000" dirty="0">
                <a:solidFill>
                  <a:srgbClr val="796572"/>
                </a:solidFill>
                <a:latin typeface="DM Sans"/>
              </a:endParaRPr>
            </a:p>
            <a:p>
              <a:pPr>
                <a:lnSpc>
                  <a:spcPts val="4200"/>
                </a:lnSpc>
              </a:pPr>
              <a:endParaRPr lang="en-US" sz="3000" dirty="0">
                <a:solidFill>
                  <a:srgbClr val="796572"/>
                </a:solidFill>
                <a:latin typeface="DM Sans"/>
              </a:endParaRPr>
            </a:p>
            <a:p>
              <a:pPr>
                <a:lnSpc>
                  <a:spcPts val="4200"/>
                </a:lnSpc>
              </a:pPr>
              <a:r>
                <a:rPr lang="en-US" sz="3000" dirty="0" err="1">
                  <a:solidFill>
                    <a:srgbClr val="796572"/>
                  </a:solidFill>
                  <a:latin typeface="DM Sans"/>
                </a:rPr>
                <a:t>tak</a:t>
              </a:r>
              <a:r>
                <a:rPr lang="en-US" sz="3000" dirty="0">
                  <a:solidFill>
                    <a:srgbClr val="796572"/>
                  </a:solidFill>
                  <a:latin typeface="DM Sans"/>
                </a:rPr>
                <a:t> to ne, </a:t>
              </a:r>
              <a:r>
                <a:rPr lang="en-US" sz="3000" dirty="0" err="1">
                  <a:solidFill>
                    <a:srgbClr val="796572"/>
                  </a:solidFill>
                  <a:latin typeface="DM Sans"/>
                </a:rPr>
                <a:t>jak</a:t>
              </a:r>
              <a:r>
                <a:rPr lang="en-US" sz="3000" dirty="0">
                  <a:solidFill>
                    <a:srgbClr val="796572"/>
                  </a:solidFill>
                  <a:latin typeface="DM Sans"/>
                </a:rPr>
                <a:t> ne to ne</a:t>
              </a:r>
            </a:p>
            <a:p>
              <a:pPr>
                <a:lnSpc>
                  <a:spcPts val="4200"/>
                </a:lnSpc>
              </a:pPr>
              <a:endParaRPr lang="en-US" sz="3000" dirty="0">
                <a:solidFill>
                  <a:srgbClr val="796572"/>
                </a:solidFill>
                <a:latin typeface="DM Sans"/>
              </a:endParaRPr>
            </a:p>
            <a:p>
              <a:pPr>
                <a:lnSpc>
                  <a:spcPts val="4200"/>
                </a:lnSpc>
              </a:pPr>
              <a:r>
                <a:rPr lang="en-US" sz="3000" dirty="0" err="1">
                  <a:solidFill>
                    <a:srgbClr val="796572"/>
                  </a:solidFill>
                  <a:latin typeface="DM Sans"/>
                </a:rPr>
                <a:t>už</a:t>
              </a:r>
              <a:r>
                <a:rPr lang="en-US" sz="3000" dirty="0">
                  <a:solidFill>
                    <a:srgbClr val="796572"/>
                  </a:solidFill>
                  <a:latin typeface="DM Sans"/>
                </a:rPr>
                <a:t> </a:t>
              </a:r>
              <a:r>
                <a:rPr lang="en-US" sz="3000" dirty="0" err="1">
                  <a:solidFill>
                    <a:srgbClr val="796572"/>
                  </a:solidFill>
                  <a:latin typeface="DM Sans"/>
                </a:rPr>
                <a:t>musím</a:t>
              </a:r>
              <a:r>
                <a:rPr lang="en-US" sz="3000" dirty="0">
                  <a:solidFill>
                    <a:srgbClr val="796572"/>
                  </a:solidFill>
                  <a:latin typeface="DM Sans"/>
                </a:rPr>
                <a:t> </a:t>
              </a:r>
              <a:r>
                <a:rPr lang="en-US" sz="3000" dirty="0" err="1">
                  <a:solidFill>
                    <a:srgbClr val="796572"/>
                  </a:solidFill>
                  <a:latin typeface="DM Sans"/>
                </a:rPr>
                <a:t>jít</a:t>
              </a:r>
              <a:r>
                <a:rPr lang="en-US" sz="3000" dirty="0">
                  <a:solidFill>
                    <a:srgbClr val="796572"/>
                  </a:solidFill>
                  <a:latin typeface="DM Sans"/>
                </a:rPr>
                <a:t>, </a:t>
              </a:r>
              <a:r>
                <a:rPr lang="en-US" sz="3000" dirty="0" err="1">
                  <a:solidFill>
                    <a:srgbClr val="796572"/>
                  </a:solidFill>
                  <a:latin typeface="DM Sans"/>
                </a:rPr>
                <a:t>na</a:t>
              </a:r>
              <a:r>
                <a:rPr lang="en-US" sz="3000" dirty="0">
                  <a:solidFill>
                    <a:srgbClr val="796572"/>
                  </a:solidFill>
                  <a:latin typeface="DM Sans"/>
                </a:rPr>
                <a:t> </a:t>
              </a:r>
              <a:r>
                <a:rPr lang="en-US" sz="3000" dirty="0" err="1">
                  <a:solidFill>
                    <a:srgbClr val="796572"/>
                  </a:solidFill>
                  <a:latin typeface="DM Sans"/>
                </a:rPr>
                <a:t>měsíc</a:t>
              </a:r>
              <a:r>
                <a:rPr lang="en-US" sz="3000" dirty="0">
                  <a:solidFill>
                    <a:srgbClr val="796572"/>
                  </a:solidFill>
                  <a:latin typeface="DM Sans"/>
                </a:rPr>
                <a:t> </a:t>
              </a:r>
              <a:r>
                <a:rPr lang="en-US" sz="3000" dirty="0" err="1">
                  <a:solidFill>
                    <a:srgbClr val="796572"/>
                  </a:solidFill>
                  <a:latin typeface="DM Sans"/>
                </a:rPr>
                <a:t>odlétám</a:t>
              </a:r>
              <a:r>
                <a:rPr lang="en-US" sz="3000" dirty="0">
                  <a:solidFill>
                    <a:srgbClr val="796572"/>
                  </a:solidFill>
                  <a:latin typeface="DM Sans"/>
                </a:rPr>
                <a:t> do </a:t>
              </a:r>
              <a:r>
                <a:rPr lang="en-US" sz="3000" dirty="0" err="1">
                  <a:solidFill>
                    <a:srgbClr val="796572"/>
                  </a:solidFill>
                  <a:latin typeface="DM Sans"/>
                </a:rPr>
                <a:t>Antarktidy</a:t>
              </a:r>
              <a:r>
                <a:rPr lang="en-US" sz="3000" dirty="0">
                  <a:solidFill>
                    <a:srgbClr val="796572"/>
                  </a:solidFill>
                  <a:latin typeface="DM Sans"/>
                </a:rPr>
                <a:t> </a:t>
              </a:r>
              <a:r>
                <a:rPr lang="en-US" sz="3000" dirty="0" err="1">
                  <a:solidFill>
                    <a:srgbClr val="796572"/>
                  </a:solidFill>
                  <a:latin typeface="DM Sans"/>
                </a:rPr>
                <a:t>si</a:t>
              </a:r>
              <a:r>
                <a:rPr lang="en-US" sz="3000" dirty="0">
                  <a:solidFill>
                    <a:srgbClr val="796572"/>
                  </a:solidFill>
                  <a:latin typeface="DM Sans"/>
                </a:rPr>
                <a:t> </a:t>
              </a:r>
              <a:r>
                <a:rPr lang="en-US" sz="3000" dirty="0" err="1">
                  <a:solidFill>
                    <a:srgbClr val="796572"/>
                  </a:solidFill>
                  <a:latin typeface="DM Sans"/>
                </a:rPr>
                <a:t>zchladit</a:t>
              </a:r>
              <a:r>
                <a:rPr lang="en-US" sz="3000" dirty="0">
                  <a:solidFill>
                    <a:srgbClr val="796572"/>
                  </a:solidFill>
                  <a:latin typeface="DM Sans"/>
                </a:rPr>
                <a:t> </a:t>
              </a:r>
              <a:r>
                <a:rPr lang="en-US" sz="3000" dirty="0" err="1">
                  <a:solidFill>
                    <a:srgbClr val="796572"/>
                  </a:solidFill>
                  <a:latin typeface="DM Sans"/>
                </a:rPr>
                <a:t>hlavu</a:t>
              </a:r>
              <a:endParaRPr lang="en-US" sz="3000" dirty="0">
                <a:solidFill>
                  <a:srgbClr val="796572"/>
                </a:solidFill>
                <a:latin typeface="DM Sans"/>
              </a:endParaRPr>
            </a:p>
            <a:p>
              <a:pPr marL="0" lvl="0" indent="0" algn="l">
                <a:lnSpc>
                  <a:spcPts val="4200"/>
                </a:lnSpc>
                <a:spcBef>
                  <a:spcPct val="0"/>
                </a:spcBef>
              </a:pPr>
              <a:endParaRPr lang="en-US" sz="3000" dirty="0">
                <a:solidFill>
                  <a:srgbClr val="796572"/>
                </a:solidFill>
                <a:latin typeface="DM Sans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9525"/>
              <a:ext cx="4991100" cy="720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3768657" y="-621261"/>
            <a:ext cx="5018193" cy="4105794"/>
          </a:xfrm>
          <a:custGeom>
            <a:avLst/>
            <a:gdLst/>
            <a:ahLst/>
            <a:cxnLst/>
            <a:rect l="l" t="t" r="r" b="b"/>
            <a:pathLst>
              <a:path w="5018193" h="4105794">
                <a:moveTo>
                  <a:pt x="0" y="0"/>
                </a:moveTo>
                <a:lnTo>
                  <a:pt x="5018193" y="0"/>
                </a:lnTo>
                <a:lnTo>
                  <a:pt x="5018193" y="4105794"/>
                </a:lnTo>
                <a:lnTo>
                  <a:pt x="0" y="41057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2614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382000" y="3609975"/>
            <a:ext cx="7972425" cy="305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00"/>
              </a:lnSpc>
            </a:pPr>
            <a:r>
              <a:rPr lang="en-US" sz="10000" spc="-100">
                <a:solidFill>
                  <a:srgbClr val="FFFFFF"/>
                </a:solidFill>
                <a:latin typeface="DM Sans"/>
              </a:rPr>
              <a:t>Děkuji za pozornost!</a:t>
            </a:r>
          </a:p>
        </p:txBody>
      </p:sp>
      <p:sp>
        <p:nvSpPr>
          <p:cNvPr id="4" name="Freeform 4"/>
          <p:cNvSpPr/>
          <p:nvPr/>
        </p:nvSpPr>
        <p:spPr>
          <a:xfrm rot="-5400000">
            <a:off x="-1523093" y="1195186"/>
            <a:ext cx="7537690" cy="7896627"/>
          </a:xfrm>
          <a:custGeom>
            <a:avLst/>
            <a:gdLst/>
            <a:ahLst/>
            <a:cxnLst/>
            <a:rect l="l" t="t" r="r" b="b"/>
            <a:pathLst>
              <a:path w="7537690" h="7896627">
                <a:moveTo>
                  <a:pt x="0" y="0"/>
                </a:moveTo>
                <a:lnTo>
                  <a:pt x="7537690" y="0"/>
                </a:lnTo>
                <a:lnTo>
                  <a:pt x="7537690" y="7896628"/>
                </a:lnTo>
                <a:lnTo>
                  <a:pt x="0" y="78966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91853" y="1369933"/>
            <a:ext cx="7534275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00"/>
              </a:lnSpc>
            </a:pPr>
            <a:r>
              <a:rPr lang="en-US" sz="8500" spc="-85">
                <a:solidFill>
                  <a:srgbClr val="B47BA5"/>
                </a:solidFill>
                <a:latin typeface="DM Sans"/>
              </a:rPr>
              <a:t>Úkol pro Vás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491853" y="4288949"/>
            <a:ext cx="6572683" cy="4914106"/>
            <a:chOff x="0" y="0"/>
            <a:chExt cx="8763577" cy="6552142"/>
          </a:xfrm>
        </p:grpSpPr>
        <p:sp>
          <p:nvSpPr>
            <p:cNvPr id="4" name="TextBox 4"/>
            <p:cNvSpPr txBox="1"/>
            <p:nvPr/>
          </p:nvSpPr>
          <p:spPr>
            <a:xfrm>
              <a:off x="0" y="2852208"/>
              <a:ext cx="8763577" cy="36999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99"/>
                </a:lnSpc>
                <a:spcBef>
                  <a:spcPct val="0"/>
                </a:spcBef>
              </a:pPr>
              <a:r>
                <a:rPr lang="en-US" sz="3999">
                  <a:solidFill>
                    <a:srgbClr val="796572"/>
                  </a:solidFill>
                  <a:latin typeface="DM Sans"/>
                </a:rPr>
                <a:t>Jaké ustálené slovní spojení (přísloví, pořekadlo, rčení, přirovnání...) si vybavíte z Vašeho běžného života?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8763577" cy="1419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400"/>
                </a:lnSpc>
              </a:pPr>
              <a:r>
                <a:rPr lang="en-US" sz="7000" spc="-70">
                  <a:solidFill>
                    <a:srgbClr val="D17AB3"/>
                  </a:solidFill>
                  <a:latin typeface="DM Sans"/>
                </a:rPr>
                <a:t>01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144000" y="4288949"/>
            <a:ext cx="6552353" cy="5618956"/>
            <a:chOff x="0" y="0"/>
            <a:chExt cx="8736471" cy="7491942"/>
          </a:xfrm>
        </p:grpSpPr>
        <p:sp>
          <p:nvSpPr>
            <p:cNvPr id="7" name="TextBox 7"/>
            <p:cNvSpPr txBox="1"/>
            <p:nvPr/>
          </p:nvSpPr>
          <p:spPr>
            <a:xfrm>
              <a:off x="0" y="2852208"/>
              <a:ext cx="8736471" cy="46397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599"/>
                </a:lnSpc>
                <a:spcBef>
                  <a:spcPct val="0"/>
                </a:spcBef>
              </a:pPr>
              <a:r>
                <a:rPr lang="en-US" sz="3999">
                  <a:solidFill>
                    <a:srgbClr val="796572"/>
                  </a:solidFill>
                  <a:latin typeface="DM Sans"/>
                </a:rPr>
                <a:t>Co řeknete, když už je toho na Vás moc? Použijete spíš nějaké obrazné vyjádření nebo přímo řeknete “Je toho na mě hodně.”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803929"/>
              <a:ext cx="8736471" cy="720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9525"/>
              <a:ext cx="8736471" cy="1419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400"/>
                </a:lnSpc>
              </a:pPr>
              <a:r>
                <a:rPr lang="en-US" sz="7000" spc="-70">
                  <a:solidFill>
                    <a:srgbClr val="D17AB3"/>
                  </a:solidFill>
                  <a:latin typeface="DM Sans"/>
                </a:rPr>
                <a:t>02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13227229" y="-931939"/>
            <a:ext cx="6711771" cy="3587747"/>
          </a:xfrm>
          <a:custGeom>
            <a:avLst/>
            <a:gdLst/>
            <a:ahLst/>
            <a:cxnLst/>
            <a:rect l="l" t="t" r="r" b="b"/>
            <a:pathLst>
              <a:path w="6711771" h="3587747">
                <a:moveTo>
                  <a:pt x="0" y="0"/>
                </a:moveTo>
                <a:lnTo>
                  <a:pt x="6711771" y="0"/>
                </a:lnTo>
                <a:lnTo>
                  <a:pt x="6711771" y="3587747"/>
                </a:lnTo>
                <a:lnTo>
                  <a:pt x="0" y="35877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90675" y="1651000"/>
            <a:ext cx="5404217" cy="6226175"/>
            <a:chOff x="0" y="0"/>
            <a:chExt cx="7205622" cy="8301567"/>
          </a:xfrm>
        </p:grpSpPr>
        <p:sp>
          <p:nvSpPr>
            <p:cNvPr id="3" name="TextBox 3"/>
            <p:cNvSpPr txBox="1"/>
            <p:nvPr/>
          </p:nvSpPr>
          <p:spPr>
            <a:xfrm>
              <a:off x="0" y="-9525"/>
              <a:ext cx="7205622" cy="3260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600"/>
                </a:lnSpc>
              </a:pPr>
              <a:r>
                <a:rPr lang="en-US" sz="8000" spc="-80">
                  <a:solidFill>
                    <a:srgbClr val="B47BA5"/>
                  </a:solidFill>
                  <a:latin typeface="DM Sans"/>
                </a:rPr>
                <a:t>Výzkumné otázky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873500"/>
              <a:ext cx="7205622" cy="4428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99"/>
                </a:lnSpc>
              </a:pPr>
              <a:r>
                <a:rPr lang="en-US" sz="3999">
                  <a:solidFill>
                    <a:srgbClr val="796572"/>
                  </a:solidFill>
                  <a:latin typeface="DM Sans"/>
                </a:rPr>
                <a:t>Jak učitelé pracují s frazeologií v hodinách ČJ na prvním stupni ZŠ?</a:t>
              </a:r>
            </a:p>
            <a:p>
              <a:pPr>
                <a:lnSpc>
                  <a:spcPts val="4200"/>
                </a:lnSpc>
                <a:spcBef>
                  <a:spcPct val="0"/>
                </a:spcBef>
              </a:pPr>
              <a:endParaRPr lang="en-US" sz="3999">
                <a:solidFill>
                  <a:srgbClr val="796572"/>
                </a:solidFill>
                <a:latin typeface="DM Sans"/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123644" y="2152015"/>
            <a:ext cx="6372225" cy="5725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796572"/>
                </a:solidFill>
                <a:latin typeface="DM Sans"/>
              </a:rPr>
              <a:t>Jaké úkoly zaměřené na frazémy se objevují v učebnicích a PS ČJ na 1. STZŠ?</a:t>
            </a:r>
          </a:p>
          <a:p>
            <a:pPr>
              <a:lnSpc>
                <a:spcPts val="4200"/>
              </a:lnSpc>
            </a:pPr>
            <a:r>
              <a:rPr lang="en-US" sz="3000">
                <a:solidFill>
                  <a:srgbClr val="796572"/>
                </a:solidFill>
                <a:latin typeface="DM Sans"/>
              </a:rPr>
              <a:t>Jak často je učitelé řadí do výuky?</a:t>
            </a:r>
          </a:p>
          <a:p>
            <a:pPr>
              <a:lnSpc>
                <a:spcPts val="4200"/>
              </a:lnSpc>
            </a:pPr>
            <a:r>
              <a:rPr lang="en-US" sz="3000">
                <a:solidFill>
                  <a:srgbClr val="796572"/>
                </a:solidFill>
                <a:latin typeface="DM Sans"/>
              </a:rPr>
              <a:t>Považují učitelé výuku přísloví, pořekadel atd. za důležitou? Proč?</a:t>
            </a:r>
          </a:p>
          <a:p>
            <a:pPr>
              <a:lnSpc>
                <a:spcPts val="4200"/>
              </a:lnSpc>
            </a:pPr>
            <a:r>
              <a:rPr lang="en-US" sz="3000">
                <a:solidFill>
                  <a:srgbClr val="796572"/>
                </a:solidFill>
                <a:latin typeface="DM Sans"/>
              </a:rPr>
              <a:t>Jak rozumí žáci českým frazémům?</a:t>
            </a:r>
          </a:p>
          <a:p>
            <a:pPr>
              <a:lnSpc>
                <a:spcPts val="4200"/>
              </a:lnSpc>
            </a:pPr>
            <a:r>
              <a:rPr lang="en-US" sz="3000">
                <a:solidFill>
                  <a:srgbClr val="796572"/>
                </a:solidFill>
                <a:latin typeface="DM Sans"/>
              </a:rPr>
              <a:t>Liší se práce s frazémy na pražských a mimopražských školách?</a:t>
            </a:r>
          </a:p>
          <a:p>
            <a:pPr>
              <a:lnSpc>
                <a:spcPts val="3079"/>
              </a:lnSpc>
              <a:spcBef>
                <a:spcPct val="0"/>
              </a:spcBef>
            </a:pPr>
            <a:endParaRPr lang="en-US" sz="3000">
              <a:solidFill>
                <a:srgbClr val="796572"/>
              </a:solidFill>
              <a:latin typeface="DM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2614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382000" y="3609975"/>
            <a:ext cx="7972425" cy="305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00"/>
              </a:lnSpc>
            </a:pPr>
            <a:r>
              <a:rPr lang="en-US" sz="10000" spc="-100">
                <a:solidFill>
                  <a:srgbClr val="FFFFFF"/>
                </a:solidFill>
                <a:latin typeface="DM Sans"/>
              </a:rPr>
              <a:t>Teoretická část</a:t>
            </a:r>
          </a:p>
        </p:txBody>
      </p:sp>
      <p:sp>
        <p:nvSpPr>
          <p:cNvPr id="4" name="Freeform 4"/>
          <p:cNvSpPr/>
          <p:nvPr/>
        </p:nvSpPr>
        <p:spPr>
          <a:xfrm rot="-5400000">
            <a:off x="-1523093" y="1195186"/>
            <a:ext cx="7537690" cy="7896627"/>
          </a:xfrm>
          <a:custGeom>
            <a:avLst/>
            <a:gdLst/>
            <a:ahLst/>
            <a:cxnLst/>
            <a:rect l="l" t="t" r="r" b="b"/>
            <a:pathLst>
              <a:path w="7537690" h="7896627">
                <a:moveTo>
                  <a:pt x="0" y="0"/>
                </a:moveTo>
                <a:lnTo>
                  <a:pt x="7537690" y="0"/>
                </a:lnTo>
                <a:lnTo>
                  <a:pt x="7537690" y="7896628"/>
                </a:lnTo>
                <a:lnTo>
                  <a:pt x="0" y="78966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46536" y="1435501"/>
            <a:ext cx="6280517" cy="228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7500" spc="-75">
                <a:solidFill>
                  <a:srgbClr val="B47BA5"/>
                </a:solidFill>
                <a:latin typeface="DM Sans"/>
              </a:rPr>
              <a:t>Definice frazémů</a:t>
            </a:r>
          </a:p>
        </p:txBody>
      </p:sp>
      <p:sp>
        <p:nvSpPr>
          <p:cNvPr id="3" name="Freeform 3"/>
          <p:cNvSpPr/>
          <p:nvPr/>
        </p:nvSpPr>
        <p:spPr>
          <a:xfrm flipH="1" flipV="1">
            <a:off x="9029224" y="0"/>
            <a:ext cx="9258776" cy="10287000"/>
          </a:xfrm>
          <a:custGeom>
            <a:avLst/>
            <a:gdLst/>
            <a:ahLst/>
            <a:cxnLst/>
            <a:rect l="l" t="t" r="r" b="b"/>
            <a:pathLst>
              <a:path w="9258776" h="10287000">
                <a:moveTo>
                  <a:pt x="9258776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9258776" y="0"/>
                </a:lnTo>
                <a:lnTo>
                  <a:pt x="9258776" y="10287000"/>
                </a:lnTo>
                <a:close/>
              </a:path>
            </a:pathLst>
          </a:custGeom>
          <a:blipFill>
            <a:blip r:embed="rId2"/>
            <a:stretch>
              <a:fillRect l="-7728" t="-34116" b="-3660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565979" y="1435501"/>
            <a:ext cx="6280517" cy="228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7500" spc="-75">
                <a:solidFill>
                  <a:srgbClr val="FFFFFF"/>
                </a:solidFill>
                <a:latin typeface="DM Sans"/>
              </a:rPr>
              <a:t>Frazémy ve výuce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346536" y="5715000"/>
            <a:ext cx="6280517" cy="6096000"/>
            <a:chOff x="0" y="0"/>
            <a:chExt cx="8374022" cy="8128000"/>
          </a:xfrm>
        </p:grpSpPr>
        <p:sp>
          <p:nvSpPr>
            <p:cNvPr id="6" name="TextBox 6"/>
            <p:cNvSpPr txBox="1"/>
            <p:nvPr/>
          </p:nvSpPr>
          <p:spPr>
            <a:xfrm>
              <a:off x="0" y="-66675"/>
              <a:ext cx="8374022" cy="4943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796572"/>
                  </a:solidFill>
                  <a:latin typeface="DM Sans"/>
                </a:rPr>
                <a:t>Základní pojmy</a:t>
              </a:r>
            </a:p>
            <a:p>
              <a:pPr algn="ctr">
                <a:lnSpc>
                  <a:spcPts val="4200"/>
                </a:lnSpc>
              </a:pPr>
              <a:endParaRPr lang="en-US" sz="3000">
                <a:solidFill>
                  <a:srgbClr val="796572"/>
                </a:solidFill>
                <a:latin typeface="DM Sans"/>
              </a:endParaRPr>
            </a:p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796572"/>
                  </a:solidFill>
                  <a:latin typeface="DM Sans"/>
                </a:rPr>
                <a:t>Historie</a:t>
              </a:r>
            </a:p>
            <a:p>
              <a:pPr algn="ctr">
                <a:lnSpc>
                  <a:spcPts val="4200"/>
                </a:lnSpc>
              </a:pPr>
              <a:endParaRPr lang="en-US" sz="3000">
                <a:solidFill>
                  <a:srgbClr val="796572"/>
                </a:solidFill>
                <a:latin typeface="DM Sans"/>
              </a:endParaRPr>
            </a:p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796572"/>
                  </a:solidFill>
                  <a:latin typeface="DM Sans"/>
                </a:rPr>
                <a:t>Frazeologie napříč jazyky</a:t>
              </a:r>
            </a:p>
            <a:p>
              <a:pPr algn="ctr">
                <a:lnSpc>
                  <a:spcPts val="4200"/>
                </a:lnSpc>
              </a:pPr>
              <a:endParaRPr lang="en-US" sz="3000">
                <a:solidFill>
                  <a:srgbClr val="796572"/>
                </a:solidFill>
                <a:latin typeface="DM Sans"/>
              </a:endParaRPr>
            </a:p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796572"/>
                  </a:solidFill>
                  <a:latin typeface="DM Sans"/>
                </a:rPr>
                <a:t>Dělení frazémů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5826125"/>
              <a:ext cx="8374022" cy="676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7451725"/>
              <a:ext cx="8374022" cy="676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565979" y="5715000"/>
            <a:ext cx="6280517" cy="6629400"/>
            <a:chOff x="0" y="0"/>
            <a:chExt cx="8374022" cy="8839200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66675"/>
              <a:ext cx="8374022" cy="5654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FFFFFF"/>
                  </a:solidFill>
                  <a:latin typeface="DM Sans"/>
                </a:rPr>
                <a:t>Kompetence učitelů</a:t>
              </a:r>
            </a:p>
            <a:p>
              <a:pPr algn="ctr">
                <a:lnSpc>
                  <a:spcPts val="4200"/>
                </a:lnSpc>
              </a:pPr>
              <a:endParaRPr lang="en-US" sz="300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FFFFFF"/>
                  </a:solidFill>
                  <a:latin typeface="DM Sans"/>
                </a:rPr>
                <a:t>Porozumění ze strany žáků</a:t>
              </a:r>
            </a:p>
            <a:p>
              <a:pPr algn="ctr">
                <a:lnSpc>
                  <a:spcPts val="4200"/>
                </a:lnSpc>
              </a:pPr>
              <a:endParaRPr lang="en-US" sz="300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FFFFFF"/>
                  </a:solidFill>
                  <a:latin typeface="DM Sans"/>
                </a:rPr>
                <a:t>Kde se dítě setká s frazémy</a:t>
              </a:r>
            </a:p>
            <a:p>
              <a:pPr algn="ctr">
                <a:lnSpc>
                  <a:spcPts val="4200"/>
                </a:lnSpc>
              </a:pPr>
              <a:endParaRPr lang="en-US" sz="300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FFFFFF"/>
                  </a:solidFill>
                  <a:latin typeface="DM Sans"/>
                </a:rPr>
                <a:t>Frazeologie ve výukových materiálech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6537325"/>
              <a:ext cx="8374022" cy="676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8162925"/>
              <a:ext cx="8374022" cy="676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AutoShape 13"/>
          <p:cNvSpPr/>
          <p:nvPr/>
        </p:nvSpPr>
        <p:spPr>
          <a:xfrm>
            <a:off x="10565979" y="4713488"/>
            <a:ext cx="6280517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1346536" y="4713488"/>
            <a:ext cx="6280517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91853" y="1369933"/>
            <a:ext cx="7534275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00"/>
              </a:lnSpc>
            </a:pPr>
            <a:r>
              <a:rPr lang="en-US" sz="8500" spc="-85">
                <a:solidFill>
                  <a:srgbClr val="B47BA5"/>
                </a:solidFill>
                <a:latin typeface="DM Sans"/>
              </a:rPr>
              <a:t>Literatura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491853" y="3404394"/>
            <a:ext cx="3767138" cy="4120991"/>
            <a:chOff x="0" y="0"/>
            <a:chExt cx="5022850" cy="5494655"/>
          </a:xfrm>
        </p:grpSpPr>
        <p:sp>
          <p:nvSpPr>
            <p:cNvPr id="4" name="TextBox 4"/>
            <p:cNvSpPr txBox="1"/>
            <p:nvPr/>
          </p:nvSpPr>
          <p:spPr>
            <a:xfrm>
              <a:off x="0" y="2861733"/>
              <a:ext cx="5022850" cy="26329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>
                  <a:solidFill>
                    <a:srgbClr val="796572"/>
                  </a:solidFill>
                  <a:latin typeface="DM Sans"/>
                </a:rPr>
                <a:t>Bečka</a:t>
              </a:r>
            </a:p>
            <a:p>
              <a:pPr>
                <a:lnSpc>
                  <a:spcPts val="4200"/>
                </a:lnSpc>
              </a:pPr>
              <a:r>
                <a:rPr lang="en-US" sz="3000">
                  <a:solidFill>
                    <a:srgbClr val="796572"/>
                  </a:solidFill>
                  <a:latin typeface="DM Sans"/>
                </a:rPr>
                <a:t>Čechová</a:t>
              </a:r>
            </a:p>
            <a:p>
              <a:pPr>
                <a:lnSpc>
                  <a:spcPts val="4200"/>
                </a:lnSpc>
              </a:pPr>
              <a:r>
                <a:rPr lang="en-US" sz="3000">
                  <a:solidFill>
                    <a:srgbClr val="796572"/>
                  </a:solidFill>
                  <a:latin typeface="DM Sans"/>
                </a:rPr>
                <a:t>Čermák</a:t>
              </a:r>
            </a:p>
            <a:p>
              <a:pPr>
                <a:lnSpc>
                  <a:spcPts val="3079"/>
                </a:lnSpc>
                <a:spcBef>
                  <a:spcPct val="0"/>
                </a:spcBef>
              </a:pPr>
              <a:endParaRPr lang="en-US" sz="3000">
                <a:solidFill>
                  <a:srgbClr val="796572"/>
                </a:solidFill>
                <a:latin typeface="DM San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803929"/>
              <a:ext cx="5022850" cy="720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500">
                  <a:solidFill>
                    <a:srgbClr val="B47BA5"/>
                  </a:solidFill>
                  <a:latin typeface="DM Sans Bold"/>
                </a:rPr>
                <a:t>Monografie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"/>
              <a:ext cx="5022850" cy="1419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400"/>
                </a:lnSpc>
              </a:pPr>
              <a:r>
                <a:rPr lang="en-US" sz="7000" spc="-70">
                  <a:solidFill>
                    <a:srgbClr val="D17AB3"/>
                  </a:solidFill>
                  <a:latin typeface="DM Sans"/>
                </a:rPr>
                <a:t>01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260431" y="3404394"/>
            <a:ext cx="3990768" cy="4787106"/>
            <a:chOff x="0" y="0"/>
            <a:chExt cx="5321024" cy="6382808"/>
          </a:xfrm>
        </p:grpSpPr>
        <p:sp>
          <p:nvSpPr>
            <p:cNvPr id="8" name="TextBox 8"/>
            <p:cNvSpPr txBox="1"/>
            <p:nvPr/>
          </p:nvSpPr>
          <p:spPr>
            <a:xfrm>
              <a:off x="0" y="2861733"/>
              <a:ext cx="5321024" cy="3521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>
                  <a:solidFill>
                    <a:srgbClr val="796572"/>
                  </a:solidFill>
                  <a:latin typeface="DM Sans"/>
                </a:rPr>
                <a:t>Český jazyk a literatura</a:t>
              </a:r>
            </a:p>
            <a:p>
              <a:pPr>
                <a:lnSpc>
                  <a:spcPts val="4200"/>
                </a:lnSpc>
              </a:pPr>
              <a:r>
                <a:rPr lang="en-US" sz="3000">
                  <a:solidFill>
                    <a:srgbClr val="796572"/>
                  </a:solidFill>
                  <a:latin typeface="DM Sans"/>
                </a:rPr>
                <a:t>Cizí jazyky</a:t>
              </a:r>
            </a:p>
            <a:p>
              <a:pPr>
                <a:lnSpc>
                  <a:spcPts val="4200"/>
                </a:lnSpc>
              </a:pPr>
              <a:r>
                <a:rPr lang="en-US" sz="3000">
                  <a:solidFill>
                    <a:srgbClr val="796572"/>
                  </a:solidFill>
                  <a:latin typeface="DM Sans"/>
                </a:rPr>
                <a:t>Češtinář</a:t>
              </a:r>
            </a:p>
            <a:p>
              <a:pPr marL="0" lvl="0" indent="0" algn="l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796572"/>
                  </a:solidFill>
                  <a:latin typeface="DM Sans"/>
                </a:rPr>
                <a:t>Naša škola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803929"/>
              <a:ext cx="5321024" cy="720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500">
                  <a:solidFill>
                    <a:srgbClr val="B47BA5"/>
                  </a:solidFill>
                  <a:latin typeface="DM Sans Bold"/>
                </a:rPr>
                <a:t>Odborné časopisy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"/>
              <a:ext cx="5321024" cy="1419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400"/>
                </a:lnSpc>
              </a:pPr>
              <a:r>
                <a:rPr lang="en-US" sz="7000" spc="-70">
                  <a:solidFill>
                    <a:srgbClr val="D17AB3"/>
                  </a:solidFill>
                  <a:latin typeface="DM Sans"/>
                </a:rPr>
                <a:t>02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029009" y="3404394"/>
            <a:ext cx="3767138" cy="5853906"/>
            <a:chOff x="0" y="0"/>
            <a:chExt cx="5022850" cy="7805208"/>
          </a:xfrm>
        </p:grpSpPr>
        <p:sp>
          <p:nvSpPr>
            <p:cNvPr id="12" name="TextBox 12"/>
            <p:cNvSpPr txBox="1"/>
            <p:nvPr/>
          </p:nvSpPr>
          <p:spPr>
            <a:xfrm>
              <a:off x="0" y="2861733"/>
              <a:ext cx="5022850" cy="4943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>
                  <a:solidFill>
                    <a:srgbClr val="796572"/>
                  </a:solidFill>
                  <a:latin typeface="DM Sans"/>
                </a:rPr>
                <a:t>Frazémy v pohádkách Zdeňka Svěráka</a:t>
              </a:r>
            </a:p>
            <a:p>
              <a:pPr marL="0" lvl="0" indent="0" algn="l"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796572"/>
                  </a:solidFill>
                  <a:latin typeface="DM Sans"/>
                </a:rPr>
                <a:t>Přísloví, rčení a pořekadla v různých historických obdobích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803929"/>
              <a:ext cx="5022850" cy="720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500">
                  <a:solidFill>
                    <a:srgbClr val="B47BA5"/>
                  </a:solidFill>
                  <a:latin typeface="DM Sans Bold"/>
                </a:rPr>
                <a:t>Závěrečné práce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9525"/>
              <a:ext cx="5022850" cy="1419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400"/>
                </a:lnSpc>
              </a:pPr>
              <a:r>
                <a:rPr lang="en-US" sz="7000" spc="-70">
                  <a:solidFill>
                    <a:srgbClr val="D17AB3"/>
                  </a:solidFill>
                  <a:latin typeface="DM Sans"/>
                </a:rPr>
                <a:t>03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13227229" y="-931939"/>
            <a:ext cx="6711771" cy="3587747"/>
          </a:xfrm>
          <a:custGeom>
            <a:avLst/>
            <a:gdLst/>
            <a:ahLst/>
            <a:cxnLst/>
            <a:rect l="l" t="t" r="r" b="b"/>
            <a:pathLst>
              <a:path w="6711771" h="3587747">
                <a:moveTo>
                  <a:pt x="0" y="0"/>
                </a:moveTo>
                <a:lnTo>
                  <a:pt x="6711771" y="0"/>
                </a:lnTo>
                <a:lnTo>
                  <a:pt x="6711771" y="3587747"/>
                </a:lnTo>
                <a:lnTo>
                  <a:pt x="0" y="35877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2614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382000" y="3609975"/>
            <a:ext cx="7972425" cy="305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00"/>
              </a:lnSpc>
            </a:pPr>
            <a:r>
              <a:rPr lang="en-US" sz="10000" spc="-100">
                <a:solidFill>
                  <a:srgbClr val="FFFFFF"/>
                </a:solidFill>
                <a:latin typeface="DM Sans"/>
              </a:rPr>
              <a:t>Praktická část</a:t>
            </a:r>
          </a:p>
        </p:txBody>
      </p:sp>
      <p:sp>
        <p:nvSpPr>
          <p:cNvPr id="4" name="Freeform 4"/>
          <p:cNvSpPr/>
          <p:nvPr/>
        </p:nvSpPr>
        <p:spPr>
          <a:xfrm rot="-5400000">
            <a:off x="-1523093" y="1195186"/>
            <a:ext cx="7537690" cy="7896627"/>
          </a:xfrm>
          <a:custGeom>
            <a:avLst/>
            <a:gdLst/>
            <a:ahLst/>
            <a:cxnLst/>
            <a:rect l="l" t="t" r="r" b="b"/>
            <a:pathLst>
              <a:path w="7537690" h="7896627">
                <a:moveTo>
                  <a:pt x="0" y="0"/>
                </a:moveTo>
                <a:lnTo>
                  <a:pt x="7537690" y="0"/>
                </a:lnTo>
                <a:lnTo>
                  <a:pt x="7537690" y="7896628"/>
                </a:lnTo>
                <a:lnTo>
                  <a:pt x="0" y="78966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90675" y="1651000"/>
            <a:ext cx="5404217" cy="5172075"/>
            <a:chOff x="0" y="0"/>
            <a:chExt cx="7205622" cy="6896100"/>
          </a:xfrm>
        </p:grpSpPr>
        <p:sp>
          <p:nvSpPr>
            <p:cNvPr id="3" name="TextBox 3"/>
            <p:cNvSpPr txBox="1"/>
            <p:nvPr/>
          </p:nvSpPr>
          <p:spPr>
            <a:xfrm>
              <a:off x="0" y="-9525"/>
              <a:ext cx="7205622" cy="2041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000"/>
                </a:lnSpc>
              </a:pPr>
              <a:r>
                <a:rPr lang="en-US" sz="10000" spc="-100">
                  <a:solidFill>
                    <a:srgbClr val="B47BA5"/>
                  </a:solidFill>
                  <a:latin typeface="DM Sans"/>
                </a:rPr>
                <a:t>Sběr dat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663825"/>
              <a:ext cx="7205622" cy="4232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>
                  <a:solidFill>
                    <a:srgbClr val="796572"/>
                  </a:solidFill>
                  <a:latin typeface="DM Sans"/>
                </a:rPr>
                <a:t>→ vyhodnocení odpovědí</a:t>
              </a:r>
            </a:p>
            <a:p>
              <a:pPr>
                <a:lnSpc>
                  <a:spcPts val="4200"/>
                </a:lnSpc>
              </a:pPr>
              <a:r>
                <a:rPr lang="en-US" sz="3000">
                  <a:solidFill>
                    <a:srgbClr val="796572"/>
                  </a:solidFill>
                  <a:latin typeface="DM Sans"/>
                </a:rPr>
                <a:t>→ porovnání pražské/mimopražské školy</a:t>
              </a:r>
            </a:p>
            <a:p>
              <a:pPr>
                <a:lnSpc>
                  <a:spcPts val="4200"/>
                </a:lnSpc>
              </a:pPr>
              <a:r>
                <a:rPr lang="en-US" sz="3000">
                  <a:solidFill>
                    <a:srgbClr val="796572"/>
                  </a:solidFill>
                  <a:latin typeface="DM Sans"/>
                </a:rPr>
                <a:t>→ porovnání 4. a 5. ročník</a:t>
              </a:r>
            </a:p>
            <a:p>
              <a:pPr>
                <a:lnSpc>
                  <a:spcPts val="42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796572"/>
                  </a:solidFill>
                  <a:latin typeface="DM Sans"/>
                </a:rPr>
                <a:t>→ porovnání žáků na základě učebních materiálů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9279227" y="1736780"/>
            <a:ext cx="469367" cy="361839"/>
          </a:xfrm>
          <a:custGeom>
            <a:avLst/>
            <a:gdLst/>
            <a:ahLst/>
            <a:cxnLst/>
            <a:rect l="l" t="t" r="r" b="b"/>
            <a:pathLst>
              <a:path w="469367" h="361839">
                <a:moveTo>
                  <a:pt x="0" y="0"/>
                </a:moveTo>
                <a:lnTo>
                  <a:pt x="469367" y="0"/>
                </a:lnTo>
                <a:lnTo>
                  <a:pt x="469367" y="361840"/>
                </a:lnTo>
                <a:lnTo>
                  <a:pt x="0" y="3618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448925" y="1651000"/>
            <a:ext cx="6372225" cy="2300764"/>
            <a:chOff x="0" y="0"/>
            <a:chExt cx="8496300" cy="3067685"/>
          </a:xfrm>
        </p:grpSpPr>
        <p:sp>
          <p:nvSpPr>
            <p:cNvPr id="7" name="TextBox 7"/>
            <p:cNvSpPr txBox="1"/>
            <p:nvPr/>
          </p:nvSpPr>
          <p:spPr>
            <a:xfrm>
              <a:off x="0" y="1011767"/>
              <a:ext cx="8496300" cy="20559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79"/>
                </a:lnSpc>
              </a:pPr>
              <a:r>
                <a:rPr lang="en-US" sz="2199">
                  <a:solidFill>
                    <a:srgbClr val="796572"/>
                  </a:solidFill>
                  <a:latin typeface="DM Sans"/>
                </a:rPr>
                <a:t>Individuální</a:t>
              </a:r>
            </a:p>
            <a:p>
              <a:pPr>
                <a:lnSpc>
                  <a:spcPts val="3079"/>
                </a:lnSpc>
              </a:pPr>
              <a:r>
                <a:rPr lang="en-US" sz="2199">
                  <a:solidFill>
                    <a:srgbClr val="796572"/>
                  </a:solidFill>
                  <a:latin typeface="DM Sans"/>
                </a:rPr>
                <a:t>Polostrukturované</a:t>
              </a:r>
            </a:p>
            <a:p>
              <a:pPr>
                <a:lnSpc>
                  <a:spcPts val="3079"/>
                </a:lnSpc>
              </a:pPr>
              <a:r>
                <a:rPr lang="en-US" sz="2199">
                  <a:solidFill>
                    <a:srgbClr val="796572"/>
                  </a:solidFill>
                  <a:latin typeface="DM Sans"/>
                </a:rPr>
                <a:t>Cca 10 otázek</a:t>
              </a:r>
            </a:p>
            <a:p>
              <a:pPr>
                <a:lnSpc>
                  <a:spcPts val="3079"/>
                </a:lnSpc>
                <a:spcBef>
                  <a:spcPct val="0"/>
                </a:spcBef>
              </a:pPr>
              <a:r>
                <a:rPr lang="en-US" sz="2200">
                  <a:solidFill>
                    <a:srgbClr val="796572"/>
                  </a:solidFill>
                  <a:latin typeface="DM Sans"/>
                </a:rPr>
                <a:t>10 z pražských školy, 10 z mimopražských škol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8496300" cy="720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500">
                  <a:solidFill>
                    <a:srgbClr val="B47BA5"/>
                  </a:solidFill>
                  <a:latin typeface="DM Sans Bold"/>
                </a:rPr>
                <a:t>Rozhovory s učiteli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9279227" y="4577889"/>
            <a:ext cx="469367" cy="361839"/>
          </a:xfrm>
          <a:custGeom>
            <a:avLst/>
            <a:gdLst/>
            <a:ahLst/>
            <a:cxnLst/>
            <a:rect l="l" t="t" r="r" b="b"/>
            <a:pathLst>
              <a:path w="469367" h="361839">
                <a:moveTo>
                  <a:pt x="0" y="0"/>
                </a:moveTo>
                <a:lnTo>
                  <a:pt x="469367" y="0"/>
                </a:lnTo>
                <a:lnTo>
                  <a:pt x="469367" y="361840"/>
                </a:lnTo>
                <a:lnTo>
                  <a:pt x="0" y="3618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0448925" y="4492109"/>
            <a:ext cx="6372225" cy="2691289"/>
            <a:chOff x="0" y="0"/>
            <a:chExt cx="8496300" cy="3588385"/>
          </a:xfrm>
        </p:grpSpPr>
        <p:sp>
          <p:nvSpPr>
            <p:cNvPr id="11" name="TextBox 11"/>
            <p:cNvSpPr txBox="1"/>
            <p:nvPr/>
          </p:nvSpPr>
          <p:spPr>
            <a:xfrm>
              <a:off x="0" y="1011767"/>
              <a:ext cx="8496300" cy="25766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79"/>
                </a:lnSpc>
              </a:pPr>
              <a:r>
                <a:rPr lang="en-US" sz="2199">
                  <a:solidFill>
                    <a:srgbClr val="796572"/>
                  </a:solidFill>
                  <a:latin typeface="DM Sans"/>
                </a:rPr>
                <a:t>Skupinové</a:t>
              </a:r>
            </a:p>
            <a:p>
              <a:pPr>
                <a:lnSpc>
                  <a:spcPts val="3079"/>
                </a:lnSpc>
              </a:pPr>
              <a:r>
                <a:rPr lang="en-US" sz="2199">
                  <a:solidFill>
                    <a:srgbClr val="796572"/>
                  </a:solidFill>
                  <a:latin typeface="DM Sans"/>
                </a:rPr>
                <a:t>Strukturované</a:t>
              </a:r>
            </a:p>
            <a:p>
              <a:pPr>
                <a:lnSpc>
                  <a:spcPts val="3079"/>
                </a:lnSpc>
              </a:pPr>
              <a:r>
                <a:rPr lang="en-US" sz="2199">
                  <a:solidFill>
                    <a:srgbClr val="796572"/>
                  </a:solidFill>
                  <a:latin typeface="DM Sans"/>
                </a:rPr>
                <a:t>Úvod ústně za skupinu</a:t>
              </a:r>
            </a:p>
            <a:p>
              <a:pPr>
                <a:lnSpc>
                  <a:spcPts val="3079"/>
                </a:lnSpc>
              </a:pPr>
              <a:r>
                <a:rPr lang="en-US" sz="2199">
                  <a:solidFill>
                    <a:srgbClr val="796572"/>
                  </a:solidFill>
                  <a:latin typeface="DM Sans"/>
                </a:rPr>
                <a:t>2 dotazy písemně</a:t>
              </a:r>
            </a:p>
            <a:p>
              <a:pPr marL="0" lvl="0" indent="0" algn="l">
                <a:lnSpc>
                  <a:spcPts val="3079"/>
                </a:lnSpc>
                <a:spcBef>
                  <a:spcPct val="0"/>
                </a:spcBef>
              </a:pPr>
              <a:r>
                <a:rPr lang="en-US" sz="2200">
                  <a:solidFill>
                    <a:srgbClr val="796572"/>
                  </a:solidFill>
                  <a:latin typeface="DM Sans"/>
                </a:rPr>
                <a:t>4. a 5. ročník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9525"/>
              <a:ext cx="8496300" cy="720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500">
                  <a:solidFill>
                    <a:srgbClr val="B47BA5"/>
                  </a:solidFill>
                  <a:latin typeface="DM Sans Bold"/>
                </a:rPr>
                <a:t>Rozhovory s žáky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9279227" y="7418998"/>
            <a:ext cx="469367" cy="361839"/>
          </a:xfrm>
          <a:custGeom>
            <a:avLst/>
            <a:gdLst/>
            <a:ahLst/>
            <a:cxnLst/>
            <a:rect l="l" t="t" r="r" b="b"/>
            <a:pathLst>
              <a:path w="469367" h="361839">
                <a:moveTo>
                  <a:pt x="0" y="0"/>
                </a:moveTo>
                <a:lnTo>
                  <a:pt x="469367" y="0"/>
                </a:lnTo>
                <a:lnTo>
                  <a:pt x="469367" y="361840"/>
                </a:lnTo>
                <a:lnTo>
                  <a:pt x="0" y="3618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10448925" y="7333218"/>
            <a:ext cx="6372225" cy="1519714"/>
            <a:chOff x="0" y="0"/>
            <a:chExt cx="8496300" cy="2026285"/>
          </a:xfrm>
        </p:grpSpPr>
        <p:sp>
          <p:nvSpPr>
            <p:cNvPr id="15" name="TextBox 15"/>
            <p:cNvSpPr txBox="1"/>
            <p:nvPr/>
          </p:nvSpPr>
          <p:spPr>
            <a:xfrm>
              <a:off x="0" y="1011767"/>
              <a:ext cx="8496300" cy="1014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79"/>
                </a:lnSpc>
              </a:pPr>
              <a:r>
                <a:rPr lang="en-US" sz="2199">
                  <a:solidFill>
                    <a:srgbClr val="796572"/>
                  </a:solidFill>
                  <a:latin typeface="DM Sans"/>
                </a:rPr>
                <a:t>Porovnání více nakladatelství</a:t>
              </a:r>
            </a:p>
            <a:p>
              <a:pPr marL="0" lvl="0" indent="0" algn="l">
                <a:lnSpc>
                  <a:spcPts val="3079"/>
                </a:lnSpc>
                <a:spcBef>
                  <a:spcPct val="0"/>
                </a:spcBef>
              </a:pPr>
              <a:r>
                <a:rPr lang="en-US" sz="2200">
                  <a:solidFill>
                    <a:srgbClr val="796572"/>
                  </a:solidFill>
                  <a:latin typeface="DM Sans"/>
                </a:rPr>
                <a:t>4. a 5. ročník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9525"/>
              <a:ext cx="8496300" cy="720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500">
                  <a:solidFill>
                    <a:srgbClr val="B47BA5"/>
                  </a:solidFill>
                  <a:latin typeface="DM Sans Bold"/>
                </a:rPr>
                <a:t>Analýza učebnic a PS ČJ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91853" y="1369933"/>
            <a:ext cx="7534275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00"/>
              </a:lnSpc>
            </a:pPr>
            <a:r>
              <a:rPr lang="en-US" sz="8500" spc="-85">
                <a:solidFill>
                  <a:srgbClr val="B47BA5"/>
                </a:solidFill>
                <a:latin typeface="DM Sans"/>
              </a:rPr>
              <a:t>Úkol pro Vás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491853" y="4288949"/>
            <a:ext cx="6572683" cy="4914106"/>
            <a:chOff x="0" y="0"/>
            <a:chExt cx="8763577" cy="6552142"/>
          </a:xfrm>
        </p:grpSpPr>
        <p:sp>
          <p:nvSpPr>
            <p:cNvPr id="4" name="TextBox 4"/>
            <p:cNvSpPr txBox="1"/>
            <p:nvPr/>
          </p:nvSpPr>
          <p:spPr>
            <a:xfrm>
              <a:off x="0" y="2852208"/>
              <a:ext cx="8763577" cy="36999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99"/>
                </a:lnSpc>
                <a:spcBef>
                  <a:spcPct val="0"/>
                </a:spcBef>
              </a:pPr>
              <a:r>
                <a:rPr lang="en-US" sz="3999">
                  <a:solidFill>
                    <a:srgbClr val="796572"/>
                  </a:solidFill>
                  <a:latin typeface="DM Sans"/>
                </a:rPr>
                <a:t>Jaké ustálené slovní spojení (přísloví, pořekadlo, rčení, přirovnání...) si vybavíte z Vašeho běžného života?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8763577" cy="1419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400"/>
                </a:lnSpc>
              </a:pPr>
              <a:r>
                <a:rPr lang="en-US" sz="7000" spc="-70">
                  <a:solidFill>
                    <a:srgbClr val="D17AB3"/>
                  </a:solidFill>
                  <a:latin typeface="DM Sans"/>
                </a:rPr>
                <a:t>01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144000" y="4288949"/>
            <a:ext cx="6552353" cy="5618956"/>
            <a:chOff x="0" y="0"/>
            <a:chExt cx="8736471" cy="7491942"/>
          </a:xfrm>
        </p:grpSpPr>
        <p:sp>
          <p:nvSpPr>
            <p:cNvPr id="7" name="TextBox 7"/>
            <p:cNvSpPr txBox="1"/>
            <p:nvPr/>
          </p:nvSpPr>
          <p:spPr>
            <a:xfrm>
              <a:off x="0" y="2852208"/>
              <a:ext cx="8736471" cy="46397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599"/>
                </a:lnSpc>
                <a:spcBef>
                  <a:spcPct val="0"/>
                </a:spcBef>
              </a:pPr>
              <a:r>
                <a:rPr lang="en-US" sz="3999">
                  <a:solidFill>
                    <a:srgbClr val="796572"/>
                  </a:solidFill>
                  <a:latin typeface="DM Sans"/>
                </a:rPr>
                <a:t>Co řeknete, když už je toho na Vás moc? Použijete spíš nějaké obrazné vyjádření nebo přímo řeknete “Je toho na mě hodně.”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803929"/>
              <a:ext cx="8736471" cy="720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9525"/>
              <a:ext cx="8736471" cy="1419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400"/>
                </a:lnSpc>
              </a:pPr>
              <a:r>
                <a:rPr lang="en-US" sz="7000" spc="-70">
                  <a:solidFill>
                    <a:srgbClr val="D17AB3"/>
                  </a:solidFill>
                  <a:latin typeface="DM Sans"/>
                </a:rPr>
                <a:t>02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13227229" y="-931939"/>
            <a:ext cx="6711771" cy="3587747"/>
          </a:xfrm>
          <a:custGeom>
            <a:avLst/>
            <a:gdLst/>
            <a:ahLst/>
            <a:cxnLst/>
            <a:rect l="l" t="t" r="r" b="b"/>
            <a:pathLst>
              <a:path w="6711771" h="3587747">
                <a:moveTo>
                  <a:pt x="0" y="0"/>
                </a:moveTo>
                <a:lnTo>
                  <a:pt x="6711771" y="0"/>
                </a:lnTo>
                <a:lnTo>
                  <a:pt x="6711771" y="3587747"/>
                </a:lnTo>
                <a:lnTo>
                  <a:pt x="0" y="35877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399</Words>
  <Application>Microsoft Office PowerPoint</Application>
  <PresentationFormat>Vlastní</PresentationFormat>
  <Paragraphs>89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DM Sans</vt:lpstr>
      <vt:lpstr>DM Sans Bold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Práce s frazémy a idiomy v hodinách ČJ na 1. stupni ZŠ</dc:title>
  <cp:lastModifiedBy>Veronika Dohnalová</cp:lastModifiedBy>
  <cp:revision>2</cp:revision>
  <dcterms:created xsi:type="dcterms:W3CDTF">2006-08-16T00:00:00Z</dcterms:created>
  <dcterms:modified xsi:type="dcterms:W3CDTF">2024-04-10T21:41:02Z</dcterms:modified>
  <dc:identifier>DAGCDIsVuak</dc:identifier>
</cp:coreProperties>
</file>