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</p:sldIdLst>
  <p:sldSz cx="18288000" cy="10287000"/>
  <p:notesSz cx="6858000" cy="9144000"/>
  <p:embeddedFontLst>
    <p:embeddedFont>
      <p:font typeface="Libre Baskerville" charset="1" panose="02000000000000000000"/>
      <p:regular r:id="rId6"/>
    </p:embeddedFont>
    <p:embeddedFont>
      <p:font typeface="Libre Baskerville Bold" charset="1" panose="02000000000000000000"/>
      <p:regular r:id="rId7"/>
    </p:embeddedFont>
    <p:embeddedFont>
      <p:font typeface="Libre Baskerville Italics" charset="1" panose="020000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Open Sans" charset="1" panose="020B0606030504020204"/>
      <p:regular r:id="rId13"/>
    </p:embeddedFont>
    <p:embeddedFont>
      <p:font typeface="Open Sans Bold" charset="1" panose="020B0806030504020204"/>
      <p:regular r:id="rId14"/>
    </p:embeddedFont>
    <p:embeddedFont>
      <p:font typeface="Open Sans Italics" charset="1" panose="020B0606030504020204"/>
      <p:regular r:id="rId15"/>
    </p:embeddedFont>
    <p:embeddedFont>
      <p:font typeface="Open Sans Bold Italics" charset="1" panose="020B0806030504020204"/>
      <p:regular r:id="rId16"/>
    </p:embeddedFont>
    <p:embeddedFont>
      <p:font typeface="Open Sans Light" charset="1" panose="020B0306030504020204"/>
      <p:regular r:id="rId17"/>
    </p:embeddedFont>
    <p:embeddedFont>
      <p:font typeface="Open Sans Light Italics" charset="1" panose="020B0306030504020204"/>
      <p:regular r:id="rId18"/>
    </p:embeddedFont>
    <p:embeddedFont>
      <p:font typeface="Open Sans Ultra-Bold" charset="1" panose="00000000000000000000"/>
      <p:regular r:id="rId19"/>
    </p:embeddedFont>
    <p:embeddedFont>
      <p:font typeface="Open Sans Ultra-Bold Italics" charset="1" panose="00000000000000000000"/>
      <p:regular r:id="rId20"/>
    </p:embeddedFont>
    <p:embeddedFont>
      <p:font typeface="Yeseva One" charset="1" panose="000005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4350" y="3202946"/>
            <a:ext cx="17259300" cy="2383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5"/>
              </a:lnSpc>
            </a:pPr>
            <a:r>
              <a:rPr lang="en-US" sz="6145">
                <a:solidFill>
                  <a:srgbClr val="000000"/>
                </a:solidFill>
                <a:latin typeface="Yeseva One"/>
              </a:rPr>
              <a:t>Žánrové preference žáků mladšího školního věku s ohledem na genderové hledisko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23868" y="7867650"/>
            <a:ext cx="12640263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Aneta Sýkorová</a:t>
            </a:r>
          </a:p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Univerzita Karlova</a:t>
            </a:r>
          </a:p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2024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447824" y="1365250"/>
            <a:ext cx="13392352" cy="159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5"/>
              </a:lnSpc>
            </a:pPr>
            <a:r>
              <a:rPr lang="en-US" sz="6145">
                <a:solidFill>
                  <a:srgbClr val="000000"/>
                </a:solidFill>
                <a:latin typeface="Yeseva One"/>
              </a:rPr>
              <a:t>Jakým způsobem se liší žánrové preference u chlapců a u děvčat?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83182" y="8858250"/>
            <a:ext cx="1172163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Presented by Juliana Silva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423647" y="3253697"/>
            <a:ext cx="11440706" cy="6787884"/>
          </a:xfrm>
          <a:custGeom>
            <a:avLst/>
            <a:gdLst/>
            <a:ahLst/>
            <a:cxnLst/>
            <a:rect r="r" b="b" t="t" l="l"/>
            <a:pathLst>
              <a:path h="6787884" w="11440706">
                <a:moveTo>
                  <a:pt x="0" y="0"/>
                </a:moveTo>
                <a:lnTo>
                  <a:pt x="11440706" y="0"/>
                </a:lnTo>
                <a:lnTo>
                  <a:pt x="11440706" y="6787884"/>
                </a:lnTo>
                <a:lnTo>
                  <a:pt x="0" y="67878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2900" y="1465059"/>
            <a:ext cx="18055100" cy="2365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5"/>
              </a:lnSpc>
              <a:spcBef>
                <a:spcPct val="0"/>
              </a:spcBef>
            </a:pPr>
            <a:r>
              <a:rPr lang="en-US" sz="6145">
                <a:solidFill>
                  <a:srgbClr val="000000"/>
                </a:solidFill>
                <a:latin typeface="Yeseva One"/>
              </a:rPr>
              <a:t>U jakých titulů a žánrů se shodují žákovské preference knih s výzkumy čtenářství a oceněnými knihami?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15151" y="4270972"/>
            <a:ext cx="18819323" cy="6543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Libre Baskerville Bold"/>
              </a:rPr>
              <a:t>Svůj v</a:t>
            </a:r>
            <a:r>
              <a:rPr lang="en-US" sz="3499">
                <a:solidFill>
                  <a:srgbClr val="000000"/>
                </a:solidFill>
                <a:latin typeface="Libre Baskerville Bold"/>
              </a:rPr>
              <a:t>ýzkum jsem srovnávala s výzkumy: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České děti jako čtenáři (Prázová et al., 2014)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Jak čtou české děti (Gabal a Václavíková Helšusová, 2003)</a:t>
            </a:r>
          </a:p>
          <a:p>
            <a:pPr>
              <a:lnSpc>
                <a:spcPts val="5249"/>
              </a:lnSpc>
            </a:pPr>
          </a:p>
          <a:p>
            <a:pPr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Libre Baskerville Bold"/>
              </a:rPr>
              <a:t>V čem se liší mé výsledky: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Nejoblíbenějším žánrem je próza s dětským hrdinou 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Výrazně větší rozvoj hororů - oblíbené hlavně u dívek</a:t>
            </a:r>
          </a:p>
          <a:p>
            <a:pPr algn="l">
              <a:lnSpc>
                <a:spcPts val="5249"/>
              </a:lnSpc>
            </a:pPr>
          </a:p>
          <a:p>
            <a:pPr algn="ctr">
              <a:lnSpc>
                <a:spcPts val="5249"/>
              </a:lnSpc>
            </a:pPr>
          </a:p>
          <a:p>
            <a:pPr>
              <a:lnSpc>
                <a:spcPts val="524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70030" y="847725"/>
            <a:ext cx="4947940" cy="1560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85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Ocenění: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39110" y="2964295"/>
            <a:ext cx="15809779" cy="511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Zlatá stuha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Magnesia litera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„Suk – čteme všichni“ </a:t>
            </a:r>
          </a:p>
          <a:p>
            <a:pPr>
              <a:lnSpc>
                <a:spcPts val="4500"/>
              </a:lnSpc>
            </a:pP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Celkem 90 ze 169 dětí (53,3%) si vybralo knihu, která získala ocenění nebo byla na literární cenu nominovaná. 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Potřeba žákům více nabízet knihy, které mají větší přesah a jsou oceněné odborníky.</a:t>
            </a:r>
          </a:p>
          <a:p>
            <a:pPr>
              <a:lnSpc>
                <a:spcPts val="4500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95648" y="1422400"/>
            <a:ext cx="8496705" cy="2360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Přínos do mé praxe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51960" y="4486275"/>
            <a:ext cx="16984081" cy="454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Libre Baskerville Bold"/>
              </a:rPr>
              <a:t>Pro získání důvěry ve výběru knih: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vytvořím knihovnu, ve které budou nejvíce zastoupeny tituly vydané po roce 2015;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v třídní </a:t>
            </a:r>
            <a:r>
              <a:rPr lang="en-US" sz="3000">
                <a:solidFill>
                  <a:srgbClr val="000000"/>
                </a:solidFill>
                <a:latin typeface="Libre Baskerville"/>
              </a:rPr>
              <a:t>knihovně budou zastoupeny všechny žánry dětské literatury - nejvíce zastoupené budou knihy s dětským hrdinou, dobrodružné knihy a encyklopedie a naučné knihy;</a:t>
            </a:r>
          </a:p>
          <a:p>
            <a:pPr marL="647700" indent="-323850" lvl="1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třídní knihovna bude obsahovat většinu knih oceněných odborníky.</a:t>
            </a:r>
          </a:p>
          <a:p>
            <a:pPr>
              <a:lnSpc>
                <a:spcPts val="4500"/>
              </a:lnSpc>
            </a:pPr>
          </a:p>
          <a:p>
            <a:pPr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Přínos výzkumu - žáci ve vyloučené oblasti po výzkumu poprvé navštívili knihovnu.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83182" y="3632200"/>
            <a:ext cx="11721636" cy="3251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00"/>
              </a:lnSpc>
            </a:pPr>
            <a:r>
              <a:rPr lang="en-US" sz="12500">
                <a:solidFill>
                  <a:srgbClr val="000000"/>
                </a:solidFill>
                <a:latin typeface="Yeseva One"/>
              </a:rPr>
              <a:t>Děkuji za pozornost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83182" y="7497546"/>
            <a:ext cx="11721636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Libre Baskerville"/>
              </a:rPr>
              <a:t>Aneta Sýkorová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95648" y="1422400"/>
            <a:ext cx="8496705" cy="121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Motivace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774163"/>
            <a:ext cx="16230600" cy="4101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40893" indent="-320446" lvl="1">
              <a:lnSpc>
                <a:spcPts val="4719"/>
              </a:lnSpc>
              <a:buFont typeface="Arial"/>
              <a:buChar char="•"/>
            </a:pPr>
            <a:r>
              <a:rPr lang="en-US" sz="2968">
                <a:solidFill>
                  <a:srgbClr val="000000"/>
                </a:solidFill>
                <a:latin typeface="Libre Baskerville"/>
              </a:rPr>
              <a:t>Vybavení třídních knihoven v českých školách často nedosahuje optimální úrovně. </a:t>
            </a:r>
          </a:p>
          <a:p>
            <a:pPr algn="just" marL="640893" indent="-320446" lvl="1">
              <a:lnSpc>
                <a:spcPts val="4719"/>
              </a:lnSpc>
              <a:buFont typeface="Arial"/>
              <a:buChar char="•"/>
            </a:pPr>
            <a:r>
              <a:rPr lang="en-US" sz="2968">
                <a:solidFill>
                  <a:srgbClr val="000000"/>
                </a:solidFill>
                <a:latin typeface="Libre Baskerville"/>
              </a:rPr>
              <a:t>V některých třídách knihovny zcela chybí. </a:t>
            </a:r>
          </a:p>
          <a:p>
            <a:pPr algn="just" marL="640893" indent="-320446" lvl="1">
              <a:lnSpc>
                <a:spcPts val="4719"/>
              </a:lnSpc>
              <a:buFont typeface="Arial"/>
              <a:buChar char="•"/>
            </a:pPr>
            <a:r>
              <a:rPr lang="en-US" sz="2968">
                <a:solidFill>
                  <a:srgbClr val="000000"/>
                </a:solidFill>
                <a:latin typeface="Libre Baskerville"/>
              </a:rPr>
              <a:t>Na základě výsledků výzkumu bych chtěla:</a:t>
            </a:r>
          </a:p>
          <a:p>
            <a:pPr algn="just" marL="1281785" indent="-427262" lvl="2">
              <a:lnSpc>
                <a:spcPts val="4719"/>
              </a:lnSpc>
              <a:buFont typeface="Arial"/>
              <a:buChar char="⚬"/>
            </a:pPr>
            <a:r>
              <a:rPr lang="en-US" sz="2968">
                <a:solidFill>
                  <a:srgbClr val="000000"/>
                </a:solidFill>
                <a:latin typeface="Libre Baskerville"/>
              </a:rPr>
              <a:t>získat inspiraci ke zkvalitnění výuky;</a:t>
            </a:r>
          </a:p>
          <a:p>
            <a:pPr algn="just" marL="1281785" indent="-427262" lvl="2">
              <a:lnSpc>
                <a:spcPts val="4719"/>
              </a:lnSpc>
              <a:buFont typeface="Arial"/>
              <a:buChar char="⚬"/>
            </a:pPr>
            <a:r>
              <a:rPr lang="en-US" sz="2968">
                <a:solidFill>
                  <a:srgbClr val="000000"/>
                </a:solidFill>
                <a:latin typeface="Libre Baskerville"/>
              </a:rPr>
              <a:t>z</a:t>
            </a:r>
            <a:r>
              <a:rPr lang="en-US" sz="2968">
                <a:solidFill>
                  <a:srgbClr val="000000"/>
                </a:solidFill>
                <a:latin typeface="Libre Baskerville"/>
              </a:rPr>
              <a:t>jistit, jaké literární žánry žáci vyhledávají;</a:t>
            </a:r>
          </a:p>
          <a:p>
            <a:pPr algn="just" marL="1281785" indent="-427262" lvl="2">
              <a:lnSpc>
                <a:spcPts val="4719"/>
              </a:lnSpc>
              <a:buFont typeface="Arial"/>
              <a:buChar char="⚬"/>
            </a:pPr>
            <a:r>
              <a:rPr lang="en-US" sz="2968">
                <a:solidFill>
                  <a:srgbClr val="000000"/>
                </a:solidFill>
                <a:latin typeface="Libre Baskerville"/>
              </a:rPr>
              <a:t>zjistit, </a:t>
            </a:r>
            <a:r>
              <a:rPr lang="en-US" sz="2968">
                <a:solidFill>
                  <a:srgbClr val="000000"/>
                </a:solidFill>
                <a:latin typeface="Libre Baskerville"/>
              </a:rPr>
              <a:t>jaké by mělo být složení třídní knihovny, aby byla pro žáky přitažlivá.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95648" y="1422400"/>
            <a:ext cx="8496705" cy="121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Cíl práce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2687" y="2888416"/>
            <a:ext cx="16762626" cy="7640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86"/>
              </a:lnSpc>
            </a:pPr>
            <a:r>
              <a:rPr lang="en-US" sz="3103">
                <a:solidFill>
                  <a:srgbClr val="000000"/>
                </a:solidFill>
                <a:latin typeface="Libre Baskerville Bold"/>
              </a:rPr>
              <a:t>Hlavní cíl:</a:t>
            </a:r>
          </a:p>
          <a:p>
            <a:pPr marL="670109" indent="-335054" lvl="1">
              <a:lnSpc>
                <a:spcPts val="4686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Libre Baskerville"/>
              </a:rPr>
              <a:t>Zjistit, jaké žánry vyhledávají současní žáci mladšího školního věku a jaké faktory jejich výběr ovlivňují.</a:t>
            </a:r>
          </a:p>
          <a:p>
            <a:pPr>
              <a:lnSpc>
                <a:spcPts val="4686"/>
              </a:lnSpc>
            </a:pPr>
          </a:p>
          <a:p>
            <a:pPr>
              <a:lnSpc>
                <a:spcPts val="4686"/>
              </a:lnSpc>
            </a:pPr>
            <a:r>
              <a:rPr lang="en-US" sz="3103">
                <a:solidFill>
                  <a:srgbClr val="000000"/>
                </a:solidFill>
                <a:latin typeface="Libre Baskerville Bold"/>
              </a:rPr>
              <a:t>Od cíle se odvíjela formulace výzkumných otázek:</a:t>
            </a:r>
          </a:p>
          <a:p>
            <a:pPr marL="670109" indent="-335054" lvl="1">
              <a:lnSpc>
                <a:spcPts val="4686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Libre Baskerville"/>
              </a:rPr>
              <a:t> Jaké faktory ovlivňují žákovu preferenci knih (věk, socioekonomický status, trávení volného času, předčítání, návštěva knihoven, početnost dětské knihovny, školní knihovna)? </a:t>
            </a:r>
          </a:p>
          <a:p>
            <a:pPr marL="670109" indent="-335054" lvl="1">
              <a:lnSpc>
                <a:spcPts val="4686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Libre Baskerville"/>
              </a:rPr>
              <a:t>Jakým způsobem se liší žánrové preference u chlapců a u děvčat?</a:t>
            </a:r>
          </a:p>
          <a:p>
            <a:pPr marL="670109" indent="-335054" lvl="1">
              <a:lnSpc>
                <a:spcPts val="4686"/>
              </a:lnSpc>
              <a:buFont typeface="Arial"/>
              <a:buChar char="•"/>
            </a:pPr>
            <a:r>
              <a:rPr lang="en-US" sz="3103">
                <a:solidFill>
                  <a:srgbClr val="000000"/>
                </a:solidFill>
                <a:latin typeface="Libre Baskerville"/>
              </a:rPr>
              <a:t>U jakých titulů a žánrů se shodují žákovské preference knih s výzkumy čtenářství a oceněnými knihami? </a:t>
            </a:r>
          </a:p>
          <a:p>
            <a:pPr>
              <a:lnSpc>
                <a:spcPts val="4686"/>
              </a:lnSpc>
            </a:pPr>
          </a:p>
          <a:p>
            <a:pPr>
              <a:lnSpc>
                <a:spcPts val="4686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87230" y="1145540"/>
            <a:ext cx="9113540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Yeseva One"/>
              </a:rPr>
              <a:t>Teoretická část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193743"/>
            <a:ext cx="911354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222318"/>
            <a:ext cx="16230600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ibre Baskerville"/>
              </a:rPr>
              <a:t>Charakteristika žáků mladšího školního věku s ohledem na téma práce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ibre Baskerville"/>
              </a:rPr>
              <a:t>Čtenář a čtenářství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ibre Baskerville"/>
              </a:rPr>
              <a:t>Žánry literatury pro děti a jejich charakteristika - výběr podle výzkumu Prázové et al. (2014)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ibre Baskerville"/>
              </a:rPr>
              <a:t>Současná literatura  pro děti a knižní ocenění</a:t>
            </a:r>
          </a:p>
          <a:p>
            <a:pPr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Libre Baskerville"/>
              </a:rPr>
              <a:t>Výzkumy čtenářství, zabývající se genderem a jeho specifiky ve vztahu ke čtenářství, žánrovými preferencemi a socioekonomickým statusem ovlivňujícím čtenářstvím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95648" y="1190625"/>
            <a:ext cx="8496705" cy="1214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60"/>
              </a:lnSpc>
            </a:pPr>
            <a:r>
              <a:rPr lang="en-US" sz="9060">
                <a:solidFill>
                  <a:srgbClr val="000000"/>
                </a:solidFill>
                <a:latin typeface="Yeseva One"/>
              </a:rPr>
              <a:t>Metodologie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28165" y="2681474"/>
            <a:ext cx="8391928" cy="720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Libre Baskerville Bold"/>
              </a:rPr>
              <a:t>Kvalitativní výzkum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akční výzkum na dvou základních školách</a:t>
            </a:r>
          </a:p>
          <a:p>
            <a:pPr marL="1511295" indent="-503765" lvl="2">
              <a:lnSpc>
                <a:spcPts val="5249"/>
              </a:lnSpc>
              <a:buFont typeface="Arial"/>
              <a:buChar char="⚬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pražská základní škola s rozšířenou výukou jazyků</a:t>
            </a:r>
          </a:p>
          <a:p>
            <a:pPr marL="1511295" indent="-503765" lvl="2">
              <a:lnSpc>
                <a:spcPts val="5249"/>
              </a:lnSpc>
              <a:buFont typeface="Arial"/>
              <a:buChar char="⚬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základní škola na pomezí Ústeckého kraje se Spolkovou republikou Německo (v oblasti Sudet)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výzkumu se zúčastnili žáci 2. až 5. ročníku (celkem 169 žáků)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982741" y="2681474"/>
            <a:ext cx="6276559" cy="7200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Libre Baskerville Bold"/>
              </a:rPr>
              <a:t>Průběh výzkumu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podnětné aktivity s žáky - domino, třídění knih, práce s knihou, záznam z četby, sdílení záznamu z četby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výběr jedné knihy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dotazník, zjišťující faktory, ovlivňující čtenářství</a:t>
            </a:r>
          </a:p>
          <a:p>
            <a:pPr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Libre Baskerville"/>
              </a:rPr>
              <a:t>analýza třídní knihovny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24198" y="4165919"/>
            <a:ext cx="9239603" cy="5319279"/>
          </a:xfrm>
          <a:custGeom>
            <a:avLst/>
            <a:gdLst/>
            <a:ahLst/>
            <a:cxnLst/>
            <a:rect r="r" b="b" t="t" l="l"/>
            <a:pathLst>
              <a:path h="5319279" w="9239603">
                <a:moveTo>
                  <a:pt x="0" y="0"/>
                </a:moveTo>
                <a:lnTo>
                  <a:pt x="9239604" y="0"/>
                </a:lnTo>
                <a:lnTo>
                  <a:pt x="9239604" y="5319278"/>
                </a:lnTo>
                <a:lnTo>
                  <a:pt x="0" y="5319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2039198"/>
            <a:ext cx="18288000" cy="1594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45"/>
              </a:lnSpc>
              <a:spcBef>
                <a:spcPct val="0"/>
              </a:spcBef>
            </a:pPr>
            <a:r>
              <a:rPr lang="en-US" sz="6145">
                <a:solidFill>
                  <a:srgbClr val="000000"/>
                </a:solidFill>
                <a:latin typeface="Yeseva One"/>
              </a:rPr>
              <a:t>J</a:t>
            </a:r>
            <a:r>
              <a:rPr lang="en-US" sz="6145">
                <a:solidFill>
                  <a:srgbClr val="000000"/>
                </a:solidFill>
                <a:latin typeface="Yeseva One"/>
              </a:rPr>
              <a:t>aké žánry vyhledávají současní žáci mladšího školního věku?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10204" y="-571500"/>
            <a:ext cx="6626483" cy="5715000"/>
          </a:xfrm>
          <a:custGeom>
            <a:avLst/>
            <a:gdLst/>
            <a:ahLst/>
            <a:cxnLst/>
            <a:rect r="r" b="b" t="t" l="l"/>
            <a:pathLst>
              <a:path h="5715000" w="6626483">
                <a:moveTo>
                  <a:pt x="0" y="0"/>
                </a:moveTo>
                <a:lnTo>
                  <a:pt x="6626483" y="0"/>
                </a:lnTo>
                <a:lnTo>
                  <a:pt x="6626483" y="5715000"/>
                </a:lnTo>
                <a:lnTo>
                  <a:pt x="0" y="571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266137">
            <a:off x="-1277219" y="5897732"/>
            <a:ext cx="5210769" cy="6721137"/>
          </a:xfrm>
          <a:custGeom>
            <a:avLst/>
            <a:gdLst/>
            <a:ahLst/>
            <a:cxnLst/>
            <a:rect r="r" b="b" t="t" l="l"/>
            <a:pathLst>
              <a:path h="6721137" w="5210769">
                <a:moveTo>
                  <a:pt x="0" y="0"/>
                </a:moveTo>
                <a:lnTo>
                  <a:pt x="5210769" y="0"/>
                </a:lnTo>
                <a:lnTo>
                  <a:pt x="5210769" y="6721136"/>
                </a:lnTo>
                <a:lnTo>
                  <a:pt x="0" y="6721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69636">
            <a:off x="779619" y="-2269556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755510">
            <a:off x="14637629" y="5499669"/>
            <a:ext cx="4096053" cy="7060062"/>
          </a:xfrm>
          <a:custGeom>
            <a:avLst/>
            <a:gdLst/>
            <a:ahLst/>
            <a:cxnLst/>
            <a:rect r="r" b="b" t="t" l="l"/>
            <a:pathLst>
              <a:path h="7060062" w="4096053">
                <a:moveTo>
                  <a:pt x="0" y="0"/>
                </a:moveTo>
                <a:lnTo>
                  <a:pt x="4096053" y="0"/>
                </a:lnTo>
                <a:lnTo>
                  <a:pt x="4096053" y="7060062"/>
                </a:lnTo>
                <a:lnTo>
                  <a:pt x="0" y="706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20488" y="2286000"/>
            <a:ext cx="5274788" cy="7366708"/>
          </a:xfrm>
          <a:custGeom>
            <a:avLst/>
            <a:gdLst/>
            <a:ahLst/>
            <a:cxnLst/>
            <a:rect r="r" b="b" t="t" l="l"/>
            <a:pathLst>
              <a:path h="7366708" w="5274788">
                <a:moveTo>
                  <a:pt x="0" y="0"/>
                </a:moveTo>
                <a:lnTo>
                  <a:pt x="5274788" y="0"/>
                </a:lnTo>
                <a:lnTo>
                  <a:pt x="5274788" y="7366708"/>
                </a:lnTo>
                <a:lnTo>
                  <a:pt x="0" y="73667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78906" y="2496237"/>
            <a:ext cx="8062096" cy="6946235"/>
          </a:xfrm>
          <a:custGeom>
            <a:avLst/>
            <a:gdLst/>
            <a:ahLst/>
            <a:cxnLst/>
            <a:rect r="r" b="b" t="t" l="l"/>
            <a:pathLst>
              <a:path h="6946235" w="8062096">
                <a:moveTo>
                  <a:pt x="0" y="0"/>
                </a:moveTo>
                <a:lnTo>
                  <a:pt x="8062096" y="0"/>
                </a:lnTo>
                <a:lnTo>
                  <a:pt x="8062096" y="6946234"/>
                </a:lnTo>
                <a:lnTo>
                  <a:pt x="0" y="69462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20488" y="266700"/>
            <a:ext cx="16346831" cy="2054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>
                <a:solidFill>
                  <a:srgbClr val="000000"/>
                </a:solidFill>
                <a:latin typeface="Yeseva One"/>
              </a:rPr>
              <a:t> </a:t>
            </a:r>
            <a:r>
              <a:rPr lang="en-US" sz="3999">
                <a:solidFill>
                  <a:srgbClr val="000000"/>
                </a:solidFill>
                <a:latin typeface="Yeseva One"/>
              </a:rPr>
              <a:t>Jaké faktory ovlivňují žákovu preferenci knih (věk, socioekonomický status, trávení volného času, předčítání, návštěva knihoven, početnost dětské knihovny, školní knihovna)?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9855" y="3961512"/>
            <a:ext cx="7987398" cy="4550480"/>
          </a:xfrm>
          <a:custGeom>
            <a:avLst/>
            <a:gdLst/>
            <a:ahLst/>
            <a:cxnLst/>
            <a:rect r="r" b="b" t="t" l="l"/>
            <a:pathLst>
              <a:path h="4550480" w="7987398">
                <a:moveTo>
                  <a:pt x="0" y="0"/>
                </a:moveTo>
                <a:lnTo>
                  <a:pt x="7987398" y="0"/>
                </a:lnTo>
                <a:lnTo>
                  <a:pt x="7987398" y="4550479"/>
                </a:lnTo>
                <a:lnTo>
                  <a:pt x="0" y="455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9855" y="2210098"/>
            <a:ext cx="7987398" cy="1466413"/>
          </a:xfrm>
          <a:custGeom>
            <a:avLst/>
            <a:gdLst/>
            <a:ahLst/>
            <a:cxnLst/>
            <a:rect r="r" b="b" t="t" l="l"/>
            <a:pathLst>
              <a:path h="1466413" w="7987398">
                <a:moveTo>
                  <a:pt x="0" y="0"/>
                </a:moveTo>
                <a:lnTo>
                  <a:pt x="7987398" y="0"/>
                </a:lnTo>
                <a:lnTo>
                  <a:pt x="7987398" y="1466412"/>
                </a:lnTo>
                <a:lnTo>
                  <a:pt x="0" y="14664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70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2210098"/>
            <a:ext cx="8701391" cy="3829208"/>
          </a:xfrm>
          <a:custGeom>
            <a:avLst/>
            <a:gdLst/>
            <a:ahLst/>
            <a:cxnLst/>
            <a:rect r="r" b="b" t="t" l="l"/>
            <a:pathLst>
              <a:path h="3829208" w="8701391">
                <a:moveTo>
                  <a:pt x="0" y="0"/>
                </a:moveTo>
                <a:lnTo>
                  <a:pt x="8701391" y="0"/>
                </a:lnTo>
                <a:lnTo>
                  <a:pt x="8701391" y="3829207"/>
                </a:lnTo>
                <a:lnTo>
                  <a:pt x="0" y="3829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145897" y="6236752"/>
            <a:ext cx="8701391" cy="2186503"/>
          </a:xfrm>
          <a:custGeom>
            <a:avLst/>
            <a:gdLst/>
            <a:ahLst/>
            <a:cxnLst/>
            <a:rect r="r" b="b" t="t" l="l"/>
            <a:pathLst>
              <a:path h="2186503" w="8701391">
                <a:moveTo>
                  <a:pt x="0" y="0"/>
                </a:moveTo>
                <a:lnTo>
                  <a:pt x="8701390" y="0"/>
                </a:lnTo>
                <a:lnTo>
                  <a:pt x="8701390" y="2186503"/>
                </a:lnTo>
                <a:lnTo>
                  <a:pt x="0" y="2186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AD5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08362" y="1834087"/>
            <a:ext cx="11471277" cy="6618825"/>
          </a:xfrm>
          <a:custGeom>
            <a:avLst/>
            <a:gdLst/>
            <a:ahLst/>
            <a:cxnLst/>
            <a:rect r="r" b="b" t="t" l="l"/>
            <a:pathLst>
              <a:path h="6618825" w="11471277">
                <a:moveTo>
                  <a:pt x="0" y="0"/>
                </a:moveTo>
                <a:lnTo>
                  <a:pt x="11471276" y="0"/>
                </a:lnTo>
                <a:lnTo>
                  <a:pt x="11471276" y="6618826"/>
                </a:lnTo>
                <a:lnTo>
                  <a:pt x="0" y="6618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DAGBGUTDBW0</dc:identifier>
  <dcterms:modified xsi:type="dcterms:W3CDTF">2011-08-01T06:04:30Z</dcterms:modified>
  <cp:revision>1</cp:revision>
  <dc:title>Soft Sand Minimalist Modern Thesis Defense Presentation</dc:title>
</cp:coreProperties>
</file>