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4" r:id="rId8"/>
    <p:sldId id="260" r:id="rId9"/>
    <p:sldId id="262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248918-67EB-005E-947B-096335F64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F4BFF0-C3F2-797B-DB32-187C3AFE1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363A92-DB3E-D66C-41BA-B5ABC627B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6370-3486-4857-9808-D04ADC42D5FB}" type="datetimeFigureOut">
              <a:rPr lang="cs-CZ" smtClean="0"/>
              <a:t>9. 4. 2024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C95F08-51E3-5A92-34ED-304FC5B0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F8F205-05B6-4B1A-10BE-C80A598FF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C0C0-0858-4209-B6D2-5AB54E066A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14610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99E3E-4E46-4D50-200B-D7ECDFDB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7092FF9-4E2F-C5DC-6500-62713325B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1DAE9C-337C-945A-1F1F-4A293722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6370-3486-4857-9808-D04ADC42D5FB}" type="datetimeFigureOut">
              <a:rPr lang="cs-CZ" smtClean="0"/>
              <a:t>9. 4. 2024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FCC80F-57AC-5A7A-F889-066FE5C1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6E1577-66A0-94E3-DA6E-1CD120DC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C0C0-0858-4209-B6D2-5AB54E066A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56046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DE1FEE8-5ECD-3F0D-93E5-9BCCF9A03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1C1AC8B-8F4F-545E-375F-316E08270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DC337F-1CFF-1FFB-4B2B-16829AE4B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6370-3486-4857-9808-D04ADC42D5FB}" type="datetimeFigureOut">
              <a:rPr lang="cs-CZ" smtClean="0"/>
              <a:t>9. 4. 2024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A433CE-7943-7D05-1565-46F0C48C0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0B3623-1DF5-173C-8CB7-4A7C09686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C0C0-0858-4209-B6D2-5AB54E066A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59457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719EF9-BB8D-A354-E074-56AC9BAE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EC7F31-DF56-712A-AF24-C9460AC79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AFA0BD-54F1-1578-5613-44AF82FED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6370-3486-4857-9808-D04ADC42D5FB}" type="datetimeFigureOut">
              <a:rPr lang="cs-CZ" smtClean="0"/>
              <a:t>9. 4. 2024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462513-26B5-792E-4CEB-5C05347A9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8C62F3-474A-F4FD-287B-C3BCB20E6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C0C0-0858-4209-B6D2-5AB54E066A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5887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827D7-FE6A-CD50-A1E4-B50826A00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DB8F46-5ED9-615B-5CF3-2ECB2EC99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7AFF0E-7CC0-177A-E612-492557326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6370-3486-4857-9808-D04ADC42D5FB}" type="datetimeFigureOut">
              <a:rPr lang="cs-CZ" smtClean="0"/>
              <a:t>9. 4. 2024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8450AB-D0F4-937A-FCB4-752FF4285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5A0EF8-4951-644B-3F19-B7B3D4FB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C0C0-0858-4209-B6D2-5AB54E066A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32123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2A32F-EB22-AA70-C6EB-2948359D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0492-F6AB-46C4-7B7B-04C1D758B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D67671D-C79F-C97A-3518-3DF8B7BF0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B5F034-85B9-222E-2620-8C568A269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6370-3486-4857-9808-D04ADC42D5FB}" type="datetimeFigureOut">
              <a:rPr lang="cs-CZ" smtClean="0"/>
              <a:t>9. 4. 2024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189C42-F73F-FFB8-9BC9-9C29E40C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49123E-C614-4D35-BC4D-2F744B79E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C0C0-0858-4209-B6D2-5AB54E066A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32162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59F37B-7DA3-9B68-A5F5-4911ED06F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83EF97-C08D-0EE6-42CC-24393BB4F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B004151-F007-954F-845B-A58F2F4A0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F1726C1-5435-BA05-32EC-722B420B3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74D0461-1434-E816-F86E-5DF3B4A6B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9AAD158-7546-A1CB-F4A0-20DD15101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6370-3486-4857-9808-D04ADC42D5FB}" type="datetimeFigureOut">
              <a:rPr lang="cs-CZ" smtClean="0"/>
              <a:t>9. 4. 2024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5B1ADCB-4D98-1B8E-E3A9-FF76419DC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888BEB3-142E-3343-45E9-9C243414E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C0C0-0858-4209-B6D2-5AB54E066A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00262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0A31D2-8E4C-B0A1-1507-FB89DE2C1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B9A1066-47E4-2B85-7FD6-8DD8462A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6370-3486-4857-9808-D04ADC42D5FB}" type="datetimeFigureOut">
              <a:rPr lang="cs-CZ" smtClean="0"/>
              <a:t>9. 4. 2024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2C869F8-F495-3CCE-09F3-9DC5CEC0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816E8FE-BA6B-BEDF-6CBA-7829F3C9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C0C0-0858-4209-B6D2-5AB54E066A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92485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706879F-A9F0-954F-236E-8AD2C1668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6370-3486-4857-9808-D04ADC42D5FB}" type="datetimeFigureOut">
              <a:rPr lang="cs-CZ" smtClean="0"/>
              <a:t>9. 4. 2024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E2A9161-2A4B-8690-E16E-139CCFEC9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3BF540-06C8-B9A3-537F-855284BFB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C0C0-0858-4209-B6D2-5AB54E066A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32112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0E88E-A02E-2F33-64E3-E4BE3EED9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E82176-ED3A-2D8B-B8C1-57BD0DCA4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F5734BB-A8D5-F706-231D-C5177E4AA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3136F1-70F3-F65D-AE46-BE1B1061A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6370-3486-4857-9808-D04ADC42D5FB}" type="datetimeFigureOut">
              <a:rPr lang="cs-CZ" smtClean="0"/>
              <a:t>9. 4. 2024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CCF3285-CAB2-F484-BDFB-BD011002C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64BA79C-D3C1-C453-B881-0225E8CD6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C0C0-0858-4209-B6D2-5AB54E066A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75887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77C5B3-D466-3496-D77C-CA72FBB24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B7FCC7A-2B5C-982C-BBB8-D8E862E72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EDEF86-67DE-B360-D8F7-314FAF7A6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0AB56A5-94AA-E275-7BCB-6B6694FCA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6370-3486-4857-9808-D04ADC42D5FB}" type="datetimeFigureOut">
              <a:rPr lang="cs-CZ" smtClean="0"/>
              <a:t>9. 4. 2024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D21A3D-21A0-7BA3-5BA7-48126AFF5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0C90888-B5FB-6DAB-3C6B-1A972414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C0C0-0858-4209-B6D2-5AB54E066A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54132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122B036-24FD-DFD4-6281-314A4CBF6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A79551-BF65-3EE2-41C0-68A014DCF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1EE564-5600-7DA3-2BBB-116F3D004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756370-3486-4857-9808-D04ADC42D5FB}" type="datetimeFigureOut">
              <a:rPr lang="cs-CZ" smtClean="0"/>
              <a:t>9. 4. 2024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0920CB-4DEE-9749-D02C-6E798A890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BFDDF1-5C1A-C581-45D2-F18A903B5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FDC0C0-0858-4209-B6D2-5AB54E066A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15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va hudební listy přeložené za účelem vytvoření srdcového obrazce">
            <a:extLst>
              <a:ext uri="{FF2B5EF4-FFF2-40B4-BE49-F238E27FC236}">
                <a16:creationId xmlns:a16="http://schemas.microsoft.com/office/drawing/2014/main" id="{8ABE9743-A9C3-F129-09E0-3F44459CCE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923" r="-1" b="78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B8100EB-93B8-9BDA-ACD2-F0D521149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cs-CZ" sz="6600">
                <a:solidFill>
                  <a:schemeClr val="bg1"/>
                </a:solidFill>
              </a:rPr>
              <a:t>MOTIVACE K HUDEBNÍ VÝCHOVĚ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4ACB460-80F9-BBAD-E098-A50CF95B4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Karin Slezáková</a:t>
            </a:r>
          </a:p>
          <a:p>
            <a:r>
              <a:rPr lang="cs-CZ" dirty="0">
                <a:solidFill>
                  <a:schemeClr val="bg1"/>
                </a:solidFill>
              </a:rPr>
              <a:t>5. Ročník (PS)</a:t>
            </a:r>
          </a:p>
          <a:p>
            <a:r>
              <a:rPr lang="cs-CZ" dirty="0">
                <a:solidFill>
                  <a:schemeClr val="bg1"/>
                </a:solidFill>
              </a:rPr>
              <a:t>Učitelství pro 1. stupeň ZŠ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4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56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58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2833068" cy="2997599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1" name="Freeform: Shape 60">
            <a:extLst>
              <a:ext uri="{FF2B5EF4-FFF2-40B4-BE49-F238E27FC236}">
                <a16:creationId xmlns:a16="http://schemas.microsoft.com/office/drawing/2014/main" id="{AFD1189F-9598-4281-8056-2845388D4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3068" cy="2997599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2" name="Freeform: Shape 62">
            <a:extLst>
              <a:ext uri="{FF2B5EF4-FFF2-40B4-BE49-F238E27FC236}">
                <a16:creationId xmlns:a16="http://schemas.microsoft.com/office/drawing/2014/main" id="{583E04E1-D74F-4ED6-972C-035F4FEC4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3" name="Freeform: Shape 64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4" name="Rectangle 66">
            <a:extLst>
              <a:ext uri="{FF2B5EF4-FFF2-40B4-BE49-F238E27FC236}">
                <a16:creationId xmlns:a16="http://schemas.microsoft.com/office/drawing/2014/main" id="{E51A97D9-C694-4307-818B-0C5BBF413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21053" y="819446"/>
            <a:ext cx="6964685" cy="5402463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68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21053" y="819446"/>
            <a:ext cx="6964685" cy="5402463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70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3658" y="727769"/>
            <a:ext cx="6964685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68923F-6245-3B0C-4E80-28E15331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765" y="1495956"/>
            <a:ext cx="6418471" cy="26920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DĚKUJI ZA VAŠI POZORNOST</a:t>
            </a:r>
          </a:p>
        </p:txBody>
      </p:sp>
      <p:sp>
        <p:nvSpPr>
          <p:cNvPr id="97" name="Freeform: Shape 72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7769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98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5326" y="343675"/>
            <a:ext cx="768186" cy="76818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99" name="Graphic 212">
            <a:extLst>
              <a:ext uri="{FF2B5EF4-FFF2-40B4-BE49-F238E27FC236}">
                <a16:creationId xmlns:a16="http://schemas.microsoft.com/office/drawing/2014/main" id="{5EC6B544-8C84-47A6-885D-A4F09EF5C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5326" y="343675"/>
            <a:ext cx="768186" cy="76818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00" name="Freeform: Shape 78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67504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32C95C5C-6FBD-47FF-9CA6-066193539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7140" y="5100276"/>
            <a:ext cx="515928" cy="51592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7140" y="5100276"/>
            <a:ext cx="515928" cy="51592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85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11759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09" y="1187311"/>
            <a:ext cx="5089552" cy="44833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14848-248A-47DD-88E0-95099D95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301" y="1178924"/>
            <a:ext cx="5089552" cy="4483379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ectangle 13">
            <a:extLst>
              <a:ext uri="{FF2B5EF4-FFF2-40B4-BE49-F238E27FC236}">
                <a16:creationId xmlns:a16="http://schemas.microsoft.com/office/drawing/2014/main" id="{718BDA89-0D2C-4C4E-99F6-D7A220FE4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1130846"/>
            <a:ext cx="5039475" cy="443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8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40" y="1424181"/>
            <a:ext cx="1355538" cy="503582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389" name="Freeform: Shape 16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0" name="Freeform: Shape 17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1" name="Graphic 212">
            <a:extLst>
              <a:ext uri="{FF2B5EF4-FFF2-40B4-BE49-F238E27FC236}">
                <a16:creationId xmlns:a16="http://schemas.microsoft.com/office/drawing/2014/main" id="{7CE98B01-ED41-482F-AFA1-19C7FA7C0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92" name="Graphic 212">
            <a:extLst>
              <a:ext uri="{FF2B5EF4-FFF2-40B4-BE49-F238E27FC236}">
                <a16:creationId xmlns:a16="http://schemas.microsoft.com/office/drawing/2014/main" id="{B9CABDD0-8DF6-4974-A224-9A2A81778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93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32680" y="5188771"/>
            <a:ext cx="1076787" cy="1076789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94" name="Freeform: Shape 24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25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26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E600845-5632-5A32-FD41-8AAD6C01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619"/>
            <a:ext cx="4905401" cy="4042196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chemeClr val="bg1"/>
                </a:solidFill>
              </a:rPr>
              <a:t>Proč jsem si toto téma vybrala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96071D-731B-3E17-B7D4-D31F974A5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523864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bg1"/>
                </a:solidFill>
              </a:rPr>
              <a:t>Původně bylo 5 témat</a:t>
            </a:r>
          </a:p>
          <a:p>
            <a:r>
              <a:rPr lang="cs-CZ" dirty="0">
                <a:solidFill>
                  <a:schemeClr val="bg1"/>
                </a:solidFill>
              </a:rPr>
              <a:t>Můj vztah k hudební výchově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Přínos pro praxi = vytvořená doporučení, jak podporovat motivaci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Učitelé</a:t>
            </a:r>
          </a:p>
          <a:p>
            <a:r>
              <a:rPr lang="cs-CZ" dirty="0">
                <a:solidFill>
                  <a:schemeClr val="bg1"/>
                </a:solidFill>
              </a:rPr>
              <a:t>Motivace k hudební výchově chybí</a:t>
            </a:r>
          </a:p>
          <a:p>
            <a:r>
              <a:rPr lang="cs-CZ" dirty="0">
                <a:solidFill>
                  <a:schemeClr val="bg1"/>
                </a:solidFill>
              </a:rPr>
              <a:t>Nemají specializaci, cítí se nedostatečně kvalifikovaní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99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8AB6AF-321E-2978-F52C-B1622304C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cs-CZ" sz="4000" dirty="0"/>
              <a:t>Kde jsem teď</a:t>
            </a:r>
          </a:p>
        </p:txBody>
      </p:sp>
      <p:pic>
        <p:nvPicPr>
          <p:cNvPr id="15" name="Picture 4" descr="Snowcappedá horská oblast proti slunečnímu záření">
            <a:extLst>
              <a:ext uri="{FF2B5EF4-FFF2-40B4-BE49-F238E27FC236}">
                <a16:creationId xmlns:a16="http://schemas.microsoft.com/office/drawing/2014/main" id="{9547C451-FD3F-9179-F24B-F5A5410B1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3" r="18437" b="2"/>
          <a:stretch/>
        </p:blipFill>
        <p:spPr>
          <a:xfrm>
            <a:off x="0" y="-2"/>
            <a:ext cx="6096001" cy="685800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5E6924-63A4-0AA1-66D4-8F23D711E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1929033"/>
            <a:ext cx="4156512" cy="4508246"/>
          </a:xfrm>
        </p:spPr>
        <p:txBody>
          <a:bodyPr anchor="ctr">
            <a:normAutofit/>
          </a:bodyPr>
          <a:lstStyle/>
          <a:p>
            <a:r>
              <a:rPr lang="cs-CZ" sz="2000" dirty="0"/>
              <a:t>Aktuálně mám skoro dopsanou teoretickou část</a:t>
            </a:r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Co jsem zatím udělala</a:t>
            </a:r>
          </a:p>
          <a:p>
            <a:pPr lvl="1">
              <a:buFontTx/>
              <a:buChar char="-"/>
            </a:pPr>
            <a:r>
              <a:rPr lang="cs-CZ" sz="1800" dirty="0"/>
              <a:t>Našla si vedoucího práce</a:t>
            </a:r>
          </a:p>
          <a:p>
            <a:pPr lvl="1">
              <a:buFontTx/>
              <a:buChar char="-"/>
            </a:pPr>
            <a:r>
              <a:rPr lang="cs-CZ" sz="1800" dirty="0"/>
              <a:t>Konzultace</a:t>
            </a:r>
          </a:p>
          <a:p>
            <a:pPr lvl="1">
              <a:buFontTx/>
              <a:buChar char="-"/>
            </a:pPr>
            <a:r>
              <a:rPr lang="cs-CZ" sz="1800" dirty="0"/>
              <a:t>Rešerše</a:t>
            </a:r>
          </a:p>
          <a:p>
            <a:pPr lvl="1">
              <a:buFontTx/>
              <a:buChar char="-"/>
            </a:pPr>
            <a:r>
              <a:rPr lang="cs-CZ" sz="1800" dirty="0"/>
              <a:t>Vyhledala literaturu</a:t>
            </a:r>
          </a:p>
          <a:p>
            <a:endParaRPr lang="cs-CZ" sz="2000" dirty="0"/>
          </a:p>
        </p:txBody>
      </p:sp>
      <p:pic>
        <p:nvPicPr>
          <p:cNvPr id="6" name="Grafický objekt 5" descr="Rovná šipka obrys">
            <a:extLst>
              <a:ext uri="{FF2B5EF4-FFF2-40B4-BE49-F238E27FC236}">
                <a16:creationId xmlns:a16="http://schemas.microsoft.com/office/drawing/2014/main" id="{0C8D0309-DD3A-7239-FB10-ACBA0AFFC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075303">
            <a:off x="3757925" y="2376567"/>
            <a:ext cx="3183013" cy="244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8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D3ECD1-F51A-3705-29B1-4BC1069A2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8020987" cy="1325563"/>
          </a:xfrm>
        </p:spPr>
        <p:txBody>
          <a:bodyPr anchor="b">
            <a:norm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S jakými problémy jsem se setkala: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178AC9-5570-E644-510C-DB7531D41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000" dirty="0">
                <a:solidFill>
                  <a:schemeClr val="bg1"/>
                </a:solidFill>
              </a:rPr>
              <a:t>1. Myslela jsem si, že bude snadné vyhledat literaturu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dirty="0">
                <a:solidFill>
                  <a:schemeClr val="bg1"/>
                </a:solidFill>
              </a:rPr>
              <a:t>         - Poměrně málo literatury ohledně motivace učitelů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dirty="0">
                <a:solidFill>
                  <a:schemeClr val="bg1"/>
                </a:solidFill>
              </a:rPr>
              <a:t>2. Rešerše – spousta vytvořených prací na motivaci žáků nebo začínajících učitelů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dirty="0">
                <a:solidFill>
                  <a:schemeClr val="bg1"/>
                </a:solidFill>
              </a:rPr>
              <a:t>3. Hospodaření s časem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dirty="0">
                <a:solidFill>
                  <a:schemeClr val="bg1"/>
                </a:solidFill>
              </a:rPr>
              <a:t>4. Zpracování odborné literatury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dirty="0">
                <a:solidFill>
                  <a:schemeClr val="bg1"/>
                </a:solidFill>
              </a:rPr>
              <a:t>5. Ztráta motivace k práci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0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E5115C-EEF8-E772-28ED-EAFDC106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cs-CZ" sz="4000" dirty="0"/>
              <a:t>Cíl mé práce</a:t>
            </a:r>
          </a:p>
        </p:txBody>
      </p:sp>
      <p:pic>
        <p:nvPicPr>
          <p:cNvPr id="17" name="Picture 4" descr="Čáry protínající se u špendlíku">
            <a:extLst>
              <a:ext uri="{FF2B5EF4-FFF2-40B4-BE49-F238E27FC236}">
                <a16:creationId xmlns:a16="http://schemas.microsoft.com/office/drawing/2014/main" id="{0D1D8965-6B93-DA2A-9C90-D4DC4E96A6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17" r="5348" b="-2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655225-DFDE-9B72-1ED0-E15721A5D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559" y="2037771"/>
            <a:ext cx="4613006" cy="4424489"/>
          </a:xfrm>
        </p:spPr>
        <p:txBody>
          <a:bodyPr anchor="ctr">
            <a:normAutofit/>
          </a:bodyPr>
          <a:lstStyle/>
          <a:p>
            <a:pPr algn="just"/>
            <a:r>
              <a:rPr lang="cs-CZ" sz="2000" dirty="0"/>
              <a:t>Vytvořit doporučení a náměty, kterými by bylo možné motivaci učitele dále obohacovat.</a:t>
            </a:r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marL="0" indent="0" algn="just">
              <a:buNone/>
            </a:pPr>
            <a:endParaRPr lang="cs-CZ" sz="2000" dirty="0"/>
          </a:p>
          <a:p>
            <a:r>
              <a:rPr lang="cs-CZ" sz="2000" dirty="0"/>
              <a:t>Klíčová slova</a:t>
            </a:r>
          </a:p>
          <a:p>
            <a:pPr marL="457200" lvl="1" indent="0">
              <a:buNone/>
            </a:pPr>
            <a:r>
              <a:rPr lang="cs-CZ" sz="1600" dirty="0"/>
              <a:t>- </a:t>
            </a:r>
            <a:r>
              <a:rPr lang="cs-CZ" sz="1800" dirty="0"/>
              <a:t>motivace, motivační prostředky, učitel, hudební výchova, 1. stupeň ZŠ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20011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122B33-BFB4-2829-7EC6-A50A4590C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Obsah mé práce – Teoretická část</a:t>
            </a: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92F1C6-DACF-D324-ABDB-93BB2B2B0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42063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/>
              <a:t>1. Motivace</a:t>
            </a:r>
          </a:p>
          <a:p>
            <a:pPr marL="0" indent="0">
              <a:buNone/>
            </a:pPr>
            <a:r>
              <a:rPr lang="cs-CZ" sz="2400" dirty="0"/>
              <a:t>       1.1 Druhy motivace</a:t>
            </a:r>
          </a:p>
          <a:p>
            <a:pPr marL="0" indent="0">
              <a:buNone/>
            </a:pPr>
            <a:r>
              <a:rPr lang="cs-CZ" sz="2400" dirty="0"/>
              <a:t>       1.2 Význam motivace v hudební výchově</a:t>
            </a:r>
          </a:p>
          <a:p>
            <a:pPr marL="0" indent="0">
              <a:buNone/>
            </a:pPr>
            <a:r>
              <a:rPr lang="cs-CZ" sz="2400" dirty="0"/>
              <a:t>2. Motivace žáků</a:t>
            </a:r>
          </a:p>
          <a:p>
            <a:pPr marL="0" indent="0">
              <a:buNone/>
            </a:pPr>
            <a:r>
              <a:rPr lang="cs-CZ" sz="2400" dirty="0"/>
              <a:t>3. Motivace učitelů</a:t>
            </a:r>
          </a:p>
          <a:p>
            <a:pPr marL="0" indent="0">
              <a:buNone/>
            </a:pPr>
            <a:r>
              <a:rPr lang="cs-CZ" sz="2400" dirty="0"/>
              <a:t>       3.1 Osobnost učitele hudební výchovy</a:t>
            </a:r>
          </a:p>
          <a:p>
            <a:pPr marL="0" indent="0">
              <a:buNone/>
            </a:pPr>
            <a:r>
              <a:rPr lang="cs-CZ" sz="2400" dirty="0"/>
              <a:t>       3.2 Role učitele</a:t>
            </a:r>
          </a:p>
          <a:p>
            <a:pPr marL="0" indent="0">
              <a:buNone/>
            </a:pPr>
            <a:r>
              <a:rPr lang="cs-CZ" sz="2400" dirty="0"/>
              <a:t>       3.3 Vlastnosti učitele</a:t>
            </a:r>
          </a:p>
          <a:p>
            <a:pPr marL="0" indent="0">
              <a:buNone/>
            </a:pPr>
            <a:r>
              <a:rPr lang="cs-CZ" sz="2400" dirty="0"/>
              <a:t>       3.4 Problémy začínajících učitelů</a:t>
            </a:r>
          </a:p>
          <a:p>
            <a:pPr marL="0" indent="0">
              <a:buNone/>
            </a:pPr>
            <a:r>
              <a:rPr lang="cs-CZ" sz="2400" dirty="0"/>
              <a:t>4. Motivační prostředky </a:t>
            </a:r>
          </a:p>
        </p:txBody>
      </p:sp>
    </p:spTree>
    <p:extLst>
      <p:ext uri="{BB962C8B-B14F-4D97-AF65-F5344CB8AC3E}">
        <p14:creationId xmlns:p14="http://schemas.microsoft.com/office/powerpoint/2010/main" val="384960225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57898C-57A5-A24D-80D5-15DE3C55F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Empirická část - Výzkum</a:t>
            </a:r>
          </a:p>
        </p:txBody>
      </p:sp>
      <p:grpSp>
        <p:nvGrpSpPr>
          <p:cNvPr id="35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36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7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8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9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0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517390-DCF3-1A86-7463-382BFF8D9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7" y="1903886"/>
            <a:ext cx="5217173" cy="281688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1"/>
                </a:solidFill>
              </a:rPr>
              <a:t>Rozhovor s učiteli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1"/>
                </a:solidFill>
              </a:rPr>
              <a:t>Pozorování z vyučovacích hodin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1"/>
                </a:solidFill>
              </a:rPr>
              <a:t>Dotazník pro žáky</a:t>
            </a:r>
          </a:p>
        </p:txBody>
      </p:sp>
      <p:grpSp>
        <p:nvGrpSpPr>
          <p:cNvPr id="42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3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1263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Řada barevných sedadel v čekárně">
            <a:extLst>
              <a:ext uri="{FF2B5EF4-FFF2-40B4-BE49-F238E27FC236}">
                <a16:creationId xmlns:a16="http://schemas.microsoft.com/office/drawing/2014/main" id="{FF219C74-8370-43AC-3558-6C238FB3B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03" r="3572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1CB8B8-F1C2-3B8F-FDBB-7556DAAF4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cs-CZ" sz="4000"/>
              <a:t>Co mě čeká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0CC3E1-42D3-4ED7-C5C6-FF46D7060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Dopsat teoretickou část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Začít se sběrem dat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Zpracování dat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Vytvoření doporučení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Kontrola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Odevzdat</a:t>
            </a:r>
          </a:p>
        </p:txBody>
      </p:sp>
    </p:spTree>
    <p:extLst>
      <p:ext uri="{BB962C8B-B14F-4D97-AF65-F5344CB8AC3E}">
        <p14:creationId xmlns:p14="http://schemas.microsoft.com/office/powerpoint/2010/main" val="2339054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Grupo de libros">
            <a:extLst>
              <a:ext uri="{FF2B5EF4-FFF2-40B4-BE49-F238E27FC236}">
                <a16:creationId xmlns:a16="http://schemas.microsoft.com/office/drawing/2014/main" id="{1D56E85E-AF5B-37B6-15DC-D75C2713CD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5357" b="53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8D5209E-40A9-A7FD-BE6C-68E2DFD14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53BA0E-C802-AB38-A4FA-719619741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862" y="1394085"/>
            <a:ext cx="11767279" cy="5231566"/>
          </a:xfrm>
        </p:spPr>
        <p:txBody>
          <a:bodyPr>
            <a:normAutofit fontScale="25000" lnSpcReduction="20000"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SEDLÁK, František et al. Didaktika hudební výchovy 1. 2. vydání (upravené). </a:t>
            </a:r>
            <a:r>
              <a:rPr lang="cs-CZ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Praha:Státní</a:t>
            </a:r>
            <a:r>
              <a:rPr lang="cs-CZ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pedagogické nakladatelství, </a:t>
            </a:r>
            <a:r>
              <a:rPr lang="cs-CZ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n.p</a:t>
            </a:r>
            <a:r>
              <a:rPr lang="cs-CZ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 1988, 312 s. Učebnice pro vysoké školy. </a:t>
            </a:r>
            <a:r>
              <a:rPr lang="cs-CZ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ISBNneuvedeno</a:t>
            </a:r>
            <a:r>
              <a:rPr lang="cs-CZ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Publikace č. 16-08-12/2.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SEDLÁK, František. Nové cesty hudební výchovy. Stání pedagogické nakladatelství. </a:t>
            </a:r>
            <a:r>
              <a:rPr lang="cs-CZ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n.p</a:t>
            </a:r>
            <a:r>
              <a:rPr lang="cs-CZ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 1977. 67 s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sedlák, e. Úvod do psychologie hudby I-II. Praha 1981-1986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LOKŠOVÁ, Irena a Jozef LOKŠA. Pozornost, motivace, relaxace a tvořivost dětí ve škole. Vyd. 1. Praha: Portál, 1999. Pedagogická praxe. ISBN 80-717-8205-X.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HRABAL, Vladimír. Jaký jsem učitel?: Metody získávání poznatků o vlastní vzdělávací činnosti. Praha: Státní pedagogické nakladatelství, 1988, 35 s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HRABAL, V., MAN, F., PAVELKOVÁ, I.: Psychologické otázky motivace ve škole. Praha: Státní pedagogické nakladatelství, n. p., 1989, s. 16. ISBN 80-04-23487-9.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PETTY, G.: Moderní vyučování. Praha: Portál, 1996, s. 40. První vydání. ISBN 80-7178-070-7.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Havelková, K., &amp; Chládková, B. (1994). Didaktika hudební výchovy I. Brno: Masarykova univerzita.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HOLEČEK, Václav. Psychologie v učitelské praxi. Vyd. 1. Praha: Grada </a:t>
            </a:r>
            <a:r>
              <a:rPr lang="cs-CZ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Publishing</a:t>
            </a:r>
            <a:r>
              <a:rPr lang="cs-CZ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2014. ISBN 978-80-247-3704-1.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ČÁP, Jan a MAREŠ, Jiří. Psychologie pro učitele. Vydání 2. Praha: Portál, 2007. ISBN 978-807-3672-737.   ? kolikáté vydání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FONTANA, D.: Psychologie ve školní praxi. Praha: Portál, 1997, s. 156. První vydání. ISBN 80-7178-063-4.8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KALHOUS, Z., OBST, O.: Školní didaktika. Praha: Portál s. r. o., 2002, s. 367. První vydání. ISBN 80-7178-253-X.</a:t>
            </a: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Milan Nekonečný: Obecná psychologie (str. 101)</a:t>
            </a:r>
          </a:p>
          <a:p>
            <a:endParaRPr lang="cs-CZ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9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587</Words>
  <Application>Microsoft Office PowerPoint</Application>
  <PresentationFormat>Širokoúhlá obrazovka</PresentationFormat>
  <Paragraphs>76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Times New Roman</vt:lpstr>
      <vt:lpstr>Motiv Office</vt:lpstr>
      <vt:lpstr>MOTIVACE K HUDEBNÍ VÝCHOVĚ</vt:lpstr>
      <vt:lpstr>Proč jsem si toto téma vybrala</vt:lpstr>
      <vt:lpstr>Kde jsem teď</vt:lpstr>
      <vt:lpstr>S jakými problémy jsem se setkala:</vt:lpstr>
      <vt:lpstr>Cíl mé práce</vt:lpstr>
      <vt:lpstr>Obsah mé práce – Teoretická část</vt:lpstr>
      <vt:lpstr>Empirická část - Výzkum</vt:lpstr>
      <vt:lpstr>Co mě čeká</vt:lpstr>
      <vt:lpstr>Literatura</vt:lpstr>
      <vt:lpstr>DĚKUJI ZA VAŠI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MOTIVACE K HUDEBNÍ VÝCHOVĚ</dc:title>
  <dc:creator>Karin Slezáková</dc:creator>
  <cp:lastModifiedBy>Karin Slezáková</cp:lastModifiedBy>
  <cp:revision>5</cp:revision>
  <dcterms:created xsi:type="dcterms:W3CDTF">2024-04-09T14:25:53Z</dcterms:created>
  <dcterms:modified xsi:type="dcterms:W3CDTF">2024-04-09T18:32:18Z</dcterms:modified>
</cp:coreProperties>
</file>