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64" r:id="rId6"/>
    <p:sldId id="266" r:id="rId7"/>
    <p:sldId id="263" r:id="rId8"/>
    <p:sldId id="260" r:id="rId9"/>
    <p:sldId id="270" r:id="rId10"/>
    <p:sldId id="267" r:id="rId11"/>
    <p:sldId id="262" r:id="rId12"/>
    <p:sldId id="271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79158-273A-3E40-191D-1283EAB316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E808D6-6467-ADC3-19D4-083D810D9D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B6A22F-EE70-F060-5FB8-DC6D9C17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B1B-A856-436C-A7E4-E7E06A68366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157362-745B-1378-1E6B-101D6CC6E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21DBA6-6802-56E4-81A3-4D3A525AD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D396-AD3A-414E-B52F-244E547C27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40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B1F71-33BF-AA83-8533-AD40DDC4E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EA8BA5-23CD-2C01-A747-1C4217620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65EABC-D21E-E079-C97E-61C642A90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B1B-A856-436C-A7E4-E7E06A68366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6FAD87-A7F4-AC2C-ED62-36F42E088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A22C76-0222-BB10-C3F7-F19C336C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D396-AD3A-414E-B52F-244E547C27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842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CAE9469-450E-BB3C-42E1-1111895204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5F8365F-00CC-C5A3-517D-8052F2DAD0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605039-B658-1332-5407-77BA840BF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B1B-A856-436C-A7E4-E7E06A68366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3BB852-215F-ABFF-4141-C730B74BF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389A6C-DDA1-2290-4018-546DE7C93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D396-AD3A-414E-B52F-244E547C27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63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B272C0-D992-40CA-2E25-725F4647C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62A226-1381-CB1C-1C2D-21A9403CD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213C0A-F3E6-F6F1-C55A-934F777D9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B1B-A856-436C-A7E4-E7E06A68366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CD2361-888C-3EDB-CDAC-EB8F080EB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EA993D-8CC2-AB14-A1A1-FAB268CF2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D396-AD3A-414E-B52F-244E547C27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008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33574F-E2F5-1085-9613-1D049CC43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653E23-3D75-09D4-F26D-685887702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3435D7-C8DA-45C3-D1DC-AC3705B9A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B1B-A856-436C-A7E4-E7E06A68366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B6F6B6-85CB-FB2B-588F-55966A67B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B88E01-CCC6-9C45-A75F-43F8BCF89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D396-AD3A-414E-B52F-244E547C27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09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A33A57-E588-03E9-DF88-20219BCC7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80277C-4582-D868-D6F4-51579BF69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7D62078-239A-9D55-311A-F79A8F581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CA6C3F6-F43E-3111-1F40-EEDB3A72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B1B-A856-436C-A7E4-E7E06A68366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319257-ACBE-AF0D-ACAF-5F7F1768C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19935A-984E-D6E3-FAD1-C8C9BAB1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D396-AD3A-414E-B52F-244E547C27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37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BE8ED6-8E9D-E633-62F1-95F3D1D30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112F12-6596-6F0E-C858-84AC9F677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5588271-E678-E5C2-1A0E-8EED3F130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6544917-568B-9FF1-4D31-723A9B2E67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B4DD0D6-9F42-AE09-F612-92F2AF68A3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1404A72-B9F2-1FC3-900F-8732EB339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B1B-A856-436C-A7E4-E7E06A68366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83425B8-1326-455B-4E0A-4BD3BAC94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DA37408-A862-30C3-F614-6C320895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D396-AD3A-414E-B52F-244E547C27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44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86D957-3A8D-2FE4-0D1A-28DB6F476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F06DDCF-C38B-1EEE-EF67-2FB185A12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B1B-A856-436C-A7E4-E7E06A68366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1B0E178-86D7-B562-5F02-9FCB55A58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5DEF5B-7B29-C90C-8447-592E938F3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D396-AD3A-414E-B52F-244E547C27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7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874BDDF-B08A-9C75-CB19-EA87F7953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B1B-A856-436C-A7E4-E7E06A68366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BA9ADFE-FF9B-8214-7DA5-6A2FABDD8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DDCC9A-19EA-F8F0-1B93-642C40DBA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D396-AD3A-414E-B52F-244E547C27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27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D0B55-7B9F-B49D-2E4E-B083E0E84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1DAF9D-5155-B4B3-F219-824D62FE1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0FFC324-8087-33B6-DF4C-D51E2B879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A358C6-5DF5-ABF6-B6A6-8F4B966B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B1B-A856-436C-A7E4-E7E06A68366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AF5551-41C6-F7A1-B2A8-78D05EFFC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EDC3CA-4BE2-B681-A133-9FD784273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D396-AD3A-414E-B52F-244E547C27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39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3655F0-7B72-4F0D-94DC-00F3164D5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17597F0-B9C8-B778-C3C1-EAF914218B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254EF84-9BF3-E78F-1C4A-5BD1BC6090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1E409CB-37EB-1171-031E-128468929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AB1B-A856-436C-A7E4-E7E06A68366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145009-6D72-6AF0-8503-ABCFCCE68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8ACAC8-1DB0-F56F-5E28-CDF2500CA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D396-AD3A-414E-B52F-244E547C27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33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7C7D4E0-C956-728B-B32F-72A01F5DE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0779C9-3AE2-D143-8FF6-3385B3AD0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F0735B-242B-C9F0-5DC1-3EE63AC15C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A4AB1B-A856-436C-A7E4-E7E06A68366F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3B8FFC-33BD-53A6-DE9C-7ED37AFD20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788BCD-75AF-613B-9A27-B21AA32FE7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59D396-AD3A-414E-B52F-244E547C27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83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1D6EDE-87EA-A2FB-AB90-70CDDD4E74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1D212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cs-CZ" b="0" i="0" dirty="0">
                <a:solidFill>
                  <a:srgbClr val="1D212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ýsledky aktuálního postupu v diplomové práci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88C774-E6E7-CD39-4700-8D69D9120F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13238"/>
            <a:ext cx="9144000" cy="1655762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Kristýna Vysoká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Učitelství pro 1. stupeň ZŠ, 5. ročník</a:t>
            </a:r>
          </a:p>
        </p:txBody>
      </p:sp>
    </p:spTree>
    <p:extLst>
      <p:ext uri="{BB962C8B-B14F-4D97-AF65-F5344CB8AC3E}">
        <p14:creationId xmlns:p14="http://schemas.microsoft.com/office/powerpoint/2010/main" val="3433264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C9F88-4BDA-947E-B8A3-2018B8257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Aktuální stav: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38325E-4528-7AE9-3F87-E8C3CBD26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Rešerše literatury, práce na teoretické části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Hrubě navržený plán akčního výzkumu, dodělávání detailů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Předběžně domluvená realizace výzkumu</a:t>
            </a:r>
          </a:p>
          <a:p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163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6AB59-F183-64FC-7AA6-06615C532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Přínos do osobní praxe: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E1004B-B0D8-12F7-E364-A8A92FC72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Schopnost implikovat emoční témata do vlastní výuky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Hlubší prostudování problematiky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Zkušenost - práce s žáky mimo vyučování</a:t>
            </a:r>
          </a:p>
          <a:p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037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847819-0CB0-89C0-ADA8-1416BD861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3905" y="2450599"/>
            <a:ext cx="10515600" cy="1325563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Prostor pro dotazy</a:t>
            </a:r>
          </a:p>
        </p:txBody>
      </p:sp>
    </p:spTree>
    <p:extLst>
      <p:ext uri="{BB962C8B-B14F-4D97-AF65-F5344CB8AC3E}">
        <p14:creationId xmlns:p14="http://schemas.microsoft.com/office/powerpoint/2010/main" val="1188676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B76C19-CACA-EBA4-DA9D-78500804E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Obsah: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FA1E39-24D8-968E-3379-22932A6F1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Výběr tématu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Cíle DP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Struktura DP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Použitá literatura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Metodologie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Výzkumná otázka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Aktuální stav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Přínos do osobní praxe</a:t>
            </a:r>
          </a:p>
          <a:p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07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7D874-78F4-8ACC-5023-3AF824F9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653" y="2655403"/>
            <a:ext cx="11113169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cs-CZ" sz="5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Název: </a:t>
            </a:r>
            <a:r>
              <a:rPr lang="cs-CZ" sz="53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Strašidelník</a:t>
            </a:r>
            <a:r>
              <a:rPr lang="cs-CZ" sz="5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strašidelné příběhy  </a:t>
            </a:r>
            <a:br>
              <a:rPr lang="cs-CZ" sz="5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5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 výtvarné výchově na 1. stupni ZŠ</a:t>
            </a:r>
            <a:br>
              <a:rPr lang="cs-CZ" sz="5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Práce se strachem v hodinách výtvarné výchovy ve 3. ročníku ZŠ</a:t>
            </a:r>
            <a:b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739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FE3B73-C637-CF6C-B709-CDF584724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Výběr tématu: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6482E7-6200-78DB-3A9A-8C48389C5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Vedoucí práce: Mgr. Lucie Jakubcová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Hajdušková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Ph.D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Katedra výtvarné výchovy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PedF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UK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Problematika tematiky strachu na 1. stupni ZŠ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Práce se strachem ve školním prostředí, tabuizace</a:t>
            </a:r>
          </a:p>
          <a:p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959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D4F743-00E0-02C7-F136-A2D22BA38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Diplomová práce: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5215C-0036-9367-2040-01B6747DA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845945"/>
            <a:ext cx="10515600" cy="4351338"/>
          </a:xfrm>
        </p:spPr>
        <p:txBody>
          <a:bodyPr>
            <a:normAutofit/>
          </a:bodyPr>
          <a:lstStyle/>
          <a:p>
            <a:pPr marL="914400" indent="-457200" fontAlgn="base">
              <a:lnSpc>
                <a:spcPct val="150000"/>
              </a:lnSpc>
              <a:spcBef>
                <a:spcPts val="0"/>
              </a:spcBef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Cíle výzkumu:</a:t>
            </a:r>
          </a:p>
          <a:p>
            <a:pPr marL="1371600" lvl="1" indent="-457200" fontAlgn="base">
              <a:lnSpc>
                <a:spcPct val="150000"/>
              </a:lnSpc>
              <a:spcBef>
                <a:spcPts val="0"/>
              </a:spcBef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Poskytnout učitelům inspiraci, jak se strachem pracovat ve školním prostředí pomocí metody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storytellingu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71600" lvl="1" indent="-457200" fontAlgn="base">
              <a:lnSpc>
                <a:spcPct val="150000"/>
              </a:lnSpc>
              <a:spcBef>
                <a:spcPts val="0"/>
              </a:spcBef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Popsat výhody a úskalí zařazení emoční tématiky do výuky žáků mladšího školního věku</a:t>
            </a:r>
          </a:p>
          <a:p>
            <a:pPr marL="914400" indent="-457200" fontAlgn="base">
              <a:spcBef>
                <a:spcPts val="0"/>
              </a:spcBef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634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CE630E-A81A-9489-715D-4F194EEC1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Struktura DP: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80897D-549B-2A45-5447-BD60B7603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Obsah 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Úvod a cíl práce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Teoretická část</a:t>
            </a:r>
          </a:p>
          <a:p>
            <a:pPr lvl="1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Definice základních pojmů – strach z psychologického hlediska, strach ze strašidel, strach u dětí mladšího školního věku atd.</a:t>
            </a:r>
          </a:p>
          <a:p>
            <a:pPr lvl="1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Vývojová specifika u dětí mladšího školního věku</a:t>
            </a:r>
          </a:p>
          <a:p>
            <a:pPr lvl="1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Metody práce se strachem ve školním prostředí	</a:t>
            </a:r>
          </a:p>
          <a:p>
            <a:pPr lvl="2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Zaměření na práci se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storytellingem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Praktická část – výzkum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Diskuze závěrů praktické části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Závěr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 Seznam použité literatury a seznam příloh</a:t>
            </a:r>
          </a:p>
        </p:txBody>
      </p:sp>
    </p:spTree>
    <p:extLst>
      <p:ext uri="{BB962C8B-B14F-4D97-AF65-F5344CB8AC3E}">
        <p14:creationId xmlns:p14="http://schemas.microsoft.com/office/powerpoint/2010/main" val="3060903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C1A64B-F53B-C99A-4704-EBEADE697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Literatura: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D677F6-4270-46E4-AEEE-E39D3B220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cs-CZ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Práce se strachem a strašidelnými příběhy:</a:t>
            </a:r>
          </a:p>
          <a:p>
            <a:pPr lvl="1"/>
            <a:r>
              <a:rPr lang="en-US" sz="19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SAYFAN, </a:t>
            </a:r>
            <a:r>
              <a:rPr lang="en-US" sz="19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Liat</a:t>
            </a:r>
            <a:r>
              <a:rPr lang="en-US" sz="19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LAGATTUTA, Kristin Hansen, 2009. Scaring the Monster Away: What Children Know About Managing Fears of Real and Imaginary Creatures. Child Development. 80(6), 1756-1774. ISSN 1467-8624.</a:t>
            </a:r>
            <a:endParaRPr lang="cs-CZ" sz="19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cs-CZ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FAULKNER, Dorothy a Elizabeth COATES. </a:t>
            </a:r>
            <a:r>
              <a:rPr lang="cs-CZ" sz="1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Exploring</a:t>
            </a:r>
            <a:r>
              <a:rPr lang="cs-CZ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Children's</a:t>
            </a:r>
            <a:r>
              <a:rPr lang="cs-CZ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Creative</a:t>
            </a:r>
            <a:r>
              <a:rPr lang="cs-CZ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Narratives</a:t>
            </a:r>
            <a:r>
              <a:rPr lang="cs-CZ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Oxfordshire</a:t>
            </a:r>
            <a:r>
              <a:rPr lang="cs-CZ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1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Routledge</a:t>
            </a:r>
            <a:r>
              <a:rPr lang="cs-CZ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2011. ISBN 9780415565639.</a:t>
            </a:r>
          </a:p>
          <a:p>
            <a:pPr lvl="1">
              <a:spcBef>
                <a:spcPts val="0"/>
              </a:spcBef>
            </a:pPr>
            <a:r>
              <a:rPr lang="cs-CZ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GARDNER, R. A. </a:t>
            </a:r>
            <a:r>
              <a:rPr lang="cs-CZ" sz="1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Storytelling</a:t>
            </a:r>
            <a:r>
              <a:rPr lang="cs-CZ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sz="1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psychotherapy</a:t>
            </a:r>
            <a:r>
              <a:rPr lang="cs-CZ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cs-CZ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children</a:t>
            </a:r>
            <a:r>
              <a:rPr lang="cs-CZ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London: Jason </a:t>
            </a:r>
            <a:r>
              <a:rPr lang="cs-CZ" sz="19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Aronson</a:t>
            </a:r>
            <a:r>
              <a:rPr lang="cs-CZ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Inc., 1993. s. 278. ISBN 1-56821-032-9</a:t>
            </a:r>
            <a:r>
              <a:rPr lang="cs-CZ" sz="15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cs-CZ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Vymezení pojmu strach a zasazení jej do problematiky mladšího školního věku:</a:t>
            </a:r>
          </a:p>
          <a:p>
            <a:pPr lvl="1"/>
            <a:r>
              <a:rPr lang="cs-CZ" sz="19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ČERNÝ, Vojtěch, GROFOVÁ, Kateřina (2013). Děti a emoce: učíme děti vnímat, poznávat a pracovat se svými pocity. Brno: </a:t>
            </a:r>
            <a:r>
              <a:rPr lang="cs-CZ" sz="19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Edika</a:t>
            </a:r>
            <a:r>
              <a:rPr lang="cs-CZ" sz="19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ISBN 978-80-266-0361-0.</a:t>
            </a:r>
          </a:p>
          <a:p>
            <a:pPr lvl="1"/>
            <a:r>
              <a:rPr lang="cs-CZ" sz="1900" b="0" i="0" u="none" strike="noStrike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THOROVÁ, Kateřina. </a:t>
            </a:r>
            <a:r>
              <a:rPr lang="cs-CZ" sz="1900" b="0" i="1" u="none" strike="noStrike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Vývojová psychologie</a:t>
            </a:r>
            <a:r>
              <a:rPr lang="cs-CZ" sz="1900" b="0" i="0" u="none" strike="noStrike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Praha: Portál, 2015. ISBN 978-80-262-0714-6.</a:t>
            </a:r>
          </a:p>
          <a:p>
            <a:pPr lvl="1"/>
            <a:r>
              <a:rPr lang="cs-CZ" sz="19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VYMĚTAL, Jan (2004). Úzkost a strach u dětí: [jak jim předcházet a jak je překonávat]. Praha: Portál. ISBN 80-7178-830-9.</a:t>
            </a:r>
          </a:p>
          <a:p>
            <a:r>
              <a:rPr lang="cs-CZ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Kulturní zdroj:</a:t>
            </a:r>
          </a:p>
          <a:p>
            <a:pPr lvl="1"/>
            <a:r>
              <a:rPr lang="cs-CZ" sz="19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VÁCHAL, Josef. Ďáblova zahrádka aneb Přírodopis strašidel. 2. Praha: Paseka, 1992. ISBN 80-85192-32-2.</a:t>
            </a:r>
            <a:b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21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DE38DE-17A3-CD69-E7BE-5E9227CEC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Metodologie: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A713C8-EC5E-465D-19AD-DF24EEED1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3060"/>
            <a:ext cx="10515600" cy="4869815"/>
          </a:xfrm>
        </p:spPr>
        <p:txBody>
          <a:bodyPr>
            <a:normAutofit/>
          </a:bodyPr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Akční výzkum</a:t>
            </a:r>
          </a:p>
          <a:p>
            <a:pPr lvl="2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rámci jedné třídy na ZŠ (3.ročník)</a:t>
            </a:r>
          </a:p>
          <a:p>
            <a:pPr lvl="2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Záměrně vybraní žáci</a:t>
            </a:r>
          </a:p>
          <a:p>
            <a:pPr lvl="1"/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Pretest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Rozhovory s cca 5 žáky</a:t>
            </a:r>
          </a:p>
          <a:p>
            <a:pPr lvl="1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Zúčastněné pozorování</a:t>
            </a:r>
          </a:p>
          <a:p>
            <a:pPr lvl="2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Realizace a reflexe cca 5 lekcí výtvarné výchovy zaměřené na tématiku strachu s důrazem na formu práce se strachem pomocí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storytellingu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Posttest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Reflektivní rozhovor s vybranými žáky</a:t>
            </a:r>
          </a:p>
          <a:p>
            <a:pPr lvl="2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Rozhovor s třídní učitelkou</a:t>
            </a:r>
          </a:p>
          <a:p>
            <a:pPr lvl="1"/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24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D3A0B8-02C8-C6B4-C668-02E641208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Metodologie: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9CF32F-CF10-8D26-8978-1427D5B2D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Metody sběru dat a analýza:</a:t>
            </a:r>
          </a:p>
          <a:p>
            <a:pPr lvl="1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Rozhovory </a:t>
            </a:r>
          </a:p>
          <a:p>
            <a:pPr lvl="1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Zúčastněné pozorování </a:t>
            </a:r>
          </a:p>
          <a:p>
            <a:pPr lvl="2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Analýza autentických odpovědí žáků z audio nahrávky</a:t>
            </a:r>
          </a:p>
          <a:p>
            <a:pPr lvl="2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Obsahová analýza žákovských prací z hodin</a:t>
            </a:r>
          </a:p>
          <a:p>
            <a:pPr marL="914400" lvl="2" indent="0">
              <a:buNone/>
            </a:pPr>
            <a:endParaRPr lang="cs-CZ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Výzkumná otázka:</a:t>
            </a:r>
            <a:endParaRPr lang="cs-CZ" sz="4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 využít metodu </a:t>
            </a:r>
            <a:r>
              <a:rPr lang="cs-CZ" sz="2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storytteling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při práci 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strachem a strašidelnými příběhy v rámci výtvarné výchovy ve 3. ročníku?</a:t>
            </a:r>
          </a:p>
          <a:p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0425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574</Words>
  <Application>Microsoft Office PowerPoint</Application>
  <PresentationFormat>Širokoúhlá obrazovka</PresentationFormat>
  <Paragraphs>76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Motiv Office</vt:lpstr>
      <vt:lpstr>Výsledky aktuálního postupu v diplomové práci</vt:lpstr>
      <vt:lpstr>Obsah:</vt:lpstr>
      <vt:lpstr>Název: Strašidelník - strašidelné příběhy   ve výtvarné výchově na 1. stupni ZŠ Práce se strachem v hodinách výtvarné výchovy ve 3. ročníku ZŠ </vt:lpstr>
      <vt:lpstr>Výběr tématu:</vt:lpstr>
      <vt:lpstr>Diplomová práce:</vt:lpstr>
      <vt:lpstr>Struktura DP:</vt:lpstr>
      <vt:lpstr>Literatura:</vt:lpstr>
      <vt:lpstr>Metodologie:</vt:lpstr>
      <vt:lpstr>Metodologie:</vt:lpstr>
      <vt:lpstr>Aktuální stav:</vt:lpstr>
      <vt:lpstr>Přínos do osobní praxe:</vt:lpstr>
      <vt:lpstr>Prostor pro dotazy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Výsledky aktuálního postupu v diplomové práci</dc:title>
  <dc:creator>Kristýna Vysoká</dc:creator>
  <cp:lastModifiedBy>Kristýna Vysoká</cp:lastModifiedBy>
  <cp:revision>15</cp:revision>
  <dcterms:created xsi:type="dcterms:W3CDTF">2024-03-30T18:01:48Z</dcterms:created>
  <dcterms:modified xsi:type="dcterms:W3CDTF">2024-04-09T13:07:24Z</dcterms:modified>
</cp:coreProperties>
</file>