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6248A6-5F91-24FE-ECF0-AEBBEDED6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fr-FR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F7D6EA8-4B0B-4C12-3963-9125B085D8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fr-FR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6123D0-92D8-4574-6344-71A503BD5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4895-DA55-4AA5-9E79-CD0779F847C4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BE246E-4839-397C-D2BE-4FA7507F1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C037BD-978C-44FB-D195-1C37A8962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9400-497E-4213-AACD-4A531DAECE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519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485020-931E-B521-F954-B27C30C43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fr-FR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ABD2820-5A3F-1811-4D3C-CC64BD27B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A175F2-524A-9C76-E09F-74ABCC9C4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4895-DA55-4AA5-9E79-CD0779F847C4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FCB4ED-A3E9-ACDA-7487-B56F78813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1F765F-32FB-79D3-33A9-A41651817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9400-497E-4213-AACD-4A531DAECE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38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9A2E3B7-35A2-1493-A375-9F9BBA94F1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fr-FR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329A378-10DB-ADF0-5D07-8C15025B9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89B44B-DF8B-99BA-CB58-DB4CE9376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4895-DA55-4AA5-9E79-CD0779F847C4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68E063-B3D6-963B-BDD9-8D1BE72B2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4C3B28-4597-8E9F-090E-38BCC897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9400-497E-4213-AACD-4A531DAECE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03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5DEF37-31D5-97D0-CDD5-A0F9905D8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fr-FR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AE137A-3189-285F-5E16-3B70CD042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6473A2-606E-08AD-E912-96ABB124F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4895-DA55-4AA5-9E79-CD0779F847C4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DEE8A8-40BB-3ACB-DFB6-D9C1B4B0E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B4A2DE-4160-51B7-1720-CE3672E13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9400-497E-4213-AACD-4A531DAECE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82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9A626D-4ECB-EFF8-7175-00F0DAD18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fr-FR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6827AEB-0C6C-0241-2DD3-3AC3D6EAB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4A96F7-A9F4-0776-337F-20688455A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4895-DA55-4AA5-9E79-CD0779F847C4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FFE728-BF07-6FBD-BC5F-C94031B4D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CD5586-48D5-F39A-DEC7-CAD074B1A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9400-497E-4213-AACD-4A531DAECE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63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3617A9-0743-D174-0771-7AC39F530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fr-FR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7F198E-72DD-4E9C-ED45-16A4E97ABF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DBD0C98-7AB7-8E95-108F-5BA520AE5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24C5CC4-AFAC-0573-798E-0C85DD36B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4895-DA55-4AA5-9E79-CD0779F847C4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497432-42F1-E747-848E-56FE59E2C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6E30802-B9B3-C18C-5872-EDA25156A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9400-497E-4213-AACD-4A531DAECE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113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10224-DDBD-CAD9-E506-0AF45C8B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fr-FR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F3F7C58-BD27-DDDA-81D8-DCF7D0706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C9CBF04-741B-EB06-52E0-AE84F2433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6B11341-6F41-0DC8-E333-EC37A4EBA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762BF2F-DEC8-A47F-B48C-C94A169978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DD117BC-847F-84DC-2E09-F8DB81BD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4895-DA55-4AA5-9E79-CD0779F847C4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367605C-0449-9CD9-CF81-EED88CCF7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4441950-655B-DA21-4939-BB25DD2B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9400-497E-4213-AACD-4A531DAECE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321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1E3418-DBF1-EFB2-BC72-1EC1CC2D0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fr-FR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C2ED1D5-CC4C-11D9-9B15-4009D38A0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4895-DA55-4AA5-9E79-CD0779F847C4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56CD81D-93F7-4FB9-A829-6BD8651A4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993584B-FF72-29B2-BF0D-7F60AA8E8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9400-497E-4213-AACD-4A531DAECE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85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E665CB6-D79A-926C-52D0-7A97D9FF1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4895-DA55-4AA5-9E79-CD0779F847C4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851845D-67CF-056B-7DFC-8EC988A45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40A7E1A-035E-2EDB-88C6-F9C1D2014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9400-497E-4213-AACD-4A531DAECE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58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2195F6-8FE2-A9B5-A32E-D7B04A605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fr-FR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D80CD6-618E-6186-E5B6-84511E44F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0F13817-8C39-EE57-98D6-33BF38910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A07F1A-25E7-C5C4-A464-94AC9AFE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4895-DA55-4AA5-9E79-CD0779F847C4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828C1F2-D703-A2FF-C98C-5195AFD7A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BC555A-2F06-9953-68FF-46A534586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9400-497E-4213-AACD-4A531DAECE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645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A57804-3148-8577-108B-B748FE017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fr-FR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85E1291-4B85-FF42-AD13-80CC2C4CA7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F6382DB-A313-15A5-7607-4EB1F6296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021DF0D-496F-492D-3448-4A4239114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4895-DA55-4AA5-9E79-CD0779F847C4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B400028-D0BC-09E9-17F9-FE558776A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206BCB-71C3-9A1B-06E0-9AA2E9CEE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9400-497E-4213-AACD-4A531DAECE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90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A196146-DFD0-F8AA-46C9-3E1F6769F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fr-FR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299196-0444-5EE3-5664-6A7410425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C14AC1-638F-5507-5243-04A228820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014895-DA55-4AA5-9E79-CD0779F847C4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CD93A0-5DF7-5A38-0CA6-C1EC60DD0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98FAB1-E532-9EF0-EE57-70F549011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B9400-497E-4213-AACD-4A531DAECE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04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F6ECD8-D627-026D-D9DE-47045592C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838" y="2157573"/>
            <a:ext cx="9144000" cy="306817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Jak realizovat multikulturní výchovu u žáků na 1. stupni ZŠ prostřednictvím práce s textem</a:t>
            </a:r>
            <a:br>
              <a:rPr lang="cs-CZ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fr-FR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CE9FC08-FD3C-321E-55AE-4D5ED9CFE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919" y="4955658"/>
            <a:ext cx="9144000" cy="1655762"/>
          </a:xfrm>
        </p:spPr>
        <p:txBody>
          <a:bodyPr/>
          <a:lstStyle/>
          <a:p>
            <a:r>
              <a:rPr lang="cs-CZ" sz="2400" dirty="0">
                <a:effectLst/>
                <a:ea typeface="Calibri" panose="020F0502020204030204" pitchFamily="34" charset="0"/>
              </a:rPr>
              <a:t>Theodora Macková</a:t>
            </a:r>
          </a:p>
          <a:p>
            <a:r>
              <a:rPr lang="cs-CZ" dirty="0"/>
              <a:t>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795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6B63D0-63F8-C739-9456-8792D98DB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práce, dílčí cíle</a:t>
            </a:r>
            <a:endParaRPr lang="fr-FR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DFF121-9994-E74C-7DAB-977370D31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Hlavní cíl: </a:t>
            </a:r>
          </a:p>
          <a:p>
            <a:pPr lvl="1"/>
            <a:r>
              <a:rPr lang="cs-CZ" dirty="0"/>
              <a:t>Z</a:t>
            </a:r>
            <a:r>
              <a:rPr lang="cs-CZ" dirty="0">
                <a:effectLst/>
                <a:ea typeface="Calibri" panose="020F0502020204030204" pitchFamily="34" charset="0"/>
              </a:rPr>
              <a:t>jistit, jak rozvíjet MKV u žáků 3. třídy základní školy skrze dětskou literaturu</a:t>
            </a:r>
          </a:p>
          <a:p>
            <a:pPr lvl="1"/>
            <a:endParaRPr lang="cs-CZ" dirty="0">
              <a:effectLst/>
              <a:ea typeface="Calibri" panose="020F0502020204030204" pitchFamily="34" charset="0"/>
            </a:endParaRPr>
          </a:p>
          <a:p>
            <a:r>
              <a:rPr lang="cs-CZ" sz="2400" dirty="0"/>
              <a:t>Dílčí cíle:</a:t>
            </a:r>
          </a:p>
          <a:p>
            <a:pPr lvl="1"/>
            <a:r>
              <a:rPr lang="cs-CZ" dirty="0">
                <a:effectLst/>
                <a:ea typeface="Calibri" panose="020F0502020204030204" pitchFamily="34" charset="0"/>
              </a:rPr>
              <a:t>zjistit, jaké jsou představy žáků v námi vybrané 3. třídě o jiných kulturách </a:t>
            </a:r>
          </a:p>
          <a:p>
            <a:pPr lvl="1"/>
            <a:r>
              <a:rPr lang="cs-CZ" dirty="0">
                <a:ea typeface="Calibri" panose="020F0502020204030204" pitchFamily="34" charset="0"/>
              </a:rPr>
              <a:t>z</a:t>
            </a:r>
            <a:r>
              <a:rPr lang="cs-CZ" dirty="0">
                <a:effectLst/>
                <a:ea typeface="Calibri" panose="020F0502020204030204" pitchFamily="34" charset="0"/>
              </a:rPr>
              <a:t>jistit, jaké názory a postoje zaujímají k multikulturní společnosti a jestli vnímají rozdíl mezi jinými kulturami a svou vlastní</a:t>
            </a:r>
          </a:p>
          <a:p>
            <a:pPr lvl="1"/>
            <a:r>
              <a:rPr lang="cs-CZ" dirty="0">
                <a:effectLst/>
                <a:ea typeface="Calibri" panose="020F0502020204030204" pitchFamily="34" charset="0"/>
              </a:rPr>
              <a:t>Realizovat ve třídě čtenářské lekce zabývající se multikulturní tematikou</a:t>
            </a:r>
          </a:p>
          <a:p>
            <a:pPr lvl="1"/>
            <a:r>
              <a:rPr lang="cs-CZ" dirty="0">
                <a:effectLst/>
                <a:ea typeface="Calibri" panose="020F0502020204030204" pitchFamily="34" charset="0"/>
              </a:rPr>
              <a:t>vyhodnotit, zda a jaký vliv lekce měly na původní představy žáků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2815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2A4C25-D1C0-7891-B7D7-9FCEEA77F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Výzkumné otázky</a:t>
            </a:r>
            <a:endParaRPr lang="fr-FR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1C25FC-42C9-B6DB-BB1C-ED345B59D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HVO</a:t>
            </a:r>
            <a:r>
              <a:rPr lang="cs-CZ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</a:p>
          <a:p>
            <a:pPr lvl="1"/>
            <a:r>
              <a:rPr lang="cs-CZ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Jak realizovat multikulturní výchovu u žáků na 1. stupni ZŠ prostřednictvím práce s textem?</a:t>
            </a:r>
          </a:p>
          <a:p>
            <a:r>
              <a:rPr lang="cs-CZ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DVO</a:t>
            </a:r>
            <a:r>
              <a:rPr lang="cs-CZ" sz="3200" dirty="0">
                <a:solidFill>
                  <a:srgbClr val="000000"/>
                </a:solidFill>
                <a:ea typeface="Calibri" panose="020F0502020204030204" pitchFamily="34" charset="0"/>
              </a:rPr>
              <a:t>:</a:t>
            </a:r>
            <a:r>
              <a:rPr lang="cs-CZ" sz="3200" dirty="0">
                <a:effectLst/>
                <a:ea typeface="Calibri" panose="020F0502020204030204" pitchFamily="34" charset="0"/>
              </a:rPr>
              <a:t> </a:t>
            </a:r>
          </a:p>
          <a:p>
            <a:pPr lvl="1"/>
            <a:r>
              <a:rPr lang="cs-CZ" sz="3200" dirty="0">
                <a:effectLst/>
                <a:ea typeface="Calibri" panose="020F0502020204030204" pitchFamily="34" charset="0"/>
              </a:rPr>
              <a:t>Jaké jsou představy žáků o multikulturní společnost?</a:t>
            </a:r>
          </a:p>
          <a:p>
            <a:pPr lvl="1"/>
            <a:r>
              <a:rPr lang="cs-CZ" sz="3200" dirty="0">
                <a:effectLst/>
                <a:ea typeface="Calibri" panose="020F0502020204030204" pitchFamily="34" charset="0"/>
              </a:rPr>
              <a:t>Jaké jsou názory žáků na kulturní odlišnosti?</a:t>
            </a:r>
          </a:p>
          <a:p>
            <a:pPr lvl="1"/>
            <a:r>
              <a:rPr lang="cs-CZ" sz="3200" dirty="0">
                <a:effectLst/>
                <a:ea typeface="Calibri" panose="020F0502020204030204" pitchFamily="34" charset="0"/>
              </a:rPr>
              <a:t>Zda a jaký vliv měly námi realizované lekce ve třídě   na představy žáků, případně třídní klima a vztahy mezi žáky?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571851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C7C42E-7428-4DE9-ADB1-06BF3E710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Zdůvodnění výběru tématu</a:t>
            </a:r>
            <a:endParaRPr lang="fr-FR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5EBBA1-C282-919F-5D86-75F952FF7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Aktuální situace ve světě, válka na Ukrajině, příchod nových žáků s OMJ do tříd</a:t>
            </a:r>
          </a:p>
          <a:p>
            <a:r>
              <a:rPr lang="cs-CZ" dirty="0"/>
              <a:t>Aktuálnost tématu v naší třídě, čtvrtinu žáků tvoří nově příchozí – nově vzniklá multikulturní třída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8648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ECCFFF-44A0-FCA4-C305-E589F1036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Teoretická část</a:t>
            </a:r>
            <a:endParaRPr lang="fr-FR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31A663-62B9-EF50-FF9B-7EBD80B93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Vymezení základních pojmů – multikulturalita, </a:t>
            </a:r>
            <a:r>
              <a:rPr lang="cs-CZ" dirty="0" err="1"/>
              <a:t>interkulturalita</a:t>
            </a:r>
            <a:r>
              <a:rPr lang="cs-CZ" dirty="0"/>
              <a:t>, předsudky a stereotypy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Multikuluturní</a:t>
            </a:r>
            <a:r>
              <a:rPr lang="cs-CZ" dirty="0"/>
              <a:t> výchova v kurikulárních dokumentech – RVP ZV, Strategie 2030+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Rozvoj čtenářství na základní škole – čtenářství a čtenářská gramotnost, rozvoj čtenářstvo ve školní prostředí, metody rozvoje čtenářství (především metody </a:t>
            </a:r>
            <a:r>
              <a:rPr lang="cs-CZ" dirty="0" err="1"/>
              <a:t>RWCT</a:t>
            </a:r>
            <a:r>
              <a:rPr lang="cs-CZ" dirty="0"/>
              <a:t> a třífázový model učení E-U-R), současná literatura pro děti s multikulturní tematikou</a:t>
            </a:r>
          </a:p>
        </p:txBody>
      </p:sp>
    </p:spTree>
    <p:extLst>
      <p:ext uri="{BB962C8B-B14F-4D97-AF65-F5344CB8AC3E}">
        <p14:creationId xmlns:p14="http://schemas.microsoft.com/office/powerpoint/2010/main" val="272143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224665-79FA-1C89-A177-37ACFDCE0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Praktická část</a:t>
            </a:r>
            <a:endParaRPr lang="fr-FR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D6F9AB-071C-7A77-F17C-3A680A089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cs-CZ" dirty="0"/>
              <a:t>Koncipovaná jako </a:t>
            </a:r>
            <a:r>
              <a:rPr lang="cs-CZ" b="1" dirty="0"/>
              <a:t>akční výzkum </a:t>
            </a:r>
            <a:r>
              <a:rPr lang="cs-CZ" dirty="0"/>
              <a:t>ve 3. ročníku</a:t>
            </a:r>
          </a:p>
          <a:p>
            <a:r>
              <a:rPr lang="cs-CZ" dirty="0"/>
              <a:t>Zdůvodnění výběru knih (potřeby třídy a třídní učitelky)</a:t>
            </a:r>
          </a:p>
          <a:p>
            <a:r>
              <a:rPr lang="cs-CZ" dirty="0"/>
              <a:t>Pretest – rozhovor s třídní učitelkou, nestrukturované pozorování, dotazník pro žáky</a:t>
            </a:r>
          </a:p>
          <a:p>
            <a:r>
              <a:rPr lang="cs-CZ" dirty="0"/>
              <a:t>Intervence: 5 lekcí vycházejících z pěti knih pro děti s multikulturní tematikou</a:t>
            </a:r>
          </a:p>
          <a:p>
            <a:pPr lvl="1"/>
            <a:r>
              <a:rPr lang="cs-CZ" dirty="0"/>
              <a:t>V průběhu intervence jsem lekce upravovala a měnila</a:t>
            </a:r>
          </a:p>
          <a:p>
            <a:r>
              <a:rPr lang="cs-CZ" dirty="0"/>
              <a:t>Posttest – dotazník pro žáky, pozorování</a:t>
            </a:r>
          </a:p>
          <a:p>
            <a:r>
              <a:rPr lang="cs-CZ" dirty="0"/>
              <a:t>Zhodnocení cílů, diskuze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405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9FFAB6-ED4E-FC1E-74F1-04720CCC3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Knihy na základě kterých byly lekce realizovány</a:t>
            </a:r>
            <a:endParaRPr lang="fr-FR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0D51FF0-22B8-0577-6499-912AFC4F3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8" t="21559" r="72092" b="15398"/>
          <a:stretch/>
        </p:blipFill>
        <p:spPr>
          <a:xfrm>
            <a:off x="350110" y="2106199"/>
            <a:ext cx="3033116" cy="4217929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2DF6C70-3090-5584-C095-113F3C5DD1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28" t="40449" r="70506" b="26292"/>
          <a:stretch/>
        </p:blipFill>
        <p:spPr>
          <a:xfrm>
            <a:off x="5552795" y="4075440"/>
            <a:ext cx="2800096" cy="26910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5765B10-DF8F-7E95-C61E-84DB3940AD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28" t="24652" r="70506" b="30038"/>
          <a:stretch/>
        </p:blipFill>
        <p:spPr>
          <a:xfrm>
            <a:off x="8808773" y="2543166"/>
            <a:ext cx="3132369" cy="410113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7129086-A21B-B860-6200-5C60D9F96F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365" t="38652" r="70421" b="16191"/>
          <a:stretch/>
        </p:blipFill>
        <p:spPr>
          <a:xfrm>
            <a:off x="3814116" y="1690688"/>
            <a:ext cx="2373134" cy="313734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8BD7E63-F0BF-8D97-4FA8-16F1F3C9775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534" t="24652" r="70843" b="33783"/>
          <a:stretch/>
        </p:blipFill>
        <p:spPr>
          <a:xfrm>
            <a:off x="6435550" y="1224950"/>
            <a:ext cx="2270588" cy="285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56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982DDA-0F03-272A-1283-41F914317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akčního výzkumu</a:t>
            </a:r>
            <a:endParaRPr lang="fr-FR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C15B03-D07A-73D2-16E3-832734702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Žáci se více zapojovali do diskusí, chtěli zdůvodnit svůj názor</a:t>
            </a:r>
          </a:p>
          <a:p>
            <a:r>
              <a:rPr lang="cs-CZ" sz="3200" dirty="0"/>
              <a:t>V posttestu žáci vykazovali větší respekt k jinakosti</a:t>
            </a:r>
          </a:p>
          <a:p>
            <a:r>
              <a:rPr lang="cs-CZ" sz="3200" dirty="0"/>
              <a:t>Ve třídě se častěji objevovala témata MKV</a:t>
            </a:r>
          </a:p>
          <a:p>
            <a:r>
              <a:rPr lang="cs-CZ" sz="3200" dirty="0"/>
              <a:t>Aktivní účast žáků s OMJ při realizaci lekcí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867443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91C713-A342-44F5-98E8-5012BC765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akčního výzkumu – možnosti pro další rozvoj</a:t>
            </a:r>
            <a:endParaRPr lang="fr-FR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F72916-0AC5-3BB9-0311-D86AE09D7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Větší zapojení žáků s OMJ do výuky</a:t>
            </a:r>
          </a:p>
          <a:p>
            <a:r>
              <a:rPr lang="cs-CZ" dirty="0"/>
              <a:t>Rozvoj čtenářství – další využití metod </a:t>
            </a:r>
            <a:r>
              <a:rPr lang="cs-CZ" dirty="0" err="1"/>
              <a:t>RWCT</a:t>
            </a:r>
            <a:endParaRPr lang="cs-CZ" dirty="0"/>
          </a:p>
          <a:p>
            <a:r>
              <a:rPr lang="cs-CZ" dirty="0"/>
              <a:t>Ukázaly se genderové stereotypy žáků – možnost věnovat se tématu genderu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217730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401</Words>
  <Application>Microsoft Office PowerPoint</Application>
  <PresentationFormat>Širokoúhlá obrazovka</PresentationFormat>
  <Paragraphs>44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Times New Roman</vt:lpstr>
      <vt:lpstr>Motiv Office</vt:lpstr>
      <vt:lpstr>Jak realizovat multikulturní výchovu u žáků na 1. stupni ZŠ prostřednictvím práce s textem  </vt:lpstr>
      <vt:lpstr>Cíl práce, dílčí cíle</vt:lpstr>
      <vt:lpstr>Výzkumné otázky</vt:lpstr>
      <vt:lpstr>Zdůvodnění výběru tématu</vt:lpstr>
      <vt:lpstr>Teoretická část</vt:lpstr>
      <vt:lpstr>Praktická část</vt:lpstr>
      <vt:lpstr>Knihy na základě kterých byly lekce realizovány</vt:lpstr>
      <vt:lpstr>Výsledky akčního výzkumu</vt:lpstr>
      <vt:lpstr>Výsledky akčního výzkumu – možnosti pro další rozvoj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realizovat multikulturní výchovu u žáků na 1. stupni ZŠ prostřednictvím práce s textem  </dc:title>
  <dc:creator>Theodora Macková</dc:creator>
  <cp:lastModifiedBy>Theodora Macková</cp:lastModifiedBy>
  <cp:revision>2</cp:revision>
  <dcterms:created xsi:type="dcterms:W3CDTF">2024-04-06T14:35:59Z</dcterms:created>
  <dcterms:modified xsi:type="dcterms:W3CDTF">2024-04-06T15:18:53Z</dcterms:modified>
</cp:coreProperties>
</file>