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034E78-7F5D-4C2E-B375-FC64B27BC917}" styleName="Tmavý sty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736C3-9CE3-4A30-917F-C8AC02BFA2F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E462C-10B8-4364-9F75-3B6D0AE562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4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E462C-10B8-4364-9F75-3B6D0AE562B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63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67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30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8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934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4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16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1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04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300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F6D7C8-5732-48C3-AB45-75CBFC72BBF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D026D8-2556-4E83-B0AB-100A2B605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12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15B38-63DE-EFE8-7DF6-628B6C48C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8468" y="2100162"/>
            <a:ext cx="8066049" cy="3248090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HUDEBNÍ VÝCHOVA JAKO PROSTŘEDEK ZKVALITNĚNÍ TŘÍDNÍHO KLIMATU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124F30-328D-F777-7778-C17B887AF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3154" y="4509421"/>
            <a:ext cx="4805691" cy="838831"/>
          </a:xfrm>
        </p:spPr>
        <p:txBody>
          <a:bodyPr anchor="b">
            <a:noAutofit/>
          </a:bodyPr>
          <a:lstStyle/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Adéla Příkazká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206042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27D399-B3CB-E7E3-0537-5BA1F382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839" y="665899"/>
            <a:ext cx="10515600" cy="5221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Tabulka 7: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Srovnání mezi třídami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Komentář: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Tabulka 7 zaznamenává srovnání mezi experimentální a kontrolní třídou.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281CDBB7-36CB-FC97-44E0-F2F8E52ED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98489"/>
              </p:ext>
            </p:extLst>
          </p:nvPr>
        </p:nvGraphicFramePr>
        <p:xfrm>
          <a:off x="1405053" y="1469399"/>
          <a:ext cx="7359805" cy="24000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07243">
                  <a:extLst>
                    <a:ext uri="{9D8B030D-6E8A-4147-A177-3AD203B41FA5}">
                      <a16:colId xmlns:a16="http://schemas.microsoft.com/office/drawing/2014/main" val="2117317363"/>
                    </a:ext>
                  </a:extLst>
                </a:gridCol>
                <a:gridCol w="2176716">
                  <a:extLst>
                    <a:ext uri="{9D8B030D-6E8A-4147-A177-3AD203B41FA5}">
                      <a16:colId xmlns:a16="http://schemas.microsoft.com/office/drawing/2014/main" val="1963867536"/>
                    </a:ext>
                  </a:extLst>
                </a:gridCol>
                <a:gridCol w="2775846">
                  <a:extLst>
                    <a:ext uri="{9D8B030D-6E8A-4147-A177-3AD203B41FA5}">
                      <a16:colId xmlns:a16="http://schemas.microsoft.com/office/drawing/2014/main" val="2328361037"/>
                    </a:ext>
                  </a:extLst>
                </a:gridCol>
              </a:tblGrid>
              <a:tr h="4000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Oblast klimatu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Klima ve 3. B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Klima ve 3. C 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169661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Spokojenost ve třídě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13, 42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13, 23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714193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Třenice ve třídě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7, 63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8,15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3170202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Soutěživost ve třídě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10, 25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10, 28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452126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Obtížnost učení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6, 92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960319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Soudržnost třídy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10, 83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7, 52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9388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59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A00E2-9B5A-9506-ED99-45B3C067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903" y="308058"/>
            <a:ext cx="10058400" cy="1371600"/>
          </a:xfrm>
        </p:spPr>
        <p:txBody>
          <a:bodyPr/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616D53-E520-9C6D-9AF1-D7DCF573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903" y="1679658"/>
            <a:ext cx="10058400" cy="45814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ověření hypotéz</a:t>
            </a:r>
          </a:p>
          <a:p>
            <a:pPr>
              <a:lnSpc>
                <a:spcPct val="10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výzkumu</a:t>
            </a:r>
          </a:p>
          <a:p>
            <a:pPr>
              <a:lnSpc>
                <a:spcPct val="10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do praxe</a:t>
            </a:r>
          </a:p>
          <a:p>
            <a:pPr>
              <a:lnSpc>
                <a:spcPct val="10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celkový závěr a přínos diplomové práce</a:t>
            </a:r>
          </a:p>
          <a:p>
            <a:pPr>
              <a:lnSpc>
                <a:spcPct val="100000"/>
              </a:lnSpc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Výsledky diplomové práce přispívají k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lepšímu porozumění role hudební výchovy v celkovém rozvoji dětí a vytváření podpůrného prostředí pro učení a růst.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9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8E2CA-1122-2FB2-9092-42669994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48" y="143255"/>
            <a:ext cx="9833548" cy="1325563"/>
          </a:xfrm>
        </p:spPr>
        <p:txBody>
          <a:bodyPr anchor="b"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3F0EDB-972F-4E75-9F13-766C37DAC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371822"/>
            <a:ext cx="9833548" cy="2693976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zmapovat široké spektrum hudebně výchovných aktivit 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navrhnout konkrétní hudebně výchovné aktivity, které budou posilovat a aktivně podporovat harmonické mezilidské vztahy a celkovou pohodu ve třídě</a:t>
            </a:r>
          </a:p>
        </p:txBody>
      </p:sp>
    </p:spTree>
    <p:extLst>
      <p:ext uri="{BB962C8B-B14F-4D97-AF65-F5344CB8AC3E}">
        <p14:creationId xmlns:p14="http://schemas.microsoft.com/office/powerpoint/2010/main" val="398327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42527-358D-B02A-0225-FC6F4281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65" y="145048"/>
            <a:ext cx="9833548" cy="1325563"/>
          </a:xfrm>
        </p:spPr>
        <p:txBody>
          <a:bodyPr anchor="b"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 VOLBY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379EEC-4AB1-9DB2-03E8-0E82A3F40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167" y="2200365"/>
            <a:ext cx="9833548" cy="335294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specializace hudební výchova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do praxe → vytvořený soubor hudebních aktivit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spojení s podstatným prvkem vzdělávání = třídní klima</a:t>
            </a: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7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7D071-5E24-8950-EE00-A45D45207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50" y="0"/>
            <a:ext cx="9833548" cy="1325563"/>
          </a:xfrm>
        </p:spPr>
        <p:txBody>
          <a:bodyPr anchor="b"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FFCE2-C8DF-29CF-71D8-A7F39A93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58" y="1613783"/>
            <a:ext cx="9833548" cy="2693976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Vývojové charakteristiky dítěte mladšího školního věku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kognitivní, emoční a sociální vývoj + vliv hudby na vývoj dítěte</a:t>
            </a:r>
          </a:p>
          <a:p>
            <a:pPr>
              <a:buFontTx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pojmy spojené s třídním klimatem 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definice, faktory, spolutvůrci, způsoby měření třídního klimatu</a:t>
            </a:r>
          </a:p>
          <a:p>
            <a:pPr>
              <a:buFontTx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principy hudební výchovy na 1. stupni základní školy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a cíle hudební výchovy, HV v RVP ZV, aktuální problémy HV 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Navržený soubor hudebně výchovných aktivit </a:t>
            </a:r>
          </a:p>
        </p:txBody>
      </p:sp>
    </p:spTree>
    <p:extLst>
      <p:ext uri="{BB962C8B-B14F-4D97-AF65-F5344CB8AC3E}">
        <p14:creationId xmlns:p14="http://schemas.microsoft.com/office/powerpoint/2010/main" val="388700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46C0B-A0C0-0DB4-8707-D74B0519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4603"/>
            <a:ext cx="10058400" cy="1371600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HUDEBNĚ VÝCHOVNÉ AKTIVITY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A63604-0DE3-B1E6-9C44-BCC7E490E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41" y="147625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nabízí bohatou paletu hudebních aktivit, které mohou pedagogové integrovat do své výuky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UKÁZKA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Zpřehledněný soubor aktivit: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F346A913-A6B3-67A7-1618-7FB231B61A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026" y="2241396"/>
            <a:ext cx="7420833" cy="4174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040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1AA58-EC75-70E0-AAFC-2C3D1437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915" y="309916"/>
            <a:ext cx="10058400" cy="1371600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-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4E04E-429C-6AE6-31C5-B5B55576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Cíl: aplikovat hudebně výchovné aktivity do praxe a tím pozitivně ovlivnit třídní klima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 tyto aktivity zařazoval nejen do hodin hudební výchovy, ale i napříč předměty, aby tím zvýšil intenzitu a pravidelnost působení hudby na žáky.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07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75457-875C-086A-6B7B-508EFE03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8233"/>
            <a:ext cx="10058400" cy="1371600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E355C-6342-7357-C2EB-C9F907270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774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standardizovaný dotazník Naše třída (Lašek, 2001) 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Times New Roman" panose="02020603050405020304" pitchFamily="18" charset="0"/>
              </a:rPr>
              <a:t>experiment (technika paralelních skupin)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</a:rPr>
              <a:t>REALIZACE VÝZKUMU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</a:rPr>
              <a:t>- fakultní základní škola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</a:rPr>
              <a:t>- výzkumným vzorek: žáci 3. třídy (experimentální 3. B, kontrolní 3. C)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</a:rPr>
              <a:t>- doba trvání:  5 měsíců (říjen 2023 – únor 2024)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</a:rPr>
              <a:t>PŘÍKLAD STANOVENÉ HYPOTÉZY: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H1: Jestliže učitel nad rámec běžné výuky HV zařazuje hudební aktivity do výuky, pak přispívá k pozitivnímu rozvoji třídního klimatu. </a:t>
            </a:r>
            <a:endParaRPr lang="cs-CZ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0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D47A8-8C41-836A-C285-EBFFCD30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371" y="198572"/>
            <a:ext cx="10058400" cy="1371600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UKÁZKY ZÍSKANÝCH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DD5EE-440F-0795-5160-B4DD44DAA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956" y="1570172"/>
            <a:ext cx="10904034" cy="50871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Tabulka 1: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Klima třídy 3. B na začátku výzkumu</a:t>
            </a: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Komentář: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Třída 3. B se od pásma běžných hodnot odchylovala velmi mírně. Všechny naměřené hodnoty odpovídaly příznivému třídnímu klimatu a až na obtížnost učení, byly v pásmu běžných hodnot, které uvádí Lašek (2001).  Naším cílem bylo skrze hudební aktivity klima zkvalitnit. </a:t>
            </a:r>
            <a:endParaRPr lang="cs-CZ" sz="24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E69204-2D5B-042E-41BE-C39F5E9E3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17565"/>
              </p:ext>
            </p:extLst>
          </p:nvPr>
        </p:nvGraphicFramePr>
        <p:xfrm>
          <a:off x="1574180" y="2185640"/>
          <a:ext cx="7692484" cy="21298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79808">
                  <a:extLst>
                    <a:ext uri="{9D8B030D-6E8A-4147-A177-3AD203B41FA5}">
                      <a16:colId xmlns:a16="http://schemas.microsoft.com/office/drawing/2014/main" val="1020616012"/>
                    </a:ext>
                  </a:extLst>
                </a:gridCol>
                <a:gridCol w="2517017">
                  <a:extLst>
                    <a:ext uri="{9D8B030D-6E8A-4147-A177-3AD203B41FA5}">
                      <a16:colId xmlns:a16="http://schemas.microsoft.com/office/drawing/2014/main" val="1390102455"/>
                    </a:ext>
                  </a:extLst>
                </a:gridCol>
                <a:gridCol w="2995659">
                  <a:extLst>
                    <a:ext uri="{9D8B030D-6E8A-4147-A177-3AD203B41FA5}">
                      <a16:colId xmlns:a16="http://schemas.microsoft.com/office/drawing/2014/main" val="954542711"/>
                    </a:ext>
                  </a:extLst>
                </a:gridCol>
              </a:tblGrid>
              <a:tr h="4971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Oblast klimatu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Pásmo běžných hodnot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Aritmetický průměr třídy 3. B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3743183"/>
                  </a:ext>
                </a:extLst>
              </a:tr>
              <a:tr h="3265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Spokojenost ve třídě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10,0-14,4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13, 09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668414"/>
                  </a:ext>
                </a:extLst>
              </a:tr>
              <a:tr h="3265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Třenice ve třídě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6,9-13,1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7, 87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5801588"/>
                  </a:ext>
                </a:extLst>
              </a:tr>
              <a:tr h="3265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Soutěživost ve třídě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9,7-14,8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10, 57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8630476"/>
                  </a:ext>
                </a:extLst>
              </a:tr>
              <a:tr h="3265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Obtížnost učení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6,2-11,1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5, 87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467777"/>
                  </a:ext>
                </a:extLst>
              </a:tr>
              <a:tr h="3265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Soudržnost třídy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6,4-12,9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10, 83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434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91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14A82-D49F-3C8A-77D6-71EFCC5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2" y="780585"/>
            <a:ext cx="11073161" cy="54975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Tabulka 5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Srovnání výsledků třídy 3. B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Komentář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Tabulka ukazuje hodnoty, které byly naměřeny v úvodu a na konci výzkumu. Můžeme vyčíst, že klima třídy 3. B se po pětiměsíčním zařazování hudebně výchovných aktivit zkvalitnilo. Téměř ve všech oblastech došlo ke zlepšení.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B620EA8-3A8A-26E2-CB85-0F126EA2A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95829"/>
              </p:ext>
            </p:extLst>
          </p:nvPr>
        </p:nvGraphicFramePr>
        <p:xfrm>
          <a:off x="1646809" y="1494262"/>
          <a:ext cx="6973084" cy="22079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37883">
                  <a:extLst>
                    <a:ext uri="{9D8B030D-6E8A-4147-A177-3AD203B41FA5}">
                      <a16:colId xmlns:a16="http://schemas.microsoft.com/office/drawing/2014/main" val="879038256"/>
                    </a:ext>
                  </a:extLst>
                </a:gridCol>
                <a:gridCol w="2262329">
                  <a:extLst>
                    <a:ext uri="{9D8B030D-6E8A-4147-A177-3AD203B41FA5}">
                      <a16:colId xmlns:a16="http://schemas.microsoft.com/office/drawing/2014/main" val="3629695477"/>
                    </a:ext>
                  </a:extLst>
                </a:gridCol>
                <a:gridCol w="2472872">
                  <a:extLst>
                    <a:ext uri="{9D8B030D-6E8A-4147-A177-3AD203B41FA5}">
                      <a16:colId xmlns:a16="http://schemas.microsoft.com/office/drawing/2014/main" val="1638584132"/>
                    </a:ext>
                  </a:extLst>
                </a:gridCol>
              </a:tblGrid>
              <a:tr h="3374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Oblast klimatu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Klima na začátku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Klima na konci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3261668"/>
                  </a:ext>
                </a:extLst>
              </a:tr>
              <a:tr h="37410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Spokojenost ve třídě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13, 09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13, 42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03770"/>
                  </a:ext>
                </a:extLst>
              </a:tr>
              <a:tr h="37410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Třenice ve třídě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7, 87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7, 63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325023"/>
                  </a:ext>
                </a:extLst>
              </a:tr>
              <a:tr h="37410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Soutěživost ve třídě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10, 57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10, 25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271687"/>
                  </a:ext>
                </a:extLst>
              </a:tr>
              <a:tr h="37410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Obtížnost učení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5, 87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6, 92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820471"/>
                  </a:ext>
                </a:extLst>
              </a:tr>
              <a:tr h="37410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Soudržnost třídy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10, 83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10, 83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16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39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1030</TotalTime>
  <Words>589</Words>
  <Application>Microsoft Office PowerPoint</Application>
  <PresentationFormat>Širokoúhlá obrazovka</PresentationFormat>
  <Paragraphs>145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Aptos</vt:lpstr>
      <vt:lpstr>Century Gothic</vt:lpstr>
      <vt:lpstr>Garamond</vt:lpstr>
      <vt:lpstr>Times New Roman</vt:lpstr>
      <vt:lpstr>Savon</vt:lpstr>
      <vt:lpstr>HUDEBNÍ VÝCHOVA JAKO PROSTŘEDEK ZKVALITNĚNÍ TŘÍDNÍHO KLIMATU </vt:lpstr>
      <vt:lpstr>CÍL DIPLOMOVÉ PRÁCE</vt:lpstr>
      <vt:lpstr>DŮVOD VOLBY TÉMATU</vt:lpstr>
      <vt:lpstr>TEORETICKÁ ČÁST </vt:lpstr>
      <vt:lpstr>HUDEBNĚ VÝCHOVNÉ AKTIVITY </vt:lpstr>
      <vt:lpstr>PRAKTICKÁ ČÁST - VÝZKUM</vt:lpstr>
      <vt:lpstr>METODY VÝZKUMU</vt:lpstr>
      <vt:lpstr>UKÁZKY ZÍSKANÝCH DAT</vt:lpstr>
      <vt:lpstr>Prezentace aplikace PowerPoint</vt:lpstr>
      <vt:lpstr>Prezentace aplikace PowerPoint</vt:lpstr>
      <vt:lpstr>ZÁVĚRY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VÝCHOVA JAKO PROSTŘEDEK ZKVALITNĚNÍ TŘÍDNÍHO KLIMATU </dc:title>
  <dc:creator>Adela Příkazká</dc:creator>
  <cp:lastModifiedBy>Adela Příkazká</cp:lastModifiedBy>
  <cp:revision>5</cp:revision>
  <dcterms:created xsi:type="dcterms:W3CDTF">2024-04-05T18:19:05Z</dcterms:created>
  <dcterms:modified xsi:type="dcterms:W3CDTF">2024-04-06T11:29:19Z</dcterms:modified>
</cp:coreProperties>
</file>