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0" r:id="rId5"/>
    <p:sldId id="261" r:id="rId6"/>
    <p:sldId id="259" r:id="rId7"/>
    <p:sldId id="269" r:id="rId8"/>
    <p:sldId id="27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27T09:27:13.318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27T09:27:17.484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1,'80'0,"339"12,67 27,-46-28,-435-11,19 1,0 1,39 9,-34-5,36 2,302-5,-188-5,1633 2,-1786 1,-1 2,40 8,-35-5,36 3,228-7,-152-4,-110 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27T09:27:20.689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1,'5021'0,"-4958"2,85 16,-121-14,55 10,-35-5,68 4,16-13,32 1,-132 3,-8 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27T09:27:26.787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1,'427'0,"-420"0,-2-1,-1 1,0 0,1 0,-1 0,1 1,-1 0,0-1,0 1,1 1,-1-1,0 1,0-1,0 1,7 5,0 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27T09:27:35.831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2568 153,'-39'-2,"0"-1,-42-9,-5-1,38 7,-573-62,-3 24,-84 39,413 7,269-2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27T09:27:39.968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1 125,'1833'0,"-1789"-2,1-3,76-17,-67 11,62-5,114 7,-1 1,63-5,62-5,72-2,0 21,-149 1,224-2,-469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27T14:12:26.867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0,'1997'0,"-1969"0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27T14:12:29.847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1,'1276'0,"-1252"0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9E97C8-A320-4747-981A-E9E3C196BD7D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22777-7BAE-44EC-927A-684DB85A67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292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22777-7BAE-44EC-927A-684DB85A670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0764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ADBFFF-8767-9690-0879-E46DF3DFA6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3A4EA31-1FBD-EA4A-3948-2A4E52D193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730525-235D-2393-2B75-A84498116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9CF6-CF33-4E06-9CA0-D4F3066BD8DB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266F3E-88C6-E059-C8F5-ED95CD91F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4B233E-1CA9-A10C-E47C-59033CCC9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893C3-9C83-46C7-8A82-E87746163C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745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615C0D-8BDD-C2A4-1D47-408D026A1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FE67579-FEDA-B2EC-27B4-108024A065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ED4EB4-D5B8-E805-C93F-3D9946D77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9CF6-CF33-4E06-9CA0-D4F3066BD8DB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C6B30E-8C76-1C42-8B7E-5FF74006C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2E0D03-A9CA-A5BB-981B-4F719100A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893C3-9C83-46C7-8A82-E87746163C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360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C1D5B04-082B-7E15-2789-5481AA8348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5857672-4260-4CE6-068F-47C1B227D1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E25D55-824C-A3B7-2B47-BE82E1C8F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9CF6-CF33-4E06-9CA0-D4F3066BD8DB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083691-33BA-FE4D-619F-BB21E5BD0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777E3D-2F8A-C6F6-F3B2-7AE37236C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893C3-9C83-46C7-8A82-E87746163C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439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E867E1-6BE2-2D38-D821-1FA0062AD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C7E383-C946-EBD3-C501-E49E0B7F1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A6CC0C-1A1D-67DB-BED0-B372D052B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9CF6-CF33-4E06-9CA0-D4F3066BD8DB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A2FCCF-A9CD-5A5C-205F-280D23602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2B390F-9468-AE7C-8971-104221639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893C3-9C83-46C7-8A82-E87746163C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5303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7D1E08-C088-1377-03B1-2158CF65C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67E91AF-6D2C-9592-F55A-595A10BE5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BA97B0-1381-6B0E-837E-95A0168AE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9CF6-CF33-4E06-9CA0-D4F3066BD8DB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37F2EA-607C-BBA4-A0B1-518FB014E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E3CB02-C559-4B80-C8E8-7B7BBD233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893C3-9C83-46C7-8A82-E87746163C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406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DBA9CC-91F9-3CB2-7AD1-23AB76E5B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1A83BB-FB7B-D77A-B884-80DB880A97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7AA4AE0-6089-99FD-E55A-81865665F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F47A9D0-3103-DE29-BC81-36566D464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9CF6-CF33-4E06-9CA0-D4F3066BD8DB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FACEB30-28F0-68FB-BCEF-50DC2969B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3EC7863-0788-E99A-61EC-6C6EFF682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893C3-9C83-46C7-8A82-E87746163C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026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285278-19D3-94CE-5539-062EDA3EC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71D4E0D-C56A-9ED7-A7FF-6B1480650A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4EBDA23-2819-643F-8771-0F18B534A0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9B1E769-1E48-72A0-909A-A137C9BD7E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784D1B3-9223-0F96-835D-BCCA1707F2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C275C27-847E-2FA6-69FE-667E35931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9CF6-CF33-4E06-9CA0-D4F3066BD8DB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58E6D2F-DDAD-E1A2-EDEB-D1EE8803C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E410BB1-81F8-E670-6707-FCC71E7AA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893C3-9C83-46C7-8A82-E87746163C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8869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84D80F-1018-65CB-B181-D4FD76634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258573F-5B7F-11B3-5786-A027C2EA8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9CF6-CF33-4E06-9CA0-D4F3066BD8DB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7CB41AB-7004-7C7C-EDBE-D09589279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D938A3-45B7-E2B3-42E2-5FB83AA59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893C3-9C83-46C7-8A82-E87746163C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2992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8CF2102-D2ED-FACC-038A-059DC959D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9CF6-CF33-4E06-9CA0-D4F3066BD8DB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723B10F-F25E-F07B-AD93-89081BD2A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5B2BB2-C695-B592-1698-491A2AF62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893C3-9C83-46C7-8A82-E87746163C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6756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8B05C7-CDE6-C474-BEEC-92474C26F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6D1956-CB64-17BB-A890-DD6291BCD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7B25F2B-76D6-8196-7AF7-EEF943DDB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867F381-A36F-52A9-ECA6-7D6526550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9CF6-CF33-4E06-9CA0-D4F3066BD8DB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254E499-53CA-5A06-B747-74D569233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0CC5CB6-D751-7C66-61B8-7D18DA5B5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893C3-9C83-46C7-8A82-E87746163C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79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6FD702-3708-7131-CCA9-8C8CA845B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81941D2-8085-2F71-2125-6E91A44783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E914ED7-545A-A120-1347-2A3F96941B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EFEBCBF-A174-1614-E145-63B6B468E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9CF6-CF33-4E06-9CA0-D4F3066BD8DB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31A9734-E630-A098-7978-2A49628C6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F1886C5-8AC1-06EA-E969-7B791E493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893C3-9C83-46C7-8A82-E87746163C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462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EF86F3D-3AB0-BE21-193F-38D1F570C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B5D081-8F35-6ED4-6C62-EC52A75D9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B8E200-F45D-BEA2-0445-59D66E6EDE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4F9CF6-CF33-4E06-9CA0-D4F3066BD8DB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6EEFC7-BD8E-E6E0-BA08-9A2A8B023B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BCA9C8-215D-6E4A-16EF-5AC98FE0D5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D893C3-9C83-46C7-8A82-E87746163C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68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image" Target="../media/image7.png"/><Relationship Id="rId18" Type="http://schemas.openxmlformats.org/officeDocument/2006/relationships/customXml" Target="../ink/ink8.xml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customXml" Target="../ink/ink5.xml"/><Relationship Id="rId17" Type="http://schemas.openxmlformats.org/officeDocument/2006/relationships/image" Target="../media/image9.png"/><Relationship Id="rId2" Type="http://schemas.openxmlformats.org/officeDocument/2006/relationships/image" Target="../media/image1.png"/><Relationship Id="rId16" Type="http://schemas.openxmlformats.org/officeDocument/2006/relationships/customXml" Target="../ink/ink7.xml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2.xml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10" Type="http://schemas.openxmlformats.org/officeDocument/2006/relationships/customXml" Target="../ink/ink4.xml"/><Relationship Id="rId19" Type="http://schemas.openxmlformats.org/officeDocument/2006/relationships/image" Target="../media/image10.png"/><Relationship Id="rId4" Type="http://schemas.openxmlformats.org/officeDocument/2006/relationships/customXml" Target="../ink/ink1.xml"/><Relationship Id="rId9" Type="http://schemas.openxmlformats.org/officeDocument/2006/relationships/image" Target="../media/image5.png"/><Relationship Id="rId14" Type="http://schemas.openxmlformats.org/officeDocument/2006/relationships/customXml" Target="../ink/ink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C2E4F2D-DCAF-270F-C3FF-49DAA410F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95141"/>
            <a:ext cx="10515600" cy="1082675"/>
          </a:xfrm>
        </p:spPr>
        <p:txBody>
          <a:bodyPr/>
          <a:lstStyle/>
          <a:p>
            <a:r>
              <a:rPr lang="cs-CZ" dirty="0"/>
              <a:t>Téma práce: Frazémy v češtině na 1.stupni ZŠ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94DBF5B-DD1F-E0C4-F938-8EE1C6C1A370}"/>
              </a:ext>
            </a:extLst>
          </p:cNvPr>
          <p:cNvSpPr txBox="1"/>
          <p:nvPr/>
        </p:nvSpPr>
        <p:spPr>
          <a:xfrm>
            <a:off x="838200" y="3018022"/>
            <a:ext cx="1051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Cíl práce: </a:t>
            </a:r>
          </a:p>
          <a:p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řispět k měření znalosti frazeologických jednotek u žáků druhého vzdělávacího období prvního stupně základní školy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712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7F0CF1-77BC-B779-27DE-028AE8EFD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Pilotní šetření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4EABB90-2EC1-5809-EB79-F127F30779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Pilotáž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F19381-D5AE-5719-F537-BC708482AE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testování vhodnosti dotazníku</a:t>
            </a:r>
          </a:p>
          <a:p>
            <a:endParaRPr lang="cs-CZ" dirty="0"/>
          </a:p>
          <a:p>
            <a:r>
              <a:rPr lang="cs-CZ" dirty="0"/>
              <a:t>zúčastnila se jedna třída </a:t>
            </a:r>
          </a:p>
          <a:p>
            <a:pPr marL="0" indent="0">
              <a:buNone/>
            </a:pPr>
            <a:r>
              <a:rPr lang="cs-CZ" dirty="0"/>
              <a:t>(27 žáků)</a:t>
            </a:r>
          </a:p>
          <a:p>
            <a:endParaRPr lang="cs-CZ" dirty="0"/>
          </a:p>
          <a:p>
            <a:r>
              <a:rPr lang="cs-CZ" dirty="0"/>
              <a:t>zkoumá:</a:t>
            </a:r>
          </a:p>
          <a:p>
            <a:pPr lvl="1"/>
            <a:r>
              <a:rPr lang="cs-CZ" dirty="0"/>
              <a:t>přiměřenost obtížnosti</a:t>
            </a:r>
          </a:p>
          <a:p>
            <a:pPr lvl="1"/>
            <a:r>
              <a:rPr lang="cs-CZ" dirty="0"/>
              <a:t>srozumitelnost zadání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EF7EF4C-9BB9-54D1-3AD2-C368376D09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Po pilotáži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133BAD9-3EEB-09AD-BFF7-D2F6A762D3C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vyhodnocení výsledků</a:t>
            </a:r>
          </a:p>
          <a:p>
            <a:endParaRPr lang="cs-CZ" dirty="0"/>
          </a:p>
          <a:p>
            <a:r>
              <a:rPr lang="cs-CZ" dirty="0"/>
              <a:t>rozhovor s paní učitelkou</a:t>
            </a:r>
          </a:p>
          <a:p>
            <a:endParaRPr lang="cs-CZ" dirty="0"/>
          </a:p>
          <a:p>
            <a:r>
              <a:rPr lang="cs-CZ" dirty="0"/>
              <a:t>úprava dotazníku</a:t>
            </a:r>
          </a:p>
        </p:txBody>
      </p:sp>
    </p:spTree>
    <p:extLst>
      <p:ext uri="{BB962C8B-B14F-4D97-AF65-F5344CB8AC3E}">
        <p14:creationId xmlns:p14="http://schemas.microsoft.com/office/powerpoint/2010/main" val="3952330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C7E4F5-82EF-89B8-78AF-166265310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Pilotní dotazník X Finální dotazník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D50BC679-5468-4F66-B91D-FD32F6CB94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629" y="1288031"/>
            <a:ext cx="4049485" cy="5296665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AC5215E2-1F30-5626-2856-EB8A1D0D5E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9902" y="1218649"/>
            <a:ext cx="3894440" cy="5639351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1" name="Rukopis 10">
                <a:extLst>
                  <a:ext uri="{FF2B5EF4-FFF2-40B4-BE49-F238E27FC236}">
                    <a16:creationId xmlns:a16="http://schemas.microsoft.com/office/drawing/2014/main" id="{098F1451-F1BF-350A-D2AA-C9C01A43418B}"/>
                  </a:ext>
                </a:extLst>
              </p14:cNvPr>
              <p14:cNvContentPartPr/>
              <p14:nvPr/>
            </p14:nvContentPartPr>
            <p14:xfrm>
              <a:off x="-392229" y="3276240"/>
              <a:ext cx="360" cy="360"/>
            </p14:xfrm>
          </p:contentPart>
        </mc:Choice>
        <mc:Fallback xmlns="">
          <p:pic>
            <p:nvPicPr>
              <p:cNvPr id="11" name="Rukopis 10">
                <a:extLst>
                  <a:ext uri="{FF2B5EF4-FFF2-40B4-BE49-F238E27FC236}">
                    <a16:creationId xmlns:a16="http://schemas.microsoft.com/office/drawing/2014/main" id="{098F1451-F1BF-350A-D2AA-C9C01A43418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445869" y="3168600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2" name="Rukopis 11">
                <a:extLst>
                  <a:ext uri="{FF2B5EF4-FFF2-40B4-BE49-F238E27FC236}">
                    <a16:creationId xmlns:a16="http://schemas.microsoft.com/office/drawing/2014/main" id="{879D6E27-A269-47E5-E8BF-2323BE739772}"/>
                  </a:ext>
                </a:extLst>
              </p14:cNvPr>
              <p14:cNvContentPartPr/>
              <p14:nvPr/>
            </p14:nvContentPartPr>
            <p14:xfrm>
              <a:off x="2590371" y="2971320"/>
              <a:ext cx="1682640" cy="45000"/>
            </p14:xfrm>
          </p:contentPart>
        </mc:Choice>
        <mc:Fallback xmlns="">
          <p:pic>
            <p:nvPicPr>
              <p:cNvPr id="12" name="Rukopis 11">
                <a:extLst>
                  <a:ext uri="{FF2B5EF4-FFF2-40B4-BE49-F238E27FC236}">
                    <a16:creationId xmlns:a16="http://schemas.microsoft.com/office/drawing/2014/main" id="{879D6E27-A269-47E5-E8BF-2323BE73977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536731" y="2863680"/>
                <a:ext cx="1790280" cy="26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3" name="Rukopis 12">
                <a:extLst>
                  <a:ext uri="{FF2B5EF4-FFF2-40B4-BE49-F238E27FC236}">
                    <a16:creationId xmlns:a16="http://schemas.microsoft.com/office/drawing/2014/main" id="{028CD043-0E40-0884-33E2-06BBF60B1361}"/>
                  </a:ext>
                </a:extLst>
              </p14:cNvPr>
              <p14:cNvContentPartPr/>
              <p14:nvPr/>
            </p14:nvContentPartPr>
            <p14:xfrm>
              <a:off x="8044371" y="3036840"/>
              <a:ext cx="2106720" cy="26280"/>
            </p14:xfrm>
          </p:contentPart>
        </mc:Choice>
        <mc:Fallback xmlns="">
          <p:pic>
            <p:nvPicPr>
              <p:cNvPr id="13" name="Rukopis 12">
                <a:extLst>
                  <a:ext uri="{FF2B5EF4-FFF2-40B4-BE49-F238E27FC236}">
                    <a16:creationId xmlns:a16="http://schemas.microsoft.com/office/drawing/2014/main" id="{028CD043-0E40-0884-33E2-06BBF60B136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990371" y="2929200"/>
                <a:ext cx="2214360" cy="24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4" name="Rukopis 13">
                <a:extLst>
                  <a:ext uri="{FF2B5EF4-FFF2-40B4-BE49-F238E27FC236}">
                    <a16:creationId xmlns:a16="http://schemas.microsoft.com/office/drawing/2014/main" id="{BA8F6B73-63C5-2838-E26F-8B2D8053DB21}"/>
                  </a:ext>
                </a:extLst>
              </p14:cNvPr>
              <p14:cNvContentPartPr/>
              <p14:nvPr/>
            </p14:nvContentPartPr>
            <p14:xfrm>
              <a:off x="9306891" y="3439680"/>
              <a:ext cx="186480" cy="11520"/>
            </p14:xfrm>
          </p:contentPart>
        </mc:Choice>
        <mc:Fallback xmlns="">
          <p:pic>
            <p:nvPicPr>
              <p:cNvPr id="14" name="Rukopis 13">
                <a:extLst>
                  <a:ext uri="{FF2B5EF4-FFF2-40B4-BE49-F238E27FC236}">
                    <a16:creationId xmlns:a16="http://schemas.microsoft.com/office/drawing/2014/main" id="{BA8F6B73-63C5-2838-E26F-8B2D8053DB21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253251" y="3331680"/>
                <a:ext cx="294120" cy="22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5" name="Rukopis 14">
                <a:extLst>
                  <a:ext uri="{FF2B5EF4-FFF2-40B4-BE49-F238E27FC236}">
                    <a16:creationId xmlns:a16="http://schemas.microsoft.com/office/drawing/2014/main" id="{0ABB17F7-2891-0839-EC15-B1A129FCC069}"/>
                  </a:ext>
                </a:extLst>
              </p14:cNvPr>
              <p14:cNvContentPartPr/>
              <p14:nvPr/>
            </p14:nvContentPartPr>
            <p14:xfrm>
              <a:off x="729891" y="5474760"/>
              <a:ext cx="924840" cy="55080"/>
            </p14:xfrm>
          </p:contentPart>
        </mc:Choice>
        <mc:Fallback xmlns="">
          <p:pic>
            <p:nvPicPr>
              <p:cNvPr id="15" name="Rukopis 14">
                <a:extLst>
                  <a:ext uri="{FF2B5EF4-FFF2-40B4-BE49-F238E27FC236}">
                    <a16:creationId xmlns:a16="http://schemas.microsoft.com/office/drawing/2014/main" id="{0ABB17F7-2891-0839-EC15-B1A129FCC069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76251" y="5366760"/>
                <a:ext cx="1032480" cy="27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6" name="Rukopis 15">
                <a:extLst>
                  <a:ext uri="{FF2B5EF4-FFF2-40B4-BE49-F238E27FC236}">
                    <a16:creationId xmlns:a16="http://schemas.microsoft.com/office/drawing/2014/main" id="{CA541B22-5EE9-ECE2-2345-1570CF51F706}"/>
                  </a:ext>
                </a:extLst>
              </p14:cNvPr>
              <p14:cNvContentPartPr/>
              <p14:nvPr/>
            </p14:nvContentPartPr>
            <p14:xfrm>
              <a:off x="6302691" y="5800560"/>
              <a:ext cx="1793160" cy="45360"/>
            </p14:xfrm>
          </p:contentPart>
        </mc:Choice>
        <mc:Fallback xmlns="">
          <p:pic>
            <p:nvPicPr>
              <p:cNvPr id="16" name="Rukopis 15">
                <a:extLst>
                  <a:ext uri="{FF2B5EF4-FFF2-40B4-BE49-F238E27FC236}">
                    <a16:creationId xmlns:a16="http://schemas.microsoft.com/office/drawing/2014/main" id="{CA541B22-5EE9-ECE2-2345-1570CF51F706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249051" y="5692920"/>
                <a:ext cx="1900800" cy="26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3" name="Rukopis 2">
                <a:extLst>
                  <a:ext uri="{FF2B5EF4-FFF2-40B4-BE49-F238E27FC236}">
                    <a16:creationId xmlns:a16="http://schemas.microsoft.com/office/drawing/2014/main" id="{1CE48A19-8862-57AD-E35F-A6381A7CAF02}"/>
                  </a:ext>
                </a:extLst>
              </p14:cNvPr>
              <p14:cNvContentPartPr/>
              <p14:nvPr/>
            </p14:nvContentPartPr>
            <p14:xfrm>
              <a:off x="6345943" y="3113520"/>
              <a:ext cx="729720" cy="360"/>
            </p14:xfrm>
          </p:contentPart>
        </mc:Choice>
        <mc:Fallback>
          <p:pic>
            <p:nvPicPr>
              <p:cNvPr id="3" name="Rukopis 2">
                <a:extLst>
                  <a:ext uri="{FF2B5EF4-FFF2-40B4-BE49-F238E27FC236}">
                    <a16:creationId xmlns:a16="http://schemas.microsoft.com/office/drawing/2014/main" id="{1CE48A19-8862-57AD-E35F-A6381A7CAF02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292303" y="3005520"/>
                <a:ext cx="83736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039A645E-C370-FF76-82A9-08D77EF133F1}"/>
                  </a:ext>
                </a:extLst>
              </p14:cNvPr>
              <p14:cNvContentPartPr/>
              <p14:nvPr/>
            </p14:nvContentPartPr>
            <p14:xfrm>
              <a:off x="783583" y="2993640"/>
              <a:ext cx="468720" cy="36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039A645E-C370-FF76-82A9-08D77EF133F1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29943" y="2886000"/>
                <a:ext cx="576360" cy="21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16455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281A4CDB-9C52-858A-20CE-43ED5E2AB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výzkumné šetření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715AF33-AA6B-43EF-D7F7-7B850933B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135086" cy="645432"/>
          </a:xfrm>
        </p:spPr>
        <p:txBody>
          <a:bodyPr/>
          <a:lstStyle/>
          <a:p>
            <a:r>
              <a:rPr lang="cs-CZ" dirty="0"/>
              <a:t>407 respondentů</a:t>
            </a:r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2216898-1B97-4044-8AB4-D898F0AB02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9862" y="515919"/>
            <a:ext cx="4162938" cy="5976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118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4029B3-08A1-0F00-B38A-CBBBA0F94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Vyhodnocení dotazníků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D88852A-5601-9943-8F50-C968B601B1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Hodnocení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900B79-223D-BA11-46E9-AB2EA649027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předem definované, co je považováno za správnou odpověď</a:t>
            </a:r>
          </a:p>
          <a:p>
            <a:endParaRPr lang="cs-CZ" dirty="0"/>
          </a:p>
          <a:p>
            <a:r>
              <a:rPr lang="cs-CZ" dirty="0"/>
              <a:t>každý frazém hodnocen jednotlivě</a:t>
            </a:r>
          </a:p>
          <a:p>
            <a:endParaRPr lang="cs-CZ" dirty="0"/>
          </a:p>
          <a:p>
            <a:r>
              <a:rPr lang="cs-CZ" dirty="0"/>
              <a:t>správně; špatně; nevyplněno</a:t>
            </a:r>
          </a:p>
          <a:p>
            <a:endParaRPr lang="cs-CZ" dirty="0"/>
          </a:p>
          <a:p>
            <a:r>
              <a:rPr lang="cs-CZ" dirty="0"/>
              <a:t>4. a 5. ročníky vyhodnocovány odděleně</a:t>
            </a:r>
          </a:p>
          <a:p>
            <a:endParaRPr lang="cs-CZ" dirty="0"/>
          </a:p>
          <a:p>
            <a:r>
              <a:rPr lang="cs-CZ" dirty="0"/>
              <a:t>gramatické chyby nebyly zohledňovány</a:t>
            </a:r>
          </a:p>
          <a:p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A4558B4-11EC-14CF-41A6-CBE9E883C9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Úskalí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28B3EA4-1AFF-3045-A7B3-7663886A8A3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některé odpovědi by bylo potřeba dovysvětlit</a:t>
            </a:r>
          </a:p>
          <a:p>
            <a:endParaRPr lang="cs-CZ" dirty="0"/>
          </a:p>
          <a:p>
            <a:r>
              <a:rPr lang="cs-CZ" dirty="0"/>
              <a:t>občasná nečitelnost</a:t>
            </a:r>
          </a:p>
        </p:txBody>
      </p:sp>
    </p:spTree>
    <p:extLst>
      <p:ext uri="{BB962C8B-B14F-4D97-AF65-F5344CB8AC3E}">
        <p14:creationId xmlns:p14="http://schemas.microsoft.com/office/powerpoint/2010/main" val="955631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3C1A2565-BD28-9151-28B0-44F859C22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dotazníku v DP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516A8525-F7FC-FC4B-5E01-351EFCAE2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r>
              <a:rPr lang="cs-CZ" dirty="0"/>
              <a:t>každá úloha vyhodnocena samostatně pro 4. a 5. ročníky </a:t>
            </a:r>
          </a:p>
          <a:p>
            <a:endParaRPr lang="cs-CZ" dirty="0"/>
          </a:p>
          <a:p>
            <a:r>
              <a:rPr lang="cs-CZ" dirty="0"/>
              <a:t>shrnutí výsledků obou tříd dohromady</a:t>
            </a:r>
          </a:p>
          <a:p>
            <a:endParaRPr lang="cs-CZ" dirty="0"/>
          </a:p>
          <a:p>
            <a:r>
              <a:rPr lang="cs-CZ" dirty="0"/>
              <a:t>u společného shrnutí graf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A7CA7DF-C78C-3B1C-3B22-185B660A6B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8514" y="365125"/>
            <a:ext cx="5061857" cy="5956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1392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97A348-DBAF-76C7-46A9-CD0C69CA8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Závěrečná část DP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A09404-B4CC-225A-E1A8-49CE46CA8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Obsahuje:</a:t>
            </a:r>
          </a:p>
          <a:p>
            <a:pPr lvl="1"/>
            <a:r>
              <a:rPr lang="cs-CZ" dirty="0"/>
              <a:t>diskuzi</a:t>
            </a:r>
          </a:p>
          <a:p>
            <a:pPr lvl="1"/>
            <a:r>
              <a:rPr lang="cs-CZ" dirty="0"/>
              <a:t>závěr</a:t>
            </a:r>
          </a:p>
          <a:p>
            <a:pPr lvl="1"/>
            <a:r>
              <a:rPr lang="cs-CZ" dirty="0"/>
              <a:t>seznam použité literatury a informačních zdrojů</a:t>
            </a:r>
          </a:p>
        </p:txBody>
      </p:sp>
    </p:spTree>
    <p:extLst>
      <p:ext uri="{BB962C8B-B14F-4D97-AF65-F5344CB8AC3E}">
        <p14:creationId xmlns:p14="http://schemas.microsoft.com/office/powerpoint/2010/main" val="3221020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AB7F760-CC81-59CC-2C1C-2A829FCA1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6381"/>
            <a:ext cx="5157787" cy="823912"/>
          </a:xfrm>
        </p:spPr>
        <p:txBody>
          <a:bodyPr/>
          <a:lstStyle/>
          <a:p>
            <a:r>
              <a:rPr lang="cs-CZ" dirty="0"/>
              <a:t>Teoretická část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BE7BB1E-52C8-3CD6-6188-A324E81D7A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2" y="1080293"/>
            <a:ext cx="5157787" cy="368458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vysvětlení termínu  frazeologie</a:t>
            </a:r>
          </a:p>
          <a:p>
            <a:r>
              <a:rPr lang="cs-CZ" dirty="0"/>
              <a:t>třídění frazémů dle různých kritérií</a:t>
            </a:r>
          </a:p>
          <a:p>
            <a:r>
              <a:rPr lang="cs-CZ" dirty="0"/>
              <a:t>varianty a aktualizace frazémů</a:t>
            </a:r>
          </a:p>
          <a:p>
            <a:r>
              <a:rPr lang="cs-CZ" dirty="0"/>
              <a:t>vliv rodinného prostředí a školy na znalost frazémů u žáka</a:t>
            </a:r>
          </a:p>
          <a:p>
            <a:r>
              <a:rPr lang="cs-CZ" dirty="0"/>
              <a:t>možnosti zařazení frazémů do výuky ČJ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3D7FD1E3-5A24-244D-09C9-6304B1592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00751" y="256381"/>
            <a:ext cx="5183188" cy="823912"/>
          </a:xfrm>
        </p:spPr>
        <p:txBody>
          <a:bodyPr/>
          <a:lstStyle/>
          <a:p>
            <a:r>
              <a:rPr lang="cs-CZ" dirty="0"/>
              <a:t>Praktická část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C964ED37-7811-52FD-E45F-D250015E76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6000" y="1080293"/>
            <a:ext cx="5183188" cy="368458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volba vzorku respondentů</a:t>
            </a:r>
          </a:p>
          <a:p>
            <a:r>
              <a:rPr lang="cs-CZ" dirty="0"/>
              <a:t>analýza učebnic ČJ</a:t>
            </a:r>
          </a:p>
          <a:p>
            <a:r>
              <a:rPr lang="cs-CZ" dirty="0"/>
              <a:t>formulace předpokladů</a:t>
            </a:r>
          </a:p>
          <a:p>
            <a:r>
              <a:rPr lang="cs-CZ" dirty="0"/>
              <a:t>formulace výzkumných otázek</a:t>
            </a:r>
          </a:p>
          <a:p>
            <a:r>
              <a:rPr lang="cs-CZ" dirty="0"/>
              <a:t>charakteristika respondentů</a:t>
            </a:r>
          </a:p>
          <a:p>
            <a:r>
              <a:rPr lang="cs-CZ" dirty="0"/>
              <a:t>pilotní dotazník</a:t>
            </a:r>
          </a:p>
          <a:p>
            <a:r>
              <a:rPr lang="cs-CZ" dirty="0"/>
              <a:t>finální dotazník</a:t>
            </a:r>
          </a:p>
          <a:p>
            <a:r>
              <a:rPr lang="cs-CZ" dirty="0"/>
              <a:t>vyhodnocení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8758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55A240A2-70C9-B47A-F390-C38378FAA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64039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Praktická část</a:t>
            </a:r>
          </a:p>
        </p:txBody>
      </p:sp>
    </p:spTree>
    <p:extLst>
      <p:ext uri="{BB962C8B-B14F-4D97-AF65-F5344CB8AC3E}">
        <p14:creationId xmlns:p14="http://schemas.microsoft.com/office/powerpoint/2010/main" val="938361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7CFB4925-4E4E-E013-9953-CDDFAACEA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Volba vzorku respondentů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D0FAE23-2638-84D2-8B29-81213C2D0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výzkumů, jejichž cílovou skupinou jsou žáci 1.stupně ZŠ není mnoho </a:t>
            </a:r>
            <a:r>
              <a:rPr lang="cs-CZ" dirty="0">
                <a:sym typeface="Wingdings" panose="05000000000000000000" pitchFamily="2" charset="2"/>
              </a:rPr>
              <a:t> proto volba této skupiny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/>
              <a:t>Výběr žáků  4. a 5. ročníků, kteří se s frazémy již mohli setkávat ve škole</a:t>
            </a:r>
          </a:p>
          <a:p>
            <a:endParaRPr lang="cs-CZ" dirty="0"/>
          </a:p>
          <a:p>
            <a:r>
              <a:rPr lang="cs-CZ" dirty="0"/>
              <a:t>vlastní zkušenost z praxe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1781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B544F7-B655-A9F0-BE59-09DC1DCEA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respondentů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BB41FB3-D3CF-E89E-E93E-94C8FC9A41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4. ročníky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8F78640-9A9A-4225-ADB8-BD3A5F2AC6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1718582"/>
          </a:xfrm>
        </p:spPr>
        <p:txBody>
          <a:bodyPr/>
          <a:lstStyle/>
          <a:p>
            <a:r>
              <a:rPr lang="cs-CZ" dirty="0"/>
              <a:t>205 žáků</a:t>
            </a:r>
          </a:p>
          <a:p>
            <a:r>
              <a:rPr lang="cs-CZ" dirty="0"/>
              <a:t>5 tříd ze 2 mimopražských škol</a:t>
            </a:r>
          </a:p>
          <a:p>
            <a:r>
              <a:rPr lang="cs-CZ" dirty="0"/>
              <a:t>4 třídy ze 2 pražských škol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97DFAA0F-E6CE-CE3B-936D-0124EACE90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5. ročníky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D67EB523-F25E-FC87-88BB-D6E8B14CFA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437039"/>
          </a:xfrm>
        </p:spPr>
        <p:txBody>
          <a:bodyPr/>
          <a:lstStyle/>
          <a:p>
            <a:r>
              <a:rPr lang="cs-CZ" dirty="0"/>
              <a:t>229 žáků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 27 z nich pilotní dotazník, nejsou součástí výsledků</a:t>
            </a:r>
          </a:p>
          <a:p>
            <a:r>
              <a:rPr lang="cs-CZ" dirty="0">
                <a:sym typeface="Wingdings" panose="05000000000000000000" pitchFamily="2" charset="2"/>
              </a:rPr>
              <a:t>5 tříd ze 2 mimopražských škol</a:t>
            </a:r>
          </a:p>
          <a:p>
            <a:r>
              <a:rPr lang="cs-CZ" dirty="0">
                <a:sym typeface="Wingdings" panose="05000000000000000000" pitchFamily="2" charset="2"/>
              </a:rPr>
              <a:t>5 tříd ze 2 pražských škol</a:t>
            </a:r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449F9C1-7507-7059-A8C8-862D8C8BC10F}"/>
              </a:ext>
            </a:extLst>
          </p:cNvPr>
          <p:cNvSpPr txBox="1"/>
          <p:nvPr/>
        </p:nvSpPr>
        <p:spPr>
          <a:xfrm>
            <a:off x="3292475" y="5756501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Celkový počet respondentů : 434</a:t>
            </a:r>
          </a:p>
        </p:txBody>
      </p:sp>
    </p:spTree>
    <p:extLst>
      <p:ext uri="{BB962C8B-B14F-4D97-AF65-F5344CB8AC3E}">
        <p14:creationId xmlns:p14="http://schemas.microsoft.com/office/powerpoint/2010/main" val="3812681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B3C25F1F-6B84-64A3-C6E5-9728DE045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učebnic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71BA9DC-6E7A-E21E-8490-0F88920BE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Učebnice českého jazyka pro 4. a 5. ročníky</a:t>
            </a:r>
          </a:p>
          <a:p>
            <a:endParaRPr lang="cs-CZ" dirty="0"/>
          </a:p>
          <a:p>
            <a:r>
              <a:rPr lang="cs-CZ" dirty="0"/>
              <a:t>Nakladatelství: SPN, Fraus, Nová škola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 Tyto učebnice využívaly školy, které se výzkumu zúčastnily.</a:t>
            </a:r>
            <a:endParaRPr lang="cs-CZ" dirty="0"/>
          </a:p>
          <a:p>
            <a:endParaRPr lang="cs-CZ" dirty="0"/>
          </a:p>
          <a:p>
            <a:r>
              <a:rPr lang="cs-CZ" dirty="0"/>
              <a:t>zmapování výskytu frazémů a práce s nimi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8229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D01B2C-DFE6-1EAE-81F3-2E21CD57A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Výzkumné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0191F7-EB7C-1EF3-FAD4-65B68B973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spcBef>
                <a:spcPts val="1000"/>
              </a:spcBef>
              <a:buNone/>
            </a:pPr>
            <a:r>
              <a:rPr lang="cs-CZ" sz="2000" b="1" dirty="0">
                <a:effectLst/>
                <a:latin typeface="+mj-lt"/>
                <a:ea typeface="Times New Roman" panose="02020603050405020304" pitchFamily="18" charset="0"/>
              </a:rPr>
              <a:t>Hlavní výzkumná otázka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</a:rPr>
              <a:t>Jaká je znalost a míra pochopení pranostik a přísloví žáků druhého vzdělávacího období prvního stupně základních škol?</a:t>
            </a:r>
          </a:p>
          <a:p>
            <a:pPr marL="0" indent="0" algn="just">
              <a:lnSpc>
                <a:spcPct val="150000"/>
              </a:lnSpc>
              <a:spcBef>
                <a:spcPts val="1000"/>
              </a:spcBef>
              <a:buNone/>
            </a:pPr>
            <a:r>
              <a:rPr lang="cs-CZ" sz="2000" b="1" dirty="0">
                <a:effectLst/>
                <a:latin typeface="+mj-lt"/>
                <a:ea typeface="Times New Roman" panose="02020603050405020304" pitchFamily="18" charset="0"/>
              </a:rPr>
              <a:t>Vedlejší výzkumné otázky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</a:rPr>
              <a:t>Do jaké míry se budou odlišovat výsledky šetření  žáků ze čtvrtých ročníků od výsledků žáků pátých ročníků?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</a:rPr>
              <a:t>Do jaké míry se bude odlišovat znalost pranostik od znalosti přísloví u žáků čtvrtých a pátých ročníků?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9653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B6229-D5FD-C4C5-D715-6F02069E6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Volba metody výzkumu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D6862F3-130B-0F00-CBD9-668AC1DAF0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Rozhovor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3463F20-EDA8-3E54-1646-CE5AD09D7D3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+nabízí přesnější data</a:t>
            </a:r>
          </a:p>
          <a:p>
            <a:pPr marL="0" indent="0">
              <a:buNone/>
            </a:pPr>
            <a:r>
              <a:rPr lang="cs-CZ" dirty="0"/>
              <a:t>(mohu se na odpověď doptat)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- není možné oslovit velký počet respondentů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C07382C-A7CC-BF72-8D94-D07E545AC9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Dotazník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0B1DBE4-64E6-EA29-3679-D61072E081E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+umožňuje sběr dat od mnoha respondentů</a:t>
            </a:r>
          </a:p>
          <a:p>
            <a:pPr marL="0" indent="0">
              <a:buNone/>
            </a:pPr>
            <a:r>
              <a:rPr lang="cs-CZ" dirty="0"/>
              <a:t>+časově méně náročné</a:t>
            </a:r>
          </a:p>
          <a:p>
            <a:pPr marL="0" indent="0">
              <a:buNone/>
            </a:pPr>
            <a:r>
              <a:rPr lang="cs-CZ" dirty="0"/>
              <a:t>(nemusím být u vyplňování)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-neumožňuje doptat se na odpovědi</a:t>
            </a:r>
          </a:p>
        </p:txBody>
      </p:sp>
    </p:spTree>
    <p:extLst>
      <p:ext uri="{BB962C8B-B14F-4D97-AF65-F5344CB8AC3E}">
        <p14:creationId xmlns:p14="http://schemas.microsoft.com/office/powerpoint/2010/main" val="670271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74D664-C21B-0119-5349-11C268CA7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dotazníku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CF0815-2FAF-C8D2-D1D9-988D1196E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4 části</a:t>
            </a:r>
          </a:p>
          <a:p>
            <a:endParaRPr lang="cs-CZ" dirty="0"/>
          </a:p>
          <a:p>
            <a:r>
              <a:rPr lang="cs-CZ" dirty="0"/>
              <a:t>postupná gradace úloh </a:t>
            </a:r>
            <a:r>
              <a:rPr lang="cs-CZ" sz="2000" dirty="0"/>
              <a:t>(aby žák hned na začátku neztratil motivaci)</a:t>
            </a:r>
          </a:p>
          <a:p>
            <a:endParaRPr lang="cs-CZ" sz="2000" dirty="0"/>
          </a:p>
          <a:p>
            <a:r>
              <a:rPr lang="cs-CZ" dirty="0"/>
              <a:t>výběr frazémů vycházel z analýzy učebnic a ročního období, ve kterém žáci dotazník vyplňovaly (zima, jaro)</a:t>
            </a:r>
          </a:p>
          <a:p>
            <a:endParaRPr lang="cs-CZ" dirty="0"/>
          </a:p>
          <a:p>
            <a:r>
              <a:rPr lang="cs-CZ" dirty="0"/>
              <a:t>spolu s dotazníkem vznikl dopis pro učitele s instrukcemi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31647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486</Words>
  <Application>Microsoft Office PowerPoint</Application>
  <PresentationFormat>Širokoúhlá obrazovka</PresentationFormat>
  <Paragraphs>119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Aptos</vt:lpstr>
      <vt:lpstr>Aptos Display</vt:lpstr>
      <vt:lpstr>Arial</vt:lpstr>
      <vt:lpstr>Calibri</vt:lpstr>
      <vt:lpstr>Wingdings</vt:lpstr>
      <vt:lpstr>Motiv Office</vt:lpstr>
      <vt:lpstr>Téma práce: Frazémy v češtině na 1.stupni ZŠ</vt:lpstr>
      <vt:lpstr>Prezentace aplikace PowerPoint</vt:lpstr>
      <vt:lpstr>Praktická část</vt:lpstr>
      <vt:lpstr>Volba vzorku respondentů </vt:lpstr>
      <vt:lpstr>Charakteristika respondentů</vt:lpstr>
      <vt:lpstr>Analýza učebnic</vt:lpstr>
      <vt:lpstr>Výzkumné otázky</vt:lpstr>
      <vt:lpstr>Volba metody výzkumu</vt:lpstr>
      <vt:lpstr>Tvorba dotazníku</vt:lpstr>
      <vt:lpstr>Pilotní šetření</vt:lpstr>
      <vt:lpstr>Pilotní dotazník X Finální dotazník</vt:lpstr>
      <vt:lpstr>Hlavní výzkumné šetření</vt:lpstr>
      <vt:lpstr>Vyhodnocení dotazníků</vt:lpstr>
      <vt:lpstr>Výsledky dotazníku v DP</vt:lpstr>
      <vt:lpstr>Závěrečná část DP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práce: Frazémy v češtině na 1.stupni ZŠ</dc:title>
  <dc:creator>Markéta Krompolcová</dc:creator>
  <cp:lastModifiedBy>Markéta Krompolcová</cp:lastModifiedBy>
  <cp:revision>27</cp:revision>
  <dcterms:created xsi:type="dcterms:W3CDTF">2024-03-26T14:23:46Z</dcterms:created>
  <dcterms:modified xsi:type="dcterms:W3CDTF">2024-03-27T14:12:31Z</dcterms:modified>
</cp:coreProperties>
</file>