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54"/>
  </p:normalViewPr>
  <p:slideViewPr>
    <p:cSldViewPr snapToGrid="0">
      <p:cViewPr varScale="1">
        <p:scale>
          <a:sx n="104" d="100"/>
          <a:sy n="104" d="100"/>
        </p:scale>
        <p:origin x="89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2D6B8B3-107B-E663-5F1B-A6ACCE001B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974FBEE5-F2E7-7EB9-2D0D-CF3EAD10F6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7C87619-D3F6-3478-308C-E44ABDA144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1A7F8-7D1B-1242-A461-C867B8D88AC9}" type="datetimeFigureOut">
              <a:rPr lang="cs-CZ" smtClean="0"/>
              <a:t>03.04.2024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10EE877-6F34-45D4-7320-20566C44BD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8C434AC-B74A-98BC-9379-260220C2AA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87CF7-2DDD-404A-9216-4E98B36CFD0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53832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67E1495-D499-8E66-8716-9C2D79C87C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22311B11-9541-7716-7CB6-CD11DB28B4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2248F40-8E71-AACC-B0DE-2A53E62F6F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1A7F8-7D1B-1242-A461-C867B8D88AC9}" type="datetimeFigureOut">
              <a:rPr lang="cs-CZ" smtClean="0"/>
              <a:t>03.04.2024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E848683-DC6C-E141-2117-6C266BF44C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57C8AB8-8FAA-C99E-9764-A6BF7639C2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87CF7-2DDD-404A-9216-4E98B36CFD0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27343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6BC8E16C-FF9A-A797-E090-DB368EA166C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F1143CF7-3AA6-57EA-E135-898CAA4291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51FAD07-8261-82B8-AED3-F214B360D1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1A7F8-7D1B-1242-A461-C867B8D88AC9}" type="datetimeFigureOut">
              <a:rPr lang="cs-CZ" smtClean="0"/>
              <a:t>03.04.2024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D4C7F34-9887-5A66-279B-DBCB23E795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18114E7-5A2B-8749-5FC4-B6FAC4BFA9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87CF7-2DDD-404A-9216-4E98B36CFD0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818603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6DB6E37-1FAE-DF43-ADB4-A214053DBC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3C8737A-CD21-7D41-21F3-D50DA20EE5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C799544-AC32-4429-90B5-637A015BDB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1A7F8-7D1B-1242-A461-C867B8D88AC9}" type="datetimeFigureOut">
              <a:rPr lang="cs-CZ" smtClean="0"/>
              <a:t>03.04.2024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AAEA1FA-56AF-2552-F7BC-83DFD95232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A2356FF-C10C-D132-04D2-15B28457C0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87CF7-2DDD-404A-9216-4E98B36CFD0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096776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3777A1D-0ADB-35DF-0621-75DBBD6D41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0B954ACB-5FC1-93FF-882D-02C79B5808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B3B461F-46F7-5053-1E4E-272452DC2E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1A7F8-7D1B-1242-A461-C867B8D88AC9}" type="datetimeFigureOut">
              <a:rPr lang="cs-CZ" smtClean="0"/>
              <a:t>03.04.2024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667B713-C354-3AA2-810F-6D050D3432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23051DC-5874-7FF2-BE55-79150E862A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87CF7-2DDD-404A-9216-4E98B36CFD0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02995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F6A6E3F-B567-33AC-5B79-77F6295CB3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4F63027-E851-749C-FA68-94B6B46F955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CB73DE40-7DD1-98E7-AB24-15B514A12B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FB33DCC-A452-2DBB-3A84-83E1F19217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1A7F8-7D1B-1242-A461-C867B8D88AC9}" type="datetimeFigureOut">
              <a:rPr lang="cs-CZ" smtClean="0"/>
              <a:t>03.04.2024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77FDD6CF-5620-A39C-A0CE-D7E24B7732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C0C52BC-E0B3-18D5-2DCA-E163E23D0F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87CF7-2DDD-404A-9216-4E98B36CFD0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54353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E819FEA-A87A-52DB-4F40-C0E1806A39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EEDE099-D05A-06C8-A023-8C01E37E46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3D5DC77C-0753-970D-61E9-53571F8D61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A334C8A1-C69C-1D75-69B7-B3F8933E21E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258DC845-4366-8E42-4AB4-4E48E5DA875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0870AFC3-322E-17BA-9E51-14718BBC44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1A7F8-7D1B-1242-A461-C867B8D88AC9}" type="datetimeFigureOut">
              <a:rPr lang="cs-CZ" smtClean="0"/>
              <a:t>03.04.2024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1B88B6CB-8875-1E15-15DE-0523FCEF3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5D4AFBD6-6732-8BA4-A1BD-75FDAB81F5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87CF7-2DDD-404A-9216-4E98B36CFD0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4002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996840F-0996-8134-AD9D-6087DC0A89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AACBB5CC-AE64-9C8B-6298-2E29BBD5C3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1A7F8-7D1B-1242-A461-C867B8D88AC9}" type="datetimeFigureOut">
              <a:rPr lang="cs-CZ" smtClean="0"/>
              <a:t>03.04.2024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5A1A8ABC-466D-F5DB-681E-C3247D6A84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7B707223-F2A4-81DD-34EA-3F7228DD20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87CF7-2DDD-404A-9216-4E98B36CFD0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69948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11AD76CF-CA4E-692D-A0E6-E87476FA06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1A7F8-7D1B-1242-A461-C867B8D88AC9}" type="datetimeFigureOut">
              <a:rPr lang="cs-CZ" smtClean="0"/>
              <a:t>03.04.2024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E406FB15-38E1-F59C-CE5E-962B36D51D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FD63FC5-30F4-C0E4-ADA9-40AD40381D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87CF7-2DDD-404A-9216-4E98B36CFD0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68666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1084B30-4EB7-4373-16AA-6E79EDA18F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EC9DE15-3489-1835-22F5-92971FAFC5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ED675ECA-F8DB-4639-B4BD-37F638F324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20C476B5-6491-3030-0EE9-84F5DA3875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1A7F8-7D1B-1242-A461-C867B8D88AC9}" type="datetimeFigureOut">
              <a:rPr lang="cs-CZ" smtClean="0"/>
              <a:t>03.04.2024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711C8D0-7B27-7A22-79AA-FA79264BE8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E7F13D19-2F91-6602-C72D-9ED6996346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87CF7-2DDD-404A-9216-4E98B36CFD0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10983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342BBB0-0D1E-A13C-1FD9-88AC2C470A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33A53AFA-07D7-ABC4-DDB2-B5343F0A116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29770E1B-1DC4-E4A1-BCA6-09215FEDCB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3DAD052-C0A1-91E6-B980-9B0D75D10B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1A7F8-7D1B-1242-A461-C867B8D88AC9}" type="datetimeFigureOut">
              <a:rPr lang="cs-CZ" smtClean="0"/>
              <a:t>03.04.2024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97BA40C5-33F4-88B6-5594-C152823A79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DC950CA4-D42C-FAF3-1D3D-56984F0607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87CF7-2DDD-404A-9216-4E98B36CFD0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90040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E754388-3136-E25E-B4A1-6D15A26771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62FCE3A6-3C14-744F-10EB-E59AE9B9A0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08CE3A1-34E4-66EB-6F38-6D9351626C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01A7F8-7D1B-1242-A461-C867B8D88AC9}" type="datetimeFigureOut">
              <a:rPr lang="cs-CZ" smtClean="0"/>
              <a:t>03.04.2024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3C1A4E3-5DD8-A1C8-2945-AF2AF317602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DA8AE53-33B7-17B8-F930-35B8FC4C8F4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487CF7-2DDD-404A-9216-4E98B36CFD0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59076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kritickemysleni.cz/wp-content/uploads/2020/05/KL24_web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522B21E-B2B9-4C72-9A71-C87EFD1374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EB7D2A2-F448-44D4-938C-DC84CBCB3B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"/>
            <a:ext cx="12192000" cy="441258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71AEA07-1E14-44B4-8E55-64EF049CD6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6464" y="551962"/>
            <a:ext cx="10999072" cy="4618549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A8F61777-899E-ACFA-0E63-4B6C4ADD9A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293338"/>
            <a:ext cx="9144000" cy="3274592"/>
          </a:xfrm>
        </p:spPr>
        <p:txBody>
          <a:bodyPr anchor="ctr">
            <a:normAutofit/>
          </a:bodyPr>
          <a:lstStyle/>
          <a:p>
            <a:r>
              <a:rPr lang="cs-CZ" sz="5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Etnické rozdíly zprostředkované žákům na 1. stupni prostřednictvím příběhů</a:t>
            </a:r>
            <a:endParaRPr lang="cs-CZ" sz="5600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E7790C0D-6094-6B5C-E848-4CF01FAB5A4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514052"/>
            <a:ext cx="9144000" cy="651910"/>
          </a:xfrm>
        </p:spPr>
        <p:txBody>
          <a:bodyPr anchor="ctr">
            <a:normAutofit/>
          </a:bodyPr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Anežka Rücklová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F7C8EA93-3210-4C62-99E9-153C275E3A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596464" y="6354708"/>
            <a:ext cx="11000232" cy="0"/>
          </a:xfrm>
          <a:prstGeom prst="line">
            <a:avLst/>
          </a:prstGeom>
          <a:ln w="1016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ovéPole 3">
            <a:extLst>
              <a:ext uri="{FF2B5EF4-FFF2-40B4-BE49-F238E27FC236}">
                <a16:creationId xmlns:a16="http://schemas.microsoft.com/office/drawing/2014/main" id="{F64C1BA9-705F-6E82-1243-7E56BC673999}"/>
              </a:ext>
            </a:extLst>
          </p:cNvPr>
          <p:cNvSpPr txBox="1"/>
          <p:nvPr/>
        </p:nvSpPr>
        <p:spPr>
          <a:xfrm>
            <a:off x="5769628" y="4386794"/>
            <a:ext cx="9987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2024</a:t>
            </a:r>
          </a:p>
        </p:txBody>
      </p:sp>
    </p:spTree>
    <p:extLst>
      <p:ext uri="{BB962C8B-B14F-4D97-AF65-F5344CB8AC3E}">
        <p14:creationId xmlns:p14="http://schemas.microsoft.com/office/powerpoint/2010/main" val="1797948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7CAABAB-2755-400B-D762-CA318F821A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Ukázky z vybraných částí práce</a:t>
            </a:r>
          </a:p>
        </p:txBody>
      </p:sp>
      <p:pic>
        <p:nvPicPr>
          <p:cNvPr id="5" name="Zástupný obsah 4" descr="Obsah obrázku text, snímek obrazovky, Písmo, dokument&#10;&#10;Popis byl vytvořen automaticky">
            <a:extLst>
              <a:ext uri="{FF2B5EF4-FFF2-40B4-BE49-F238E27FC236}">
                <a16:creationId xmlns:a16="http://schemas.microsoft.com/office/drawing/2014/main" id="{5090E199-E5B0-10C8-BEEB-364A5E56286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690688"/>
            <a:ext cx="4637798" cy="4105275"/>
          </a:xfrm>
        </p:spPr>
      </p:pic>
      <p:pic>
        <p:nvPicPr>
          <p:cNvPr id="7" name="Obrázek 6" descr="Obsah obrázku text, diagram, kresba, inkoust&#10;&#10;Popis byl vytvořen automaticky">
            <a:extLst>
              <a:ext uri="{FF2B5EF4-FFF2-40B4-BE49-F238E27FC236}">
                <a16:creationId xmlns:a16="http://schemas.microsoft.com/office/drawing/2014/main" id="{781E04BC-3467-EBC9-6814-D1FCEFCA30E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73649" y="588657"/>
            <a:ext cx="3354388" cy="5904218"/>
          </a:xfrm>
          <a:prstGeom prst="rect">
            <a:avLst/>
          </a:prstGeom>
        </p:spPr>
      </p:pic>
      <p:pic>
        <p:nvPicPr>
          <p:cNvPr id="9" name="Obrázek 8" descr="Obsah obrázku text, rukopis, diagram, kruh&#10;&#10;Popis byl vytvořen automaticky">
            <a:extLst>
              <a:ext uri="{FF2B5EF4-FFF2-40B4-BE49-F238E27FC236}">
                <a16:creationId xmlns:a16="http://schemas.microsoft.com/office/drawing/2014/main" id="{0C01E2A7-689C-7E73-9D01-8019C556F1F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35161" y="1690688"/>
            <a:ext cx="3138488" cy="3114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88522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Triangle 9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D19FE5F8-AC6C-0D7A-7C21-F0BDD123A5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5240" y="1050595"/>
            <a:ext cx="8074815" cy="1618489"/>
          </a:xfrm>
        </p:spPr>
        <p:txBody>
          <a:bodyPr anchor="ctr">
            <a:normAutofit/>
          </a:bodyPr>
          <a:lstStyle/>
          <a:p>
            <a:r>
              <a:rPr lang="cs-CZ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Úvod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4686229-0C58-E4B8-A658-F5F697CBAA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5240" y="2669085"/>
            <a:ext cx="8074815" cy="3335866"/>
          </a:xfrm>
        </p:spPr>
        <p:txBody>
          <a:bodyPr anchor="t">
            <a:normAutofit fontScale="85000" lnSpcReduction="10000"/>
          </a:bodyPr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Cíl: </a:t>
            </a:r>
          </a:p>
          <a:p>
            <a:pPr lvl="1"/>
            <a:r>
              <a:rPr lang="cs-CZ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teré knihy lze žákům na 1. stupni zprostředkovat téma etnických rozdílů</a:t>
            </a:r>
            <a:endParaRPr lang="cs-CZ" sz="32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/>
            <a:r>
              <a:rPr lang="cs-CZ" sz="1800" dirty="0">
                <a:latin typeface="Times New Roman" panose="02020603050405020304" pitchFamily="18" charset="0"/>
                <a:ea typeface="Calibri" panose="020F0502020204030204" pitchFamily="34" charset="0"/>
              </a:rPr>
              <a:t>P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opsat současnou situaci ve vybrané základní škole</a:t>
            </a:r>
            <a:r>
              <a:rPr lang="cs-CZ" sz="2400" dirty="0">
                <a:effectLst/>
              </a:rPr>
              <a:t> 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Výzkumné otázky:</a:t>
            </a:r>
          </a:p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cs-CZ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VO1: 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Které typy knih tematizují téma etnických rozdílů pro žáky mladšího školního věku?</a:t>
            </a:r>
          </a:p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cs-CZ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VO2: 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Jakými postupy lze téma etnických rozdílů zprostředkovat žákům mladšího školního věku?</a:t>
            </a:r>
          </a:p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cs-CZ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VO3: 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Jak žáci na dané téma reagují a jaký k němu mají postoj?</a:t>
            </a:r>
          </a:p>
          <a:p>
            <a:pPr lvl="1"/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3487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Triangle 9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022403FB-A9A4-51FF-FB0A-B8CB9A2E20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5240" y="1050595"/>
            <a:ext cx="8074815" cy="1618489"/>
          </a:xfrm>
        </p:spPr>
        <p:txBody>
          <a:bodyPr anchor="ctr">
            <a:normAutofit/>
          </a:bodyPr>
          <a:lstStyle/>
          <a:p>
            <a:r>
              <a:rPr lang="cs-CZ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Teoretický výklad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01A9F47-910D-4747-FBA9-507AC09806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5240" y="2969469"/>
            <a:ext cx="8074815" cy="2800395"/>
          </a:xfrm>
        </p:spPr>
        <p:txBody>
          <a:bodyPr anchor="t">
            <a:normAutofit/>
          </a:bodyPr>
          <a:lstStyle/>
          <a:p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Multikulturní společnost</a:t>
            </a:r>
          </a:p>
          <a:p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Multikulturní a interkulturní výchova</a:t>
            </a:r>
          </a:p>
          <a:p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Čtenářská gramotnost</a:t>
            </a:r>
          </a:p>
          <a:p>
            <a:pPr lvl="1"/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Rešerše literatury pro děti</a:t>
            </a:r>
          </a:p>
          <a:p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Vybrané metody čtení</a:t>
            </a:r>
          </a:p>
        </p:txBody>
      </p:sp>
    </p:spTree>
    <p:extLst>
      <p:ext uri="{BB962C8B-B14F-4D97-AF65-F5344CB8AC3E}">
        <p14:creationId xmlns:p14="http://schemas.microsoft.com/office/powerpoint/2010/main" val="20633703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Triangle 9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6AAFA022-86B6-E007-818A-D73BF96F5C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5240" y="1050595"/>
            <a:ext cx="8074815" cy="1618489"/>
          </a:xfrm>
        </p:spPr>
        <p:txBody>
          <a:bodyPr anchor="ctr">
            <a:normAutofit/>
          </a:bodyPr>
          <a:lstStyle/>
          <a:p>
            <a:r>
              <a:rPr lang="cs-CZ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Metodologie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44D4E68-0834-EF70-4990-25B60D9BF4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5240" y="2969470"/>
            <a:ext cx="4213517" cy="1392466"/>
          </a:xfrm>
        </p:spPr>
        <p:txBody>
          <a:bodyPr anchor="t">
            <a:normAutofit/>
          </a:bodyPr>
          <a:lstStyle/>
          <a:p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Kvalitativní výzkum</a:t>
            </a:r>
          </a:p>
          <a:p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Evaluace tří odučených lekcí</a:t>
            </a:r>
          </a:p>
          <a:p>
            <a:pPr marL="0" indent="0">
              <a:buNone/>
            </a:pP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C71FBCF8-9FC4-661E-7E2B-B09263CE0B14}"/>
              </a:ext>
            </a:extLst>
          </p:cNvPr>
          <p:cNvSpPr txBox="1"/>
          <p:nvPr/>
        </p:nvSpPr>
        <p:spPr>
          <a:xfrm>
            <a:off x="1791731" y="4206967"/>
            <a:ext cx="2755556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Výzkumný vzorek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Tři vyučující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Jedna třída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9461D7B9-449B-6C46-B908-B343EF9D54FD}"/>
              </a:ext>
            </a:extLst>
          </p:cNvPr>
          <p:cNvSpPr txBox="1"/>
          <p:nvPr/>
        </p:nvSpPr>
        <p:spPr>
          <a:xfrm>
            <a:off x="4869693" y="4184992"/>
            <a:ext cx="4213517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Metody sběru dat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Polostrukturovaný rozhovor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Realizace a evaluace lekcí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Nestrukturované pozorování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9294506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3" name="Rectangle 52">
            <a:extLst>
              <a:ext uri="{FF2B5EF4-FFF2-40B4-BE49-F238E27FC236}">
                <a16:creationId xmlns:a16="http://schemas.microsoft.com/office/drawing/2014/main" id="{9D25F302-27C5-414F-97F8-6EA0A6C028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Obrázek 9" descr="Obsah obrázku text, snímek obrazovky, diagram, Písmo&#10;&#10;Popis byl vytvořen automaticky">
            <a:extLst>
              <a:ext uri="{FF2B5EF4-FFF2-40B4-BE49-F238E27FC236}">
                <a16:creationId xmlns:a16="http://schemas.microsoft.com/office/drawing/2014/main" id="{CE1BE004-DD62-57EB-0FC5-2F420BC7A57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-2" b="8571"/>
          <a:stretch/>
        </p:blipFill>
        <p:spPr>
          <a:xfrm>
            <a:off x="485775" y="484059"/>
            <a:ext cx="5610223" cy="5747098"/>
          </a:xfrm>
          <a:prstGeom prst="rect">
            <a:avLst/>
          </a:prstGeom>
        </p:spPr>
      </p:pic>
      <p:sp>
        <p:nvSpPr>
          <p:cNvPr id="55" name="Right Triangle 54">
            <a:extLst>
              <a:ext uri="{FF2B5EF4-FFF2-40B4-BE49-F238E27FC236}">
                <a16:creationId xmlns:a16="http://schemas.microsoft.com/office/drawing/2014/main" id="{830A36F8-48C2-4842-A87B-8CE8DF4E7F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086A5A31-B10A-4793-84D4-D785959AE5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5201" y="623275"/>
            <a:ext cx="5141626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8D30F963-6210-3832-5A11-BC3EB6742D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89833" y="1188637"/>
            <a:ext cx="4218138" cy="1597228"/>
          </a:xfrm>
        </p:spPr>
        <p:txBody>
          <a:bodyPr>
            <a:normAutofit/>
          </a:bodyPr>
          <a:lstStyle/>
          <a:p>
            <a:r>
              <a:rPr lang="cs-CZ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Výsledky výzkumu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37EDFA6-8AAD-EB32-8F9E-6012113953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89831" y="2998278"/>
            <a:ext cx="3917505" cy="1893762"/>
          </a:xfrm>
        </p:spPr>
        <p:txBody>
          <a:bodyPr anchor="t">
            <a:normAutofit/>
          </a:bodyPr>
          <a:lstStyle/>
          <a:p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Vyhodnocení rozhovoru</a:t>
            </a:r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9233222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Triangle 9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1D2AAD8A-0687-0DD7-D723-83E482DAE0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767" y="1188637"/>
            <a:ext cx="2988234" cy="4480726"/>
          </a:xfrm>
        </p:spPr>
        <p:txBody>
          <a:bodyPr>
            <a:normAutofit/>
          </a:bodyPr>
          <a:lstStyle/>
          <a:p>
            <a:pPr algn="r"/>
            <a:r>
              <a:rPr lang="cs-CZ" sz="6100"/>
              <a:t>Výsledky výzkumu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23AAC9B5-8015-485C-ACF9-A750390E9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852863"/>
            <a:ext cx="0" cy="3236495"/>
          </a:xfrm>
          <a:prstGeom prst="line">
            <a:avLst/>
          </a:prstGeom>
          <a:ln w="19050" cap="sq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4922EFE-6252-9D4B-25E9-13910F6F1D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55259" y="1648870"/>
            <a:ext cx="5556897" cy="3560260"/>
          </a:xfrm>
        </p:spPr>
        <p:txBody>
          <a:bodyPr anchor="ctr">
            <a:normAutofit/>
          </a:bodyPr>
          <a:lstStyle/>
          <a:p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Lekce 1 Veselé pohádky z celého světa </a:t>
            </a:r>
          </a:p>
          <a:p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Lekce 2 Maja a Kim</a:t>
            </a:r>
          </a:p>
          <a:p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Lekce 3 Židle pro Anhelinu</a:t>
            </a:r>
          </a:p>
        </p:txBody>
      </p:sp>
    </p:spTree>
    <p:extLst>
      <p:ext uri="{BB962C8B-B14F-4D97-AF65-F5344CB8AC3E}">
        <p14:creationId xmlns:p14="http://schemas.microsoft.com/office/powerpoint/2010/main" val="37350222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Triangle 9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3A6681BC-111A-1556-3F7A-693940A895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767" y="1188637"/>
            <a:ext cx="2988234" cy="4480726"/>
          </a:xfrm>
        </p:spPr>
        <p:txBody>
          <a:bodyPr>
            <a:normAutofit/>
          </a:bodyPr>
          <a:lstStyle/>
          <a:p>
            <a:pPr algn="r"/>
            <a:r>
              <a:rPr lang="cs-CZ" sz="6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Diskuse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23AAC9B5-8015-485C-ACF9-A750390E9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852863"/>
            <a:ext cx="0" cy="3236495"/>
          </a:xfrm>
          <a:prstGeom prst="line">
            <a:avLst/>
          </a:prstGeom>
          <a:ln w="19050" cap="sq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9952D0E-C80B-95C4-8630-1C848B1CCA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55260" y="1555737"/>
            <a:ext cx="5964665" cy="3560260"/>
          </a:xfrm>
        </p:spPr>
        <p:txBody>
          <a:bodyPr anchor="ctr">
            <a:normAutofit/>
          </a:bodyPr>
          <a:lstStyle/>
          <a:p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Hlavn</a:t>
            </a:r>
            <a:r>
              <a:rPr lang="cs-CZ" sz="1800" dirty="0">
                <a:latin typeface="Times New Roman" panose="02020603050405020304" pitchFamily="18" charset="0"/>
                <a:ea typeface="Calibri" panose="020F0502020204030204" pitchFamily="34" charset="0"/>
              </a:rPr>
              <a:t>í přínos - 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zjištění od třech pedagogů a odučené lekce</a:t>
            </a:r>
          </a:p>
          <a:p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Zjištění z lekcí:</a:t>
            </a:r>
          </a:p>
          <a:p>
            <a:pPr lvl="1"/>
            <a:r>
              <a:rPr lang="cs-CZ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Kvalitní zdroj pro mou budoucí profesi</a:t>
            </a:r>
          </a:p>
          <a:p>
            <a:pPr lvl="1"/>
            <a:r>
              <a:rPr lang="cs-CZ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Inspirace pro další pedagogy</a:t>
            </a:r>
          </a:p>
          <a:p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Omezený výzkumný vzorek</a:t>
            </a:r>
          </a:p>
          <a:p>
            <a:pPr lvl="1"/>
            <a:r>
              <a:rPr lang="cs-CZ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Nelze zobecňovat</a:t>
            </a:r>
          </a:p>
          <a:p>
            <a:pPr lvl="1"/>
            <a:r>
              <a:rPr lang="cs-CZ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Realizace lekcí v neznámém prostředí</a:t>
            </a:r>
          </a:p>
        </p:txBody>
      </p:sp>
    </p:spTree>
    <p:extLst>
      <p:ext uri="{BB962C8B-B14F-4D97-AF65-F5344CB8AC3E}">
        <p14:creationId xmlns:p14="http://schemas.microsoft.com/office/powerpoint/2010/main" val="12915391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Triangle 9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04128014-0CF9-A0A5-F5BE-DF9887E131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767" y="1188637"/>
            <a:ext cx="2988234" cy="4480726"/>
          </a:xfrm>
        </p:spPr>
        <p:txBody>
          <a:bodyPr>
            <a:normAutofit/>
          </a:bodyPr>
          <a:lstStyle/>
          <a:p>
            <a:pPr algn="r"/>
            <a:r>
              <a:rPr lang="cs-CZ" sz="6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Závěr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23AAC9B5-8015-485C-ACF9-A750390E9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852863"/>
            <a:ext cx="0" cy="3236495"/>
          </a:xfrm>
          <a:prstGeom prst="line">
            <a:avLst/>
          </a:prstGeom>
          <a:ln w="19050" cap="sq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B9BB666-1432-D99E-07E8-CFEC7A88EA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55259" y="1648870"/>
            <a:ext cx="5186199" cy="3560260"/>
          </a:xfrm>
        </p:spPr>
        <p:txBody>
          <a:bodyPr anchor="ctr">
            <a:normAutofit/>
          </a:bodyPr>
          <a:lstStyle/>
          <a:p>
            <a:r>
              <a:rPr lang="cs-CZ" sz="1800" dirty="0">
                <a:latin typeface="Times New Roman" panose="02020603050405020304" pitchFamily="18" charset="0"/>
                <a:ea typeface="Calibri" panose="020F0502020204030204" pitchFamily="34" charset="0"/>
              </a:rPr>
              <a:t>Č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eští pedagogové využívají omezený počet pomůcek a nástrojů při začleňování nově příchozích žáků a literatura nebývá příliš využívanou oblastí.</a:t>
            </a:r>
          </a:p>
          <a:p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Lekce se osvědčily a splnily očekáváné cíle.</a:t>
            </a:r>
          </a:p>
          <a:p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Získané data se stala odpovědí na výzkumné otázky.</a:t>
            </a: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88630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Triangle 9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B53B1E08-F73C-F5B5-CE5D-AE1E38F74A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5240" y="1050595"/>
            <a:ext cx="8074815" cy="1618489"/>
          </a:xfrm>
        </p:spPr>
        <p:txBody>
          <a:bodyPr anchor="ctr">
            <a:normAutofit/>
          </a:bodyPr>
          <a:lstStyle/>
          <a:p>
            <a:r>
              <a:rPr lang="cs-CZ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Zdroje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431CCC7-25A1-302A-EE57-6D67C02E4B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5240" y="2537503"/>
            <a:ext cx="8074815" cy="3158962"/>
          </a:xfrm>
        </p:spPr>
        <p:txBody>
          <a:bodyPr anchor="t">
            <a:normAutofit fontScale="77500" lnSpcReduction="20000"/>
          </a:bodyPr>
          <a:lstStyle/>
          <a:p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Primární literatura:</a:t>
            </a:r>
          </a:p>
          <a:p>
            <a:pPr lvl="1">
              <a:lnSpc>
                <a:spcPct val="120000"/>
              </a:lnSpc>
            </a:pPr>
            <a:r>
              <a:rPr lang="cs-CZ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Černoušek, M. (2019). </a:t>
            </a:r>
            <a:r>
              <a:rPr lang="cs-CZ" sz="20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Děti</a:t>
            </a:r>
            <a:r>
              <a:rPr lang="cs-CZ" sz="20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a </a:t>
            </a:r>
            <a:r>
              <a:rPr lang="cs-CZ" sz="20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svět</a:t>
            </a:r>
            <a:r>
              <a:rPr lang="cs-CZ" sz="20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cs-CZ" sz="20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pohádek</a:t>
            </a:r>
            <a:r>
              <a:rPr lang="cs-CZ" sz="20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: kouzlo </a:t>
            </a:r>
            <a:r>
              <a:rPr lang="cs-CZ" sz="20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vyprávěného</a:t>
            </a:r>
            <a:r>
              <a:rPr lang="cs-CZ" sz="20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slova. </a:t>
            </a:r>
            <a:r>
              <a:rPr lang="cs-CZ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Vyd. 2., Portál. </a:t>
            </a:r>
            <a:endParaRPr lang="cs-CZ" sz="2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20000"/>
              </a:lnSpc>
            </a:pPr>
            <a:r>
              <a:rPr lang="cs-CZ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Doležalová, J. (2009). </a:t>
            </a:r>
            <a:r>
              <a:rPr lang="cs-CZ" sz="20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Gramotnost In Průcha. </a:t>
            </a:r>
            <a:r>
              <a:rPr lang="cs-CZ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(s. 223–229). Portál.</a:t>
            </a:r>
            <a:r>
              <a:rPr lang="cs-CZ" sz="1800" dirty="0">
                <a:effectLst/>
              </a:rPr>
              <a:t> </a:t>
            </a: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120000"/>
              </a:lnSpc>
            </a:pPr>
            <a:r>
              <a:rPr lang="cs-CZ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Hausenblas</a:t>
            </a:r>
            <a:r>
              <a:rPr lang="cs-CZ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O., &amp; Košťálová, H. (2006). Co je E – U – </a:t>
            </a:r>
            <a:r>
              <a:rPr lang="cs-CZ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R</a:t>
            </a:r>
            <a:r>
              <a:rPr lang="cs-CZ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(</a:t>
            </a:r>
            <a:r>
              <a:rPr lang="cs-CZ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podrobněji</a:t>
            </a:r>
            <a:r>
              <a:rPr lang="cs-CZ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k </a:t>
            </a:r>
            <a:r>
              <a:rPr lang="cs-CZ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fázi</a:t>
            </a:r>
            <a:r>
              <a:rPr lang="cs-CZ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Reflexe)</a:t>
            </a:r>
            <a:r>
              <a:rPr lang="cs-CZ" sz="20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r>
              <a:rPr lang="cs-CZ" sz="20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Kriticke</a:t>
            </a:r>
            <a:r>
              <a:rPr lang="cs-CZ" sz="20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́ listy, 24</a:t>
            </a:r>
            <a:r>
              <a:rPr lang="cs-CZ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67 – 69. </a:t>
            </a:r>
            <a:r>
              <a:rPr lang="cs-CZ" sz="2000" u="sng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hlinkClick r:id="rId2"/>
              </a:rPr>
              <a:t>https://kritickemysleni.cz/wp-content/uploads/2020/05/KL24_web.pdf</a:t>
            </a:r>
            <a:r>
              <a:rPr lang="cs-CZ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</a:p>
          <a:p>
            <a:pPr lvl="1">
              <a:lnSpc>
                <a:spcPct val="120000"/>
              </a:lnSpc>
            </a:pPr>
            <a:r>
              <a:rPr lang="cs-CZ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Průcha, J. (2006). </a:t>
            </a:r>
            <a:r>
              <a:rPr lang="cs-CZ" sz="20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Multikulturní výchova - příručka (nejen) pro učitele</a:t>
            </a:r>
            <a:r>
              <a:rPr lang="cs-CZ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Triton.</a:t>
            </a:r>
          </a:p>
          <a:p>
            <a:pPr lvl="1">
              <a:lnSpc>
                <a:spcPct val="120000"/>
              </a:lnSpc>
            </a:pPr>
            <a:r>
              <a:rPr lang="cs-CZ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Říčan, J. (2021). </a:t>
            </a:r>
            <a:r>
              <a:rPr lang="cs-CZ" sz="20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Multikulturní výchova: teorie a praxe průřezového tématu. </a:t>
            </a:r>
            <a:r>
              <a:rPr lang="cs-CZ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Univerzita J. E. Purkyně v Ústí nad Labem.</a:t>
            </a:r>
          </a:p>
          <a:p>
            <a:pPr lvl="1">
              <a:lnSpc>
                <a:spcPct val="120000"/>
              </a:lnSpc>
            </a:pPr>
            <a:r>
              <a:rPr lang="cs-CZ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Šišková, T. (2008). </a:t>
            </a:r>
            <a:r>
              <a:rPr lang="cs-CZ" sz="20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Výchova k toleranci a proti rasismu</a:t>
            </a:r>
            <a:r>
              <a:rPr lang="cs-CZ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2. Vyd., Portál.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0C65F211-9B81-076B-540B-2FE830124907}"/>
              </a:ext>
            </a:extLst>
          </p:cNvPr>
          <p:cNvSpPr txBox="1"/>
          <p:nvPr/>
        </p:nvSpPr>
        <p:spPr>
          <a:xfrm>
            <a:off x="2128838" y="128587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1421234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395</Words>
  <Application>Microsoft Macintosh PowerPoint</Application>
  <PresentationFormat>Širokoúhlá obrazovka</PresentationFormat>
  <Paragraphs>58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Motiv Office</vt:lpstr>
      <vt:lpstr>Etnické rozdíly zprostředkované žákům na 1. stupni prostřednictvím příběhů</vt:lpstr>
      <vt:lpstr>Úvod</vt:lpstr>
      <vt:lpstr>Teoretický výklad</vt:lpstr>
      <vt:lpstr>Metodologie</vt:lpstr>
      <vt:lpstr>Výsledky výzkumu </vt:lpstr>
      <vt:lpstr>Výsledky výzkumu</vt:lpstr>
      <vt:lpstr>Diskuse</vt:lpstr>
      <vt:lpstr>Závěr</vt:lpstr>
      <vt:lpstr>Zdroje</vt:lpstr>
      <vt:lpstr>Ukázky z vybraných částí práce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Etnické rozdíly zprostředkované žákům na 1. stupni prostřednictvím příběhů</dc:title>
  <dc:creator>Anežka Rücklová</dc:creator>
  <cp:lastModifiedBy>Anežka Rücklová</cp:lastModifiedBy>
  <cp:revision>5</cp:revision>
  <dcterms:created xsi:type="dcterms:W3CDTF">2024-04-02T15:59:20Z</dcterms:created>
  <dcterms:modified xsi:type="dcterms:W3CDTF">2024-04-03T20:37:42Z</dcterms:modified>
</cp:coreProperties>
</file>