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>
      <p:cViewPr varScale="1">
        <p:scale>
          <a:sx n="104" d="100"/>
          <a:sy n="104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6B8B3-107B-E663-5F1B-A6ACCE001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4FBEE5-F2E7-7EB9-2D0D-CF3EAD10F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C87619-D3F6-3478-308C-E44ABDA14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0EE877-6F34-45D4-7320-20566C44B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C434AC-B74A-98BC-9379-260220C2A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38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E1495-D499-8E66-8716-9C2D79C87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311B11-9541-7716-7CB6-CD11DB28B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248F40-8E71-AACC-B0DE-2A53E62F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848683-DC6C-E141-2117-6C266BF44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7C8AB8-8FAA-C99E-9764-A6BF7639C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73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C8E16C-FF9A-A797-E090-DB368EA166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1143CF7-3AA6-57EA-E135-898CAA429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1FAD07-8261-82B8-AED3-F214B360D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C7F34-9887-5A66-279B-DBCB23E79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8114E7-5A2B-8749-5FC4-B6FAC4BFA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86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B6E37-1FAE-DF43-ADB4-A214053D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C8737A-CD21-7D41-21F3-D50DA20EE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799544-AC32-4429-90B5-637A015BD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AEA1FA-56AF-2552-F7BC-83DFD9523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2356FF-C10C-D132-04D2-15B28457C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67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77A1D-0ADB-35DF-0621-75DBBD6D4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954ACB-5FC1-93FF-882D-02C79B580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3B461F-46F7-5053-1E4E-272452DC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67B713-C354-3AA2-810F-6D050D343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3051DC-5874-7FF2-BE55-79150E86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29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A6E3F-B567-33AC-5B79-77F6295CB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F63027-E851-749C-FA68-94B6B46F9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73DE40-7DD1-98E7-AB24-15B514A12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B33DCC-A452-2DBB-3A84-83E1F192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FDD6CF-5620-A39C-A0CE-D7E24B77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0C52BC-E0B3-18D5-2DCA-E163E23D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43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19FEA-A87A-52DB-4F40-C0E1806A3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EDE099-D05A-06C8-A023-8C01E37E4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5DC77C-0753-970D-61E9-53571F8D6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34C8A1-C69C-1D75-69B7-B3F8933E2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58DC845-4366-8E42-4AB4-4E48E5DA8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70AFC3-322E-17BA-9E51-14718BBC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88B6CB-8875-1E15-15DE-0523FCEF3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D4AFBD6-6732-8BA4-A1BD-75FDAB81F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0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6840F-0996-8134-AD9D-6087DC0A8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ACBB5CC-AE64-9C8B-6298-2E29BBD5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1A8ABC-466D-F5DB-681E-C3247D6A8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707223-F2A4-81DD-34EA-3F7228DD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9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1AD76CF-CA4E-692D-A0E6-E87476FA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06FB15-38E1-F59C-CE5E-962B36D51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FD63FC5-30F4-C0E4-ADA9-40AD403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86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84B30-4EB7-4373-16AA-6E79EDA18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C9DE15-3489-1835-22F5-92971FAFC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675ECA-F8DB-4639-B4BD-37F638F32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C476B5-6491-3030-0EE9-84F5DA387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11C8D0-7B27-7A22-79AA-FA79264BE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F13D19-2F91-6602-C72D-9ED699634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09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2BBB0-0D1E-A13C-1FD9-88AC2C470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A53AFA-07D7-ABC4-DDB2-B5343F0A11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770E1B-1DC4-E4A1-BCA6-09215FEDC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DAD052-C0A1-91E6-B980-9B0D75D1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BA40C5-33F4-88B6-5594-C152823A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950CA4-D42C-FAF3-1D3D-56984F060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0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754388-3136-E25E-B4A1-6D15A2677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FCE3A6-3C14-744F-10EB-E59AE9B9A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8CE3A1-34E4-66EB-6F38-6D9351626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1A7F8-7D1B-1242-A461-C867B8D88AC9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C1A4E3-5DD8-A1C8-2945-AF2AF3176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A8AE53-33B7-17B8-F930-35B8FC4C8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87CF7-2DDD-404A-9216-4E98B36CFD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0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kritickemysleni.cz/wp-content/uploads/2020/05/KL24_web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F61777-899E-ACFA-0E63-4B6C4ADD9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cs-CZ" sz="5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Etnické rozdíly zprostředkované žákům na 1. stupni prostřednictvím příběhů</a:t>
            </a:r>
            <a:endParaRPr lang="cs-CZ" sz="5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790C0D-6094-6B5C-E848-4CF01FAB5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Anežka Rücklová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F64C1BA9-705F-6E82-1243-7E56BC673999}"/>
              </a:ext>
            </a:extLst>
          </p:cNvPr>
          <p:cNvSpPr txBox="1"/>
          <p:nvPr/>
        </p:nvSpPr>
        <p:spPr>
          <a:xfrm>
            <a:off x="5769628" y="4386794"/>
            <a:ext cx="998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7979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AABAB-2755-400B-D762-CA318F821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Ukázky z vybraných částí práce</a:t>
            </a:r>
          </a:p>
        </p:txBody>
      </p:sp>
      <p:pic>
        <p:nvPicPr>
          <p:cNvPr id="5" name="Zástupný obsah 4" descr="Obsah obrázku text, snímek obrazovky, Písmo, dokument&#10;&#10;Popis byl vytvořen automaticky">
            <a:extLst>
              <a:ext uri="{FF2B5EF4-FFF2-40B4-BE49-F238E27FC236}">
                <a16:creationId xmlns:a16="http://schemas.microsoft.com/office/drawing/2014/main" id="{5090E199-E5B0-10C8-BEEB-364A5E5628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4637798" cy="4105275"/>
          </a:xfrm>
        </p:spPr>
      </p:pic>
      <p:pic>
        <p:nvPicPr>
          <p:cNvPr id="7" name="Obrázek 6" descr="Obsah obrázku text, diagram, kresba, inkoust&#10;&#10;Popis byl vytvořen automaticky">
            <a:extLst>
              <a:ext uri="{FF2B5EF4-FFF2-40B4-BE49-F238E27FC236}">
                <a16:creationId xmlns:a16="http://schemas.microsoft.com/office/drawing/2014/main" id="{781E04BC-3467-EBC9-6814-D1FCEFCA3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3649" y="588657"/>
            <a:ext cx="3354388" cy="5904218"/>
          </a:xfrm>
          <a:prstGeom prst="rect">
            <a:avLst/>
          </a:prstGeom>
        </p:spPr>
      </p:pic>
      <p:pic>
        <p:nvPicPr>
          <p:cNvPr id="9" name="Obrázek 8" descr="Obsah obrázku text, rukopis, diagram, kruh&#10;&#10;Popis byl vytvořen automaticky">
            <a:extLst>
              <a:ext uri="{FF2B5EF4-FFF2-40B4-BE49-F238E27FC236}">
                <a16:creationId xmlns:a16="http://schemas.microsoft.com/office/drawing/2014/main" id="{0C01E2A7-689C-7E73-9D01-8019C556F1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5161" y="1690688"/>
            <a:ext cx="3138488" cy="311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85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9FE5F8-AC6C-0D7A-7C21-F0BDD123A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686229-0C58-E4B8-A658-F5F697CBA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669085"/>
            <a:ext cx="8074815" cy="3335866"/>
          </a:xfrm>
        </p:spPr>
        <p:txBody>
          <a:bodyPr anchor="t">
            <a:normAutofit fontScale="850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Cíl: 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teré knihy lze žákům na 1. stupni zprostředkovat téma etnických rozdílů</a:t>
            </a:r>
            <a:endParaRPr lang="cs-CZ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opsat současnou situaci ve vybrané základní škole</a:t>
            </a:r>
            <a:r>
              <a:rPr lang="cs-CZ" sz="2400" dirty="0">
                <a:effectLst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Výzkumné otázky: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VO1: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Které typy knih tematizují téma etnických rozdílů pro žáky mladšího školního věku?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VO2: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Jakými postupy lze téma etnických rozdílů zprostředkovat žákům mladšího školního věku?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VO3: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 žáci na dané téma reagují a jaký k němu mají postoj?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4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2403FB-A9A4-51FF-FB0A-B8CB9A2E2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Teoretický výklad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1A9F47-910D-4747-FBA9-507AC0980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Multikulturní společnost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Multikulturní a interkulturní výchova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Čtenářská gramotnost</a:t>
            </a:r>
          </a:p>
          <a:p>
            <a:pPr lvl="1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Rešerše literatury pro děti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Vybrané metody čtení</a:t>
            </a:r>
          </a:p>
        </p:txBody>
      </p:sp>
    </p:spTree>
    <p:extLst>
      <p:ext uri="{BB962C8B-B14F-4D97-AF65-F5344CB8AC3E}">
        <p14:creationId xmlns:p14="http://schemas.microsoft.com/office/powerpoint/2010/main" val="206337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AFA022-86B6-E007-818A-D73BF96F5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4D4E68-0834-EF70-4990-25B60D9BF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70"/>
            <a:ext cx="4213517" cy="1392466"/>
          </a:xfrm>
        </p:spPr>
        <p:txBody>
          <a:bodyPr anchor="t"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výzkum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Evaluace tří odučených lekcí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71FBCF8-9FC4-661E-7E2B-B09263CE0B14}"/>
              </a:ext>
            </a:extLst>
          </p:cNvPr>
          <p:cNvSpPr txBox="1"/>
          <p:nvPr/>
        </p:nvSpPr>
        <p:spPr>
          <a:xfrm>
            <a:off x="1791731" y="4206967"/>
            <a:ext cx="27555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Výzkumný vzorek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Tři vyučující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Jedna třída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461D7B9-449B-6C46-B908-B343EF9D54FD}"/>
              </a:ext>
            </a:extLst>
          </p:cNvPr>
          <p:cNvSpPr txBox="1"/>
          <p:nvPr/>
        </p:nvSpPr>
        <p:spPr>
          <a:xfrm>
            <a:off x="4869693" y="4184992"/>
            <a:ext cx="421351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Metody sběru dat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Polostrukturovaný rozhovor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Realizace a evaluace lekcí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Nestrukturované pozorování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29450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Obrázek 9" descr="Obsah obrázku text, snímek obrazovky, diagram, Písmo&#10;&#10;Popis byl vytvořen automaticky">
            <a:extLst>
              <a:ext uri="{FF2B5EF4-FFF2-40B4-BE49-F238E27FC236}">
                <a16:creationId xmlns:a16="http://schemas.microsoft.com/office/drawing/2014/main" id="{CE1BE004-DD62-57EB-0FC5-2F420BC7A5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8571"/>
          <a:stretch/>
        </p:blipFill>
        <p:spPr>
          <a:xfrm>
            <a:off x="485775" y="484059"/>
            <a:ext cx="5610223" cy="5747098"/>
          </a:xfrm>
          <a:prstGeom prst="rect">
            <a:avLst/>
          </a:prstGeom>
        </p:spPr>
      </p:pic>
      <p:sp>
        <p:nvSpPr>
          <p:cNvPr id="55" name="Right Triangle 54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86A5A31-B10A-4793-84D4-D785959AE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5201" y="623275"/>
            <a:ext cx="514162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30F963-6210-3832-5A11-BC3EB6742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833" y="1188637"/>
            <a:ext cx="4218138" cy="1597228"/>
          </a:xfrm>
        </p:spPr>
        <p:txBody>
          <a:bodyPr>
            <a:normAutofit/>
          </a:bodyPr>
          <a:lstStyle/>
          <a:p>
            <a:r>
              <a:rPr lang="cs-C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 výzkumu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EDFA6-8AAD-EB32-8F9E-601211395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9831" y="2998278"/>
            <a:ext cx="3917505" cy="1893762"/>
          </a:xfrm>
        </p:spPr>
        <p:txBody>
          <a:bodyPr anchor="t"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Vyhodnocení rozhovoru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2332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2AAD8A-0687-0DD7-D723-83E482DAE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6100"/>
              <a:t>Výsledky výzkumu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922EFE-6252-9D4B-25E9-13910F6F1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648870"/>
            <a:ext cx="5556897" cy="3560260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Lekce 1 Veselé pohádky z celého světa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Lekce 2 Maja a Kim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Lekce 3 Židle pro Anhelinu</a:t>
            </a:r>
          </a:p>
        </p:txBody>
      </p:sp>
    </p:spTree>
    <p:extLst>
      <p:ext uri="{BB962C8B-B14F-4D97-AF65-F5344CB8AC3E}">
        <p14:creationId xmlns:p14="http://schemas.microsoft.com/office/powerpoint/2010/main" val="3735022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6681BC-111A-1556-3F7A-693940A89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Diskuse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952D0E-C80B-95C4-8630-1C848B1CC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555737"/>
            <a:ext cx="5964665" cy="3560260"/>
          </a:xfrm>
        </p:spPr>
        <p:txBody>
          <a:bodyPr anchor="ctr">
            <a:norm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Hlavn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í přínos -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zjištění od třech pedagogů a odučené lekce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Zjištění z lekcí: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Kvalitní zdroj pro mou budoucí profesi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Inspirace pro další pedagogy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Omezený výzkumný vzorek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Nelze zobecňovat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Realizace lekcí v neznámém prostředí</a:t>
            </a:r>
          </a:p>
        </p:txBody>
      </p:sp>
    </p:spTree>
    <p:extLst>
      <p:ext uri="{BB962C8B-B14F-4D97-AF65-F5344CB8AC3E}">
        <p14:creationId xmlns:p14="http://schemas.microsoft.com/office/powerpoint/2010/main" val="1291539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128014-0CF9-A0A5-F5BE-DF9887E13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9BB666-1432-D99E-07E8-CFEC7A88E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648870"/>
            <a:ext cx="5186199" cy="3560260"/>
          </a:xfrm>
        </p:spPr>
        <p:txBody>
          <a:bodyPr anchor="ctr">
            <a:normAutofit/>
          </a:bodyPr>
          <a:lstStyle/>
          <a:p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Č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eští pedagogové využívají omezený počet pomůcek a nástrojů při začleňování nově příchozích žáků a literatura nebývá příliš využívanou oblastí.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Lekce se osvědčily a splnily očekáváné cíle.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Získané data se stala odpovědí na výzkumné otázky.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863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53B1E08-F73C-F5B5-CE5D-AE1E38F74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31CCC7-25A1-302A-EE57-6D67C02E4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537503"/>
            <a:ext cx="8074815" cy="3158962"/>
          </a:xfrm>
        </p:spPr>
        <p:txBody>
          <a:bodyPr anchor="t">
            <a:normAutofit fontScale="77500" lnSpcReduction="20000"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Primární literatura: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Černoušek, M. (2019).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Děti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svět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pohádek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kouzlo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vyprávěného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slova.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Vyd. 2., Portál.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Doležalová, J. (2009).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Gramotnost In Průcha.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(s. 223–229). Portál.</a:t>
            </a:r>
            <a:r>
              <a:rPr lang="cs-CZ" sz="1800" dirty="0">
                <a:effectLst/>
              </a:rPr>
              <a:t>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</a:pPr>
            <a:r>
              <a:rPr lang="cs-C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Hausenblas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O., &amp; Košťálová, H. (2006). Co je E – U –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podrobněji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fázi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Reflexe)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cs-CZ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Kriticke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́ listy, 24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67 – 69. </a:t>
            </a:r>
            <a:r>
              <a:rPr lang="cs-CZ" sz="20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https://kritickemysleni.cz/wp-content/uploads/2020/05/KL24_web.pdf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Průcha, J. (2006).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Multikulturní výchova - příručka (nejen) pro učitele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Triton.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Říčan, J. (2021).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Multikulturní výchova: teorie a praxe průřezového tématu.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Univerzita J. E. Purkyně v Ústí nad Labem.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Šišková, T. (2008).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Výchova k toleranci a proti rasismu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2. Vyd., Portál.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C65F211-9B81-076B-540B-2FE830124907}"/>
              </a:ext>
            </a:extLst>
          </p:cNvPr>
          <p:cNvSpPr txBox="1"/>
          <p:nvPr/>
        </p:nvSpPr>
        <p:spPr>
          <a:xfrm>
            <a:off x="2128838" y="12858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212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395</Words>
  <Application>Microsoft Macintosh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Etnické rozdíly zprostředkované žákům na 1. stupni prostřednictvím příběhů</vt:lpstr>
      <vt:lpstr>Úvod</vt:lpstr>
      <vt:lpstr>Teoretický výklad</vt:lpstr>
      <vt:lpstr>Metodologie</vt:lpstr>
      <vt:lpstr>Výsledky výzkumu </vt:lpstr>
      <vt:lpstr>Výsledky výzkumu</vt:lpstr>
      <vt:lpstr>Diskuse</vt:lpstr>
      <vt:lpstr>Závěr</vt:lpstr>
      <vt:lpstr>Zdroje</vt:lpstr>
      <vt:lpstr>Ukázky z vybraných částí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Etnické rozdíly zprostředkované žákům na 1. stupni prostřednictvím příběhů</dc:title>
  <dc:creator>Anežka Rücklová</dc:creator>
  <cp:lastModifiedBy>Anežka Rücklová</cp:lastModifiedBy>
  <cp:revision>5</cp:revision>
  <dcterms:created xsi:type="dcterms:W3CDTF">2024-04-02T15:59:20Z</dcterms:created>
  <dcterms:modified xsi:type="dcterms:W3CDTF">2024-04-03T20:37:42Z</dcterms:modified>
</cp:coreProperties>
</file>