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6" r:id="rId1"/>
  </p:sldMasterIdLst>
  <p:sldIdLst>
    <p:sldId id="256" r:id="rId2"/>
    <p:sldId id="257" r:id="rId3"/>
    <p:sldId id="259" r:id="rId4"/>
    <p:sldId id="261" r:id="rId5"/>
    <p:sldId id="258" r:id="rId6"/>
    <p:sldId id="264" r:id="rId7"/>
    <p:sldId id="260" r:id="rId8"/>
    <p:sldId id="266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1"/>
  </p:normalViewPr>
  <p:slideViewPr>
    <p:cSldViewPr snapToGrid="0">
      <p:cViewPr varScale="1">
        <p:scale>
          <a:sx n="110" d="100"/>
          <a:sy n="110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1FE15F-610D-44DA-B347-88AB8492D94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453CB3-6625-430D-AAAE-13FCBC4EA08C}">
      <dgm:prSet/>
      <dgm:spPr/>
      <dgm:t>
        <a:bodyPr/>
        <a:lstStyle/>
        <a:p>
          <a:r>
            <a:rPr lang="cs-CZ"/>
            <a:t>Shromážděná data – analýza změn v motivaci ke čtení</a:t>
          </a:r>
          <a:endParaRPr lang="en-US"/>
        </a:p>
      </dgm:t>
    </dgm:pt>
    <dgm:pt modelId="{349B5F25-5DB7-4AE4-80EF-DA0D2E16C946}" type="parTrans" cxnId="{AD76C172-04F2-42AA-914F-59015F6ECAA0}">
      <dgm:prSet/>
      <dgm:spPr/>
      <dgm:t>
        <a:bodyPr/>
        <a:lstStyle/>
        <a:p>
          <a:endParaRPr lang="en-US"/>
        </a:p>
      </dgm:t>
    </dgm:pt>
    <dgm:pt modelId="{554FB69B-F6B1-4C46-8E4A-40633524AB66}" type="sibTrans" cxnId="{AD76C172-04F2-42AA-914F-59015F6ECAA0}">
      <dgm:prSet/>
      <dgm:spPr/>
      <dgm:t>
        <a:bodyPr/>
        <a:lstStyle/>
        <a:p>
          <a:endParaRPr lang="en-US"/>
        </a:p>
      </dgm:t>
    </dgm:pt>
    <dgm:pt modelId="{339F9F0F-C66E-4FF1-AB69-6A0C3262DC5F}">
      <dgm:prSet/>
      <dgm:spPr/>
      <dgm:t>
        <a:bodyPr/>
        <a:lstStyle/>
        <a:p>
          <a:r>
            <a:rPr lang="cs-CZ"/>
            <a:t>Doporučení pro praxi </a:t>
          </a:r>
          <a:endParaRPr lang="en-US"/>
        </a:p>
      </dgm:t>
    </dgm:pt>
    <dgm:pt modelId="{4E50BA2A-A09A-4F35-B007-529522D9CB02}" type="parTrans" cxnId="{B0A590BA-C3D8-4A81-9BEC-F8DC554A73AE}">
      <dgm:prSet/>
      <dgm:spPr/>
      <dgm:t>
        <a:bodyPr/>
        <a:lstStyle/>
        <a:p>
          <a:endParaRPr lang="en-US"/>
        </a:p>
      </dgm:t>
    </dgm:pt>
    <dgm:pt modelId="{B2C86946-0039-42F3-BE80-AD7D6DF2E23D}" type="sibTrans" cxnId="{B0A590BA-C3D8-4A81-9BEC-F8DC554A73AE}">
      <dgm:prSet/>
      <dgm:spPr/>
      <dgm:t>
        <a:bodyPr/>
        <a:lstStyle/>
        <a:p>
          <a:endParaRPr lang="en-US"/>
        </a:p>
      </dgm:t>
    </dgm:pt>
    <dgm:pt modelId="{2E203191-548E-4DC3-B0C8-E35166FD12DA}">
      <dgm:prSet/>
      <dgm:spPr/>
      <dgm:t>
        <a:bodyPr/>
        <a:lstStyle/>
        <a:p>
          <a:r>
            <a:rPr lang="cs-CZ"/>
            <a:t>Návrh nových aktivit k podpoře čtenářství</a:t>
          </a:r>
          <a:endParaRPr lang="en-US"/>
        </a:p>
      </dgm:t>
    </dgm:pt>
    <dgm:pt modelId="{114E414D-7293-4011-ADDB-D8DCCD48EF24}" type="parTrans" cxnId="{FF106EA6-E5DC-444A-8FF9-2D2145C650E0}">
      <dgm:prSet/>
      <dgm:spPr/>
      <dgm:t>
        <a:bodyPr/>
        <a:lstStyle/>
        <a:p>
          <a:endParaRPr lang="en-US"/>
        </a:p>
      </dgm:t>
    </dgm:pt>
    <dgm:pt modelId="{83054DC5-49AF-4079-A0DB-9864F1338538}" type="sibTrans" cxnId="{FF106EA6-E5DC-444A-8FF9-2D2145C650E0}">
      <dgm:prSet/>
      <dgm:spPr/>
      <dgm:t>
        <a:bodyPr/>
        <a:lstStyle/>
        <a:p>
          <a:endParaRPr lang="en-US"/>
        </a:p>
      </dgm:t>
    </dgm:pt>
    <dgm:pt modelId="{44F9019D-B6D0-4D69-BF2E-E6075CC764F2}" type="pres">
      <dgm:prSet presAssocID="{2E1FE15F-610D-44DA-B347-88AB8492D946}" presName="root" presStyleCnt="0">
        <dgm:presLayoutVars>
          <dgm:dir/>
          <dgm:resizeHandles val="exact"/>
        </dgm:presLayoutVars>
      </dgm:prSet>
      <dgm:spPr/>
    </dgm:pt>
    <dgm:pt modelId="{DF96AF2E-C4BA-474A-BB12-439BB88BAA76}" type="pres">
      <dgm:prSet presAssocID="{2B453CB3-6625-430D-AAAE-13FCBC4EA08C}" presName="compNode" presStyleCnt="0"/>
      <dgm:spPr/>
    </dgm:pt>
    <dgm:pt modelId="{7BB459F2-78C5-415C-B004-46357E76AED6}" type="pres">
      <dgm:prSet presAssocID="{2B453CB3-6625-430D-AAAE-13FCBC4EA0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8ACC867A-B09B-4E13-BDDD-4C1AC71B0B6F}" type="pres">
      <dgm:prSet presAssocID="{2B453CB3-6625-430D-AAAE-13FCBC4EA08C}" presName="spaceRect" presStyleCnt="0"/>
      <dgm:spPr/>
    </dgm:pt>
    <dgm:pt modelId="{1C0B46AC-599B-4E37-93F7-991242F18007}" type="pres">
      <dgm:prSet presAssocID="{2B453CB3-6625-430D-AAAE-13FCBC4EA08C}" presName="textRect" presStyleLbl="revTx" presStyleIdx="0" presStyleCnt="3">
        <dgm:presLayoutVars>
          <dgm:chMax val="1"/>
          <dgm:chPref val="1"/>
        </dgm:presLayoutVars>
      </dgm:prSet>
      <dgm:spPr/>
    </dgm:pt>
    <dgm:pt modelId="{E10ACCFF-A822-40B6-9D9E-235BB185832F}" type="pres">
      <dgm:prSet presAssocID="{554FB69B-F6B1-4C46-8E4A-40633524AB66}" presName="sibTrans" presStyleCnt="0"/>
      <dgm:spPr/>
    </dgm:pt>
    <dgm:pt modelId="{2F4CA80C-5795-48C2-AB7A-5629646B4380}" type="pres">
      <dgm:prSet presAssocID="{339F9F0F-C66E-4FF1-AB69-6A0C3262DC5F}" presName="compNode" presStyleCnt="0"/>
      <dgm:spPr/>
    </dgm:pt>
    <dgm:pt modelId="{B448ABB7-26DD-45FC-B2D5-1C37416EC303}" type="pres">
      <dgm:prSet presAssocID="{339F9F0F-C66E-4FF1-AB69-6A0C3262DC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A7AC745B-3762-4386-A69C-D6F83319D518}" type="pres">
      <dgm:prSet presAssocID="{339F9F0F-C66E-4FF1-AB69-6A0C3262DC5F}" presName="spaceRect" presStyleCnt="0"/>
      <dgm:spPr/>
    </dgm:pt>
    <dgm:pt modelId="{9813E64C-297C-4EA8-A881-956C720BA9FD}" type="pres">
      <dgm:prSet presAssocID="{339F9F0F-C66E-4FF1-AB69-6A0C3262DC5F}" presName="textRect" presStyleLbl="revTx" presStyleIdx="1" presStyleCnt="3">
        <dgm:presLayoutVars>
          <dgm:chMax val="1"/>
          <dgm:chPref val="1"/>
        </dgm:presLayoutVars>
      </dgm:prSet>
      <dgm:spPr/>
    </dgm:pt>
    <dgm:pt modelId="{4D9F7D31-7694-461A-94BB-D5D1FD37FD5C}" type="pres">
      <dgm:prSet presAssocID="{B2C86946-0039-42F3-BE80-AD7D6DF2E23D}" presName="sibTrans" presStyleCnt="0"/>
      <dgm:spPr/>
    </dgm:pt>
    <dgm:pt modelId="{04FF14D4-7382-4625-A57C-3A73B39D90F5}" type="pres">
      <dgm:prSet presAssocID="{2E203191-548E-4DC3-B0C8-E35166FD12DA}" presName="compNode" presStyleCnt="0"/>
      <dgm:spPr/>
    </dgm:pt>
    <dgm:pt modelId="{F80362EF-0CC8-4949-B521-38584E07BCCE}" type="pres">
      <dgm:prSet presAssocID="{2E203191-548E-4DC3-B0C8-E35166FD12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DFFB2927-FAB9-47A9-8682-1E24865D4076}" type="pres">
      <dgm:prSet presAssocID="{2E203191-548E-4DC3-B0C8-E35166FD12DA}" presName="spaceRect" presStyleCnt="0"/>
      <dgm:spPr/>
    </dgm:pt>
    <dgm:pt modelId="{7D50FC4B-D1AA-4511-BBB5-C7C13A25D42F}" type="pres">
      <dgm:prSet presAssocID="{2E203191-548E-4DC3-B0C8-E35166FD12D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8B13407-54EC-4131-A980-136EBAE3AA4A}" type="presOf" srcId="{2E1FE15F-610D-44DA-B347-88AB8492D946}" destId="{44F9019D-B6D0-4D69-BF2E-E6075CC764F2}" srcOrd="0" destOrd="0" presId="urn:microsoft.com/office/officeart/2018/2/layout/IconLabelList"/>
    <dgm:cxn modelId="{177C0557-0999-43AD-9CDC-E761C803CBF4}" type="presOf" srcId="{2E203191-548E-4DC3-B0C8-E35166FD12DA}" destId="{7D50FC4B-D1AA-4511-BBB5-C7C13A25D42F}" srcOrd="0" destOrd="0" presId="urn:microsoft.com/office/officeart/2018/2/layout/IconLabelList"/>
    <dgm:cxn modelId="{AD76C172-04F2-42AA-914F-59015F6ECAA0}" srcId="{2E1FE15F-610D-44DA-B347-88AB8492D946}" destId="{2B453CB3-6625-430D-AAAE-13FCBC4EA08C}" srcOrd="0" destOrd="0" parTransId="{349B5F25-5DB7-4AE4-80EF-DA0D2E16C946}" sibTransId="{554FB69B-F6B1-4C46-8E4A-40633524AB66}"/>
    <dgm:cxn modelId="{C8387177-C21A-477D-8D44-46E3DF8787F5}" type="presOf" srcId="{2B453CB3-6625-430D-AAAE-13FCBC4EA08C}" destId="{1C0B46AC-599B-4E37-93F7-991242F18007}" srcOrd="0" destOrd="0" presId="urn:microsoft.com/office/officeart/2018/2/layout/IconLabelList"/>
    <dgm:cxn modelId="{FF106EA6-E5DC-444A-8FF9-2D2145C650E0}" srcId="{2E1FE15F-610D-44DA-B347-88AB8492D946}" destId="{2E203191-548E-4DC3-B0C8-E35166FD12DA}" srcOrd="2" destOrd="0" parTransId="{114E414D-7293-4011-ADDB-D8DCCD48EF24}" sibTransId="{83054DC5-49AF-4079-A0DB-9864F1338538}"/>
    <dgm:cxn modelId="{B0A590BA-C3D8-4A81-9BEC-F8DC554A73AE}" srcId="{2E1FE15F-610D-44DA-B347-88AB8492D946}" destId="{339F9F0F-C66E-4FF1-AB69-6A0C3262DC5F}" srcOrd="1" destOrd="0" parTransId="{4E50BA2A-A09A-4F35-B007-529522D9CB02}" sibTransId="{B2C86946-0039-42F3-BE80-AD7D6DF2E23D}"/>
    <dgm:cxn modelId="{B2D536E3-865A-4280-B6F8-3EE0A6C6FD0F}" type="presOf" srcId="{339F9F0F-C66E-4FF1-AB69-6A0C3262DC5F}" destId="{9813E64C-297C-4EA8-A881-956C720BA9FD}" srcOrd="0" destOrd="0" presId="urn:microsoft.com/office/officeart/2018/2/layout/IconLabelList"/>
    <dgm:cxn modelId="{6C462510-D2AC-4162-9AF5-AA7D809F37D9}" type="presParOf" srcId="{44F9019D-B6D0-4D69-BF2E-E6075CC764F2}" destId="{DF96AF2E-C4BA-474A-BB12-439BB88BAA76}" srcOrd="0" destOrd="0" presId="urn:microsoft.com/office/officeart/2018/2/layout/IconLabelList"/>
    <dgm:cxn modelId="{D737F622-9E1F-403D-B9CC-5E92A6A40263}" type="presParOf" srcId="{DF96AF2E-C4BA-474A-BB12-439BB88BAA76}" destId="{7BB459F2-78C5-415C-B004-46357E76AED6}" srcOrd="0" destOrd="0" presId="urn:microsoft.com/office/officeart/2018/2/layout/IconLabelList"/>
    <dgm:cxn modelId="{6BA60F27-B88B-4352-973F-3CCF4700E235}" type="presParOf" srcId="{DF96AF2E-C4BA-474A-BB12-439BB88BAA76}" destId="{8ACC867A-B09B-4E13-BDDD-4C1AC71B0B6F}" srcOrd="1" destOrd="0" presId="urn:microsoft.com/office/officeart/2018/2/layout/IconLabelList"/>
    <dgm:cxn modelId="{B5EC5AA1-0180-44A6-9D17-E9D91862BB59}" type="presParOf" srcId="{DF96AF2E-C4BA-474A-BB12-439BB88BAA76}" destId="{1C0B46AC-599B-4E37-93F7-991242F18007}" srcOrd="2" destOrd="0" presId="urn:microsoft.com/office/officeart/2018/2/layout/IconLabelList"/>
    <dgm:cxn modelId="{B2FEE488-A98D-4635-AF0C-C20112556CA4}" type="presParOf" srcId="{44F9019D-B6D0-4D69-BF2E-E6075CC764F2}" destId="{E10ACCFF-A822-40B6-9D9E-235BB185832F}" srcOrd="1" destOrd="0" presId="urn:microsoft.com/office/officeart/2018/2/layout/IconLabelList"/>
    <dgm:cxn modelId="{260E5A62-D0E2-419D-9599-FCEC705536B5}" type="presParOf" srcId="{44F9019D-B6D0-4D69-BF2E-E6075CC764F2}" destId="{2F4CA80C-5795-48C2-AB7A-5629646B4380}" srcOrd="2" destOrd="0" presId="urn:microsoft.com/office/officeart/2018/2/layout/IconLabelList"/>
    <dgm:cxn modelId="{A41FFAA7-0661-4F14-8C2E-5E3C2C20065E}" type="presParOf" srcId="{2F4CA80C-5795-48C2-AB7A-5629646B4380}" destId="{B448ABB7-26DD-45FC-B2D5-1C37416EC303}" srcOrd="0" destOrd="0" presId="urn:microsoft.com/office/officeart/2018/2/layout/IconLabelList"/>
    <dgm:cxn modelId="{E56C4334-A0C9-4CCF-8CBE-EE0910813047}" type="presParOf" srcId="{2F4CA80C-5795-48C2-AB7A-5629646B4380}" destId="{A7AC745B-3762-4386-A69C-D6F83319D518}" srcOrd="1" destOrd="0" presId="urn:microsoft.com/office/officeart/2018/2/layout/IconLabelList"/>
    <dgm:cxn modelId="{7B6B041F-BD59-46B8-98EF-9322FEA193A0}" type="presParOf" srcId="{2F4CA80C-5795-48C2-AB7A-5629646B4380}" destId="{9813E64C-297C-4EA8-A881-956C720BA9FD}" srcOrd="2" destOrd="0" presId="urn:microsoft.com/office/officeart/2018/2/layout/IconLabelList"/>
    <dgm:cxn modelId="{8C14AA55-A317-4FF9-A34A-6758FDBB38FC}" type="presParOf" srcId="{44F9019D-B6D0-4D69-BF2E-E6075CC764F2}" destId="{4D9F7D31-7694-461A-94BB-D5D1FD37FD5C}" srcOrd="3" destOrd="0" presId="urn:microsoft.com/office/officeart/2018/2/layout/IconLabelList"/>
    <dgm:cxn modelId="{83D079C0-D28C-457F-A8FF-7E56346F1CAC}" type="presParOf" srcId="{44F9019D-B6D0-4D69-BF2E-E6075CC764F2}" destId="{04FF14D4-7382-4625-A57C-3A73B39D90F5}" srcOrd="4" destOrd="0" presId="urn:microsoft.com/office/officeart/2018/2/layout/IconLabelList"/>
    <dgm:cxn modelId="{F961F60A-DE16-4B33-A0E8-86A07F3B193B}" type="presParOf" srcId="{04FF14D4-7382-4625-A57C-3A73B39D90F5}" destId="{F80362EF-0CC8-4949-B521-38584E07BCCE}" srcOrd="0" destOrd="0" presId="urn:microsoft.com/office/officeart/2018/2/layout/IconLabelList"/>
    <dgm:cxn modelId="{77A1ED10-F25A-4EF3-96F1-F442C73A29CC}" type="presParOf" srcId="{04FF14D4-7382-4625-A57C-3A73B39D90F5}" destId="{DFFB2927-FAB9-47A9-8682-1E24865D4076}" srcOrd="1" destOrd="0" presId="urn:microsoft.com/office/officeart/2018/2/layout/IconLabelList"/>
    <dgm:cxn modelId="{1D07B064-572F-4959-B27C-2F3DB7062C78}" type="presParOf" srcId="{04FF14D4-7382-4625-A57C-3A73B39D90F5}" destId="{7D50FC4B-D1AA-4511-BBB5-C7C13A25D42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459F2-78C5-415C-B004-46357E76AED6}">
      <dsp:nvSpPr>
        <dsp:cNvPr id="0" name=""/>
        <dsp:cNvSpPr/>
      </dsp:nvSpPr>
      <dsp:spPr>
        <a:xfrm>
          <a:off x="1130019" y="373804"/>
          <a:ext cx="1285965" cy="12859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B46AC-599B-4E37-93F7-991242F18007}">
      <dsp:nvSpPr>
        <dsp:cNvPr id="0" name=""/>
        <dsp:cNvSpPr/>
      </dsp:nvSpPr>
      <dsp:spPr>
        <a:xfrm>
          <a:off x="344152" y="2013943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Shromážděná data – analýza změn v motivaci ke čtení</a:t>
          </a:r>
          <a:endParaRPr lang="en-US" sz="1900" kern="1200"/>
        </a:p>
      </dsp:txBody>
      <dsp:txXfrm>
        <a:off x="344152" y="2013943"/>
        <a:ext cx="2857700" cy="720000"/>
      </dsp:txXfrm>
    </dsp:sp>
    <dsp:sp modelId="{B448ABB7-26DD-45FC-B2D5-1C37416EC303}">
      <dsp:nvSpPr>
        <dsp:cNvPr id="0" name=""/>
        <dsp:cNvSpPr/>
      </dsp:nvSpPr>
      <dsp:spPr>
        <a:xfrm>
          <a:off x="4487817" y="373804"/>
          <a:ext cx="1285965" cy="12859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3E64C-297C-4EA8-A881-956C720BA9FD}">
      <dsp:nvSpPr>
        <dsp:cNvPr id="0" name=""/>
        <dsp:cNvSpPr/>
      </dsp:nvSpPr>
      <dsp:spPr>
        <a:xfrm>
          <a:off x="3701949" y="2013943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Doporučení pro praxi </a:t>
          </a:r>
          <a:endParaRPr lang="en-US" sz="1900" kern="1200"/>
        </a:p>
      </dsp:txBody>
      <dsp:txXfrm>
        <a:off x="3701949" y="2013943"/>
        <a:ext cx="2857700" cy="720000"/>
      </dsp:txXfrm>
    </dsp:sp>
    <dsp:sp modelId="{F80362EF-0CC8-4949-B521-38584E07BCCE}">
      <dsp:nvSpPr>
        <dsp:cNvPr id="0" name=""/>
        <dsp:cNvSpPr/>
      </dsp:nvSpPr>
      <dsp:spPr>
        <a:xfrm>
          <a:off x="7845615" y="373804"/>
          <a:ext cx="1285965" cy="12859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0FC4B-D1AA-4511-BBB5-C7C13A25D42F}">
      <dsp:nvSpPr>
        <dsp:cNvPr id="0" name=""/>
        <dsp:cNvSpPr/>
      </dsp:nvSpPr>
      <dsp:spPr>
        <a:xfrm>
          <a:off x="7059747" y="2013943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Návrh nových aktivit k podpoře čtenářství</a:t>
          </a:r>
          <a:endParaRPr lang="en-US" sz="1900" kern="1200"/>
        </a:p>
      </dsp:txBody>
      <dsp:txXfrm>
        <a:off x="7059747" y="2013943"/>
        <a:ext cx="28577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61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27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18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4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087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25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5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3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34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1A7C3A3-8ACC-064A-8341-87BAC434E6DF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A09CDDC-AD3D-7542-80C8-5E5EDC819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27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ED6531F-921E-ED73-17FD-4425D84B6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729" y="5499895"/>
            <a:ext cx="9638443" cy="48463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Kateřina Sýkorová</a:t>
            </a:r>
          </a:p>
          <a:p>
            <a:pPr>
              <a:lnSpc>
                <a:spcPct val="90000"/>
              </a:lnSpc>
            </a:pPr>
            <a:r>
              <a:rPr lang="cs-CZ" dirty="0"/>
              <a:t>1.ST. ZŠ</a:t>
            </a:r>
          </a:p>
          <a:p>
            <a:pPr>
              <a:lnSpc>
                <a:spcPct val="90000"/>
              </a:lnSpc>
            </a:pPr>
            <a:r>
              <a:rPr lang="cs-CZ" dirty="0"/>
              <a:t>5. ročník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466015-7576-7748-2B7B-0A70B99A2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sz="5000" b="1">
                <a:cs typeface="Arima Koshi" pitchFamily="2" charset="0"/>
              </a:rPr>
              <a:t>POSTUP ZPRACOVÁNÍ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34154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ykřičník na žlutém pozadí">
            <a:extLst>
              <a:ext uri="{FF2B5EF4-FFF2-40B4-BE49-F238E27FC236}">
                <a16:creationId xmlns:a16="http://schemas.microsoft.com/office/drawing/2014/main" id="{2A77D8DE-CD77-1745-5F60-8CB1E5F778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F4AC62-EC78-4578-85F3-05A4CEBD3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668" y="640080"/>
            <a:ext cx="10915252" cy="5263134"/>
          </a:xfrm>
          <a:prstGeom prst="rect">
            <a:avLst/>
          </a:prstGeom>
          <a:noFill/>
          <a:ln w="31750" cap="sq">
            <a:solidFill>
              <a:schemeClr val="bg1">
                <a:alpha val="8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988A71-02BB-4403-9321-68D5EC656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2767"/>
            <a:ext cx="10585166" cy="493776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071A39-CAAF-36E2-AC89-94924DCA2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624" y="1122807"/>
            <a:ext cx="9954443" cy="4297680"/>
          </a:xfrm>
          <a:noFill/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6000" kern="1200" cap="all" spc="2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6000" kern="1200" cap="all" spc="2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6000" kern="1200" cap="all" spc="200" baseline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6000" kern="1200" cap="all" spc="20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37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202841-6D38-90E0-7A6A-4D502EA0C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Jak </a:t>
            </a: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motivovat</a:t>
            </a: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žáky</a:t>
            </a: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</a:b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stupně</a:t>
            </a: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ZŠ </a:t>
            </a:r>
            <a:b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</a:b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čtení</a:t>
            </a: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akční</a:t>
            </a:r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výzkum</a:t>
            </a:r>
            <a:endParaRPr lang="en-US" sz="5000" kern="1200" cap="all" spc="200" baseline="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675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FAC73-9303-6B38-85A3-A0CA5E5D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88E93-E5D6-2BF8-7DC5-95FEF3A6C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dk1"/>
                </a:solidFill>
              </a:rPr>
              <a:t>Výběr vedoucí zavčasu </a:t>
            </a:r>
          </a:p>
          <a:p>
            <a:r>
              <a:rPr lang="cs-CZ" sz="2400" dirty="0">
                <a:solidFill>
                  <a:schemeClr val="dk1"/>
                </a:solidFill>
              </a:rPr>
              <a:t>Vedoucí práce: PhDr. Veronika </a:t>
            </a:r>
            <a:r>
              <a:rPr lang="cs-CZ" sz="2400" dirty="0" err="1">
                <a:solidFill>
                  <a:schemeClr val="dk1"/>
                </a:solidFill>
              </a:rPr>
              <a:t>Laufková</a:t>
            </a:r>
            <a:r>
              <a:rPr lang="cs-CZ" sz="2400" dirty="0">
                <a:solidFill>
                  <a:schemeClr val="dk1"/>
                </a:solidFill>
              </a:rPr>
              <a:t>, Ph.D.</a:t>
            </a:r>
          </a:p>
          <a:p>
            <a:r>
              <a:rPr lang="cs-CZ" sz="2400" dirty="0">
                <a:solidFill>
                  <a:schemeClr val="dk1"/>
                </a:solidFill>
              </a:rPr>
              <a:t>Výběr tématu – založen na zpracovaných lekcích ke zkoušce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98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DB15E-AC0D-8741-50D7-8FE4F53E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82553D-ED34-1B35-DE5E-6C6D66B53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Kde bude výzkum probíhat? FZŠ Otokara Chlupa/ ZŠ a MŠ Vysoký Újezd</a:t>
            </a:r>
          </a:p>
          <a:p>
            <a:r>
              <a:rPr lang="cs-CZ" sz="2400" dirty="0"/>
              <a:t>Respondenti – 3. třída/ 5. třída</a:t>
            </a:r>
          </a:p>
          <a:p>
            <a:r>
              <a:rPr lang="cs-CZ" sz="2400" dirty="0"/>
              <a:t>Co budu realizovat – čtenářské lekce, </a:t>
            </a:r>
            <a:r>
              <a:rPr lang="cs-CZ" sz="2400" dirty="0" err="1"/>
              <a:t>pretest</a:t>
            </a:r>
            <a:r>
              <a:rPr lang="cs-CZ" sz="2400" dirty="0"/>
              <a:t>, </a:t>
            </a:r>
            <a:r>
              <a:rPr lang="cs-CZ" sz="2400" dirty="0" err="1"/>
              <a:t>posttest</a:t>
            </a:r>
            <a:r>
              <a:rPr lang="cs-CZ" sz="24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37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E5563-F432-51C4-B503-8D0EC41B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 - teoretická část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B59EB-49EB-99E9-E98E-201A36B4D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Definice pojmů – čtenářství, četba, čtenářská gramotnost, motivace</a:t>
            </a:r>
          </a:p>
          <a:p>
            <a:r>
              <a:rPr lang="cs-CZ" sz="2400" dirty="0"/>
              <a:t>Výzkumy ve vztahu ke čtenářství současných dětí</a:t>
            </a:r>
          </a:p>
          <a:p>
            <a:r>
              <a:rPr lang="cs-CZ" sz="2400" dirty="0"/>
              <a:t>Aktivity k rozvoji čtenářství (dílna čtení, čtenářské kostky)</a:t>
            </a:r>
          </a:p>
        </p:txBody>
      </p:sp>
    </p:spTree>
    <p:extLst>
      <p:ext uri="{BB962C8B-B14F-4D97-AF65-F5344CB8AC3E}">
        <p14:creationId xmlns:p14="http://schemas.microsoft.com/office/powerpoint/2010/main" val="1595495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F2B51-0F60-F56B-72BC-8DA9B8A1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– praktická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36978-D11F-9F55-0098-CC55C7D90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Pretest</a:t>
            </a:r>
            <a:r>
              <a:rPr lang="cs-CZ" sz="2400" dirty="0"/>
              <a:t> – dotazník pro žáky + následná diskuze</a:t>
            </a:r>
          </a:p>
          <a:p>
            <a:r>
              <a:rPr lang="cs-CZ" sz="2400" dirty="0"/>
              <a:t>Aktivity - akční výzkum (čtenářské lekce)</a:t>
            </a:r>
          </a:p>
          <a:p>
            <a:r>
              <a:rPr lang="cs-CZ" sz="2400" dirty="0" err="1"/>
              <a:t>Posttest</a:t>
            </a:r>
            <a:r>
              <a:rPr lang="cs-CZ" sz="2400" dirty="0"/>
              <a:t> – dotazník pro žáky + následná diskuze (změna vztahu k četbě)</a:t>
            </a:r>
          </a:p>
        </p:txBody>
      </p:sp>
    </p:spTree>
    <p:extLst>
      <p:ext uri="{BB962C8B-B14F-4D97-AF65-F5344CB8AC3E}">
        <p14:creationId xmlns:p14="http://schemas.microsoft.com/office/powerpoint/2010/main" val="163031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07D2A-3599-F839-ECB2-CE1D4D9D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77CB4-4455-55BF-44ED-DDF713EFE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Navrhnout a implementovat opatření, která by měla mít pozitivní vliv na čtenářskou motivaci</a:t>
            </a:r>
          </a:p>
        </p:txBody>
      </p:sp>
    </p:spTree>
    <p:extLst>
      <p:ext uri="{BB962C8B-B14F-4D97-AF65-F5344CB8AC3E}">
        <p14:creationId xmlns:p14="http://schemas.microsoft.com/office/powerpoint/2010/main" val="377670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B2499-7EB6-9BEE-264E-6368BA3A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F9B03A-971A-D07A-5473-1929FCF5B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/>
              <a:t>Jaké strategie a metody lze použít k motivaci žáků 1. stupně ZŠ ke čtení</a:t>
            </a:r>
          </a:p>
          <a:p>
            <a:r>
              <a:rPr lang="cs-CZ" sz="2600" dirty="0"/>
              <a:t>Jak ovlivňuje prostředí ve třídě motivaci žáků ke čtení na 1. stupni</a:t>
            </a:r>
          </a:p>
          <a:p>
            <a:r>
              <a:rPr lang="cs-CZ" sz="2600" dirty="0"/>
              <a:t>Jaký je vliv učitelského přístupu a osobnostního zapojení na motivaci žáků ke čtení 1.stupni</a:t>
            </a:r>
          </a:p>
          <a:p>
            <a:r>
              <a:rPr lang="cs-CZ" sz="2600" dirty="0"/>
              <a:t>Jak mohou učitelé integrovat moderní technologie do výuky k podpoře čtení na 1. stupni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691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4C491-7BE2-5FC3-4531-0BC447DAE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Závěr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BF11C3A-51A3-5750-0D21-A461A0B275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554327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698334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{5D9453A3-D3C6-C142-B180-BF6C2EF8F3D7}tf10001120</Template>
  <TotalTime>58</TotalTime>
  <Words>255</Words>
  <Application>Microsoft Macintosh PowerPoint</Application>
  <PresentationFormat>Širokoúhlá obrazovka</PresentationFormat>
  <Paragraphs>34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Arima Koshi</vt:lpstr>
      <vt:lpstr>Gill Sans MT</vt:lpstr>
      <vt:lpstr>Balík</vt:lpstr>
      <vt:lpstr>POSTUP ZPRACOVÁNÍ Diplomové práce</vt:lpstr>
      <vt:lpstr>Jak motivovat žáky  1. stupně ZŠ  ke čtení – akční výzkum</vt:lpstr>
      <vt:lpstr>Výběr tématu</vt:lpstr>
      <vt:lpstr>metodologie</vt:lpstr>
      <vt:lpstr>OBSAH - teoretická část </vt:lpstr>
      <vt:lpstr>Obsah – praktická část</vt:lpstr>
      <vt:lpstr>Cíl práce</vt:lpstr>
      <vt:lpstr>Výzkumné otázky</vt:lpstr>
      <vt:lpstr>Závěr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ZPRACOVÁNÍ Diplomové práce</dc:title>
  <dc:creator>Kači Sýkorová</dc:creator>
  <cp:lastModifiedBy>Kači Sýkorová</cp:lastModifiedBy>
  <cp:revision>1</cp:revision>
  <dcterms:created xsi:type="dcterms:W3CDTF">2024-04-03T07:30:02Z</dcterms:created>
  <dcterms:modified xsi:type="dcterms:W3CDTF">2024-04-03T08:29:27Z</dcterms:modified>
</cp:coreProperties>
</file>