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5" r:id="rId8"/>
    <p:sldId id="257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rofile/Kathy-Sylva-2/publication/328486788_Play_its_role_in_development_and_evolution/links/5bd0755592851cabf26467aa/Play-its-role-in-development-and-evolution.pdf" TargetMode="External"/><Relationship Id="rId2" Type="http://schemas.openxmlformats.org/officeDocument/2006/relationships/hyperlink" Target="https://doi.org/10.1111/bjep.121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earch.informit.org/doi/10.3316/aeipt.143258" TargetMode="External"/><Relationship Id="rId5" Type="http://schemas.openxmlformats.org/officeDocument/2006/relationships/hyperlink" Target="https://www.oph.fi/sites/default/files/documents/perusopetuksen_opetussuunnitelman_perusteet_2014.pdf" TargetMode="External"/><Relationship Id="rId4" Type="http://schemas.openxmlformats.org/officeDocument/2006/relationships/hyperlink" Target="https://www.oph.fi/fi/koulutus-ja-tutkinnot/a1-kielen-opetus-luokilla-1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1D6EE-D3FB-45ED-4E47-E15084B7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56212"/>
            <a:ext cx="11029615" cy="3685206"/>
          </a:xfrm>
        </p:spPr>
        <p:txBody>
          <a:bodyPr>
            <a:normAutofit/>
          </a:bodyPr>
          <a:lstStyle/>
          <a:p>
            <a:pPr algn="ctr"/>
            <a:r>
              <a:rPr lang="cs-CZ" sz="66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Finský přístup k výuce CLIL na 1. stupni ZŠ</a:t>
            </a:r>
            <a:endParaRPr lang="cs-CZ" sz="66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84DA05-5D76-FDD4-16AB-827AA8B6DE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Barbora Čermáková</a:t>
            </a:r>
          </a:p>
        </p:txBody>
      </p:sp>
    </p:spTree>
    <p:extLst>
      <p:ext uri="{BB962C8B-B14F-4D97-AF65-F5344CB8AC3E}">
        <p14:creationId xmlns:p14="http://schemas.microsoft.com/office/powerpoint/2010/main" val="1839918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8CA6-A4DE-5DE2-3F17-507435A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BBD3E-AC33-6E8E-7F83-C9D3967BA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approach</a:t>
            </a:r>
            <a:r>
              <a:rPr lang="cs-CZ" sz="2400" dirty="0"/>
              <a:t> CLIL (</a:t>
            </a:r>
            <a:r>
              <a:rPr lang="cs-CZ" sz="2400" dirty="0" err="1"/>
              <a:t>Content</a:t>
            </a:r>
            <a:r>
              <a:rPr lang="cs-CZ" sz="2400" dirty="0"/>
              <a:t> and </a:t>
            </a:r>
            <a:r>
              <a:rPr lang="cs-CZ" sz="2400" dirty="0" err="1"/>
              <a:t>Language</a:t>
            </a:r>
            <a:r>
              <a:rPr lang="cs-CZ" sz="2400" dirty="0"/>
              <a:t> </a:t>
            </a:r>
            <a:r>
              <a:rPr lang="cs-CZ" sz="2400" dirty="0" err="1"/>
              <a:t>Integrated</a:t>
            </a:r>
            <a:r>
              <a:rPr lang="cs-CZ" sz="2400" dirty="0"/>
              <a:t> Learning) – výuka obsahu prostřednictvím cizího jazyka</a:t>
            </a:r>
          </a:p>
          <a:p>
            <a:r>
              <a:rPr lang="cs-CZ" sz="2400" dirty="0"/>
              <a:t>Cíl: získat sborník metod a technik využívaných ve Finsku ve výuce prostřednictvím přístupu CLIL</a:t>
            </a:r>
          </a:p>
          <a:p>
            <a:r>
              <a:rPr lang="cs-CZ" sz="2400" dirty="0"/>
              <a:t>Jakými způsoby podporují finští učitelé žáky, aby porozuměli obsahu v hodinách CLIL?</a:t>
            </a:r>
          </a:p>
        </p:txBody>
      </p:sp>
    </p:spTree>
    <p:extLst>
      <p:ext uri="{BB962C8B-B14F-4D97-AF65-F5344CB8AC3E}">
        <p14:creationId xmlns:p14="http://schemas.microsoft.com/office/powerpoint/2010/main" val="8153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8CA6-A4DE-5DE2-3F17-507435A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Teoretický výklad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BBD3E-AC33-6E8E-7F83-C9D3967BA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přístup CLIL </a:t>
            </a:r>
          </a:p>
          <a:p>
            <a:pPr lvl="1"/>
            <a:r>
              <a:rPr lang="cs-CZ" dirty="0"/>
              <a:t>Definice</a:t>
            </a:r>
          </a:p>
          <a:p>
            <a:pPr lvl="1"/>
            <a:r>
              <a:rPr lang="cs-CZ" dirty="0"/>
              <a:t>historický vývoj, šíření přístupu do Evropské unie,</a:t>
            </a:r>
          </a:p>
          <a:p>
            <a:pPr lvl="1"/>
            <a:r>
              <a:rPr lang="cs-CZ" dirty="0"/>
              <a:t>míra zapojení cizího jazyka</a:t>
            </a:r>
          </a:p>
          <a:p>
            <a:pPr lvl="1"/>
            <a:r>
              <a:rPr lang="cs-CZ" dirty="0"/>
              <a:t>srovnání s bilingvními přístupy (BICS, CALP, CBI)</a:t>
            </a:r>
          </a:p>
          <a:p>
            <a:r>
              <a:rPr lang="cs-CZ" dirty="0"/>
              <a:t>přístup CLIL ve Finsku (pohnutky založení, zhodnocení implementace, </a:t>
            </a:r>
            <a:r>
              <a:rPr lang="cs-CZ" dirty="0" err="1"/>
              <a:t>differenciace</a:t>
            </a:r>
            <a:r>
              <a:rPr lang="cs-CZ" dirty="0"/>
              <a:t> v CLIL)</a:t>
            </a:r>
          </a:p>
          <a:p>
            <a:r>
              <a:rPr lang="cs-CZ" dirty="0"/>
              <a:t>CLIL teorie</a:t>
            </a:r>
          </a:p>
          <a:p>
            <a:r>
              <a:rPr lang="cs-CZ" dirty="0"/>
              <a:t>Teorie ovlivňující výuku prostřednictvím přístupu CLIL</a:t>
            </a:r>
          </a:p>
          <a:p>
            <a:pPr lvl="1"/>
            <a:r>
              <a:rPr lang="cs-CZ" dirty="0" err="1"/>
              <a:t>Bloomova</a:t>
            </a:r>
            <a:r>
              <a:rPr lang="cs-CZ" dirty="0"/>
              <a:t> taxonomie</a:t>
            </a:r>
          </a:p>
          <a:p>
            <a:r>
              <a:rPr lang="cs-CZ" dirty="0" err="1"/>
              <a:t>Scaffolding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Definition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input vs output </a:t>
            </a:r>
            <a:r>
              <a:rPr lang="cs-CZ" dirty="0" err="1"/>
              <a:t>scaffolding</a:t>
            </a:r>
            <a:r>
              <a:rPr lang="cs-CZ" dirty="0"/>
              <a:t>, </a:t>
            </a:r>
            <a:r>
              <a:rPr lang="cs-CZ" dirty="0" err="1"/>
              <a:t>immediate</a:t>
            </a:r>
            <a:r>
              <a:rPr lang="cs-CZ" dirty="0"/>
              <a:t> vs </a:t>
            </a:r>
            <a:r>
              <a:rPr lang="cs-CZ" dirty="0" err="1"/>
              <a:t>planned</a:t>
            </a:r>
            <a:r>
              <a:rPr lang="cs-CZ" dirty="0"/>
              <a:t> </a:t>
            </a:r>
            <a:r>
              <a:rPr lang="cs-CZ" dirty="0" err="1"/>
              <a:t>scaffolding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85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8CA6-A4DE-5DE2-3F17-507435A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metodologie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BBD3E-AC33-6E8E-7F83-C9D3967BA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80" y="2180496"/>
            <a:ext cx="11318240" cy="3678303"/>
          </a:xfrm>
        </p:spPr>
        <p:txBody>
          <a:bodyPr>
            <a:normAutofit/>
          </a:bodyPr>
          <a:lstStyle/>
          <a:p>
            <a:r>
              <a:rPr lang="cs-CZ" sz="2400" dirty="0"/>
              <a:t>Design: kvalitativní</a:t>
            </a:r>
          </a:p>
          <a:p>
            <a:r>
              <a:rPr lang="cs-CZ" sz="2400" dirty="0"/>
              <a:t>Případová studie</a:t>
            </a:r>
          </a:p>
          <a:p>
            <a:pPr lvl="1"/>
            <a:r>
              <a:rPr lang="cs-CZ" sz="2400" dirty="0"/>
              <a:t>polostrukturovaný rozhovor – 4 učitelky, ZŠ </a:t>
            </a:r>
            <a:r>
              <a:rPr lang="cs-CZ" sz="2400" dirty="0" err="1"/>
              <a:t>Kortepohja</a:t>
            </a:r>
            <a:r>
              <a:rPr lang="cs-CZ" sz="2400" dirty="0"/>
              <a:t>, </a:t>
            </a:r>
            <a:r>
              <a:rPr lang="cs-CZ" sz="2400" dirty="0" err="1"/>
              <a:t>Jyväskylä</a:t>
            </a:r>
            <a:endParaRPr lang="cs-CZ" sz="2400" dirty="0"/>
          </a:p>
          <a:p>
            <a:pPr lvl="1"/>
            <a:r>
              <a:rPr lang="cs-CZ" sz="2400" dirty="0"/>
              <a:t>obsahová analýza 6 příprav hodin</a:t>
            </a:r>
          </a:p>
          <a:p>
            <a:pPr lvl="1"/>
            <a:r>
              <a:rPr lang="cs-CZ" sz="2400" dirty="0"/>
              <a:t>obsahová analýza učitelských příruček: Handbook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Bilingual</a:t>
            </a:r>
            <a:r>
              <a:rPr lang="cs-CZ" sz="2400" dirty="0"/>
              <a:t> </a:t>
            </a:r>
            <a:r>
              <a:rPr lang="cs-CZ" sz="2400" dirty="0" err="1"/>
              <a:t>Education</a:t>
            </a:r>
            <a:r>
              <a:rPr lang="cs-CZ" sz="2400" dirty="0"/>
              <a:t> 1-2, 3-4, 5-6</a:t>
            </a:r>
          </a:p>
        </p:txBody>
      </p:sp>
    </p:spTree>
    <p:extLst>
      <p:ext uri="{BB962C8B-B14F-4D97-AF65-F5344CB8AC3E}">
        <p14:creationId xmlns:p14="http://schemas.microsoft.com/office/powerpoint/2010/main" val="139624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8CA6-A4DE-5DE2-3F17-507435A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Závěry rozhovorů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BBD3E-AC33-6E8E-7F83-C9D3967BA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Zdůvodnění CLIL výuky (sebevědomí žáků, </a:t>
            </a:r>
            <a:r>
              <a:rPr lang="cs-CZ" dirty="0" err="1"/>
              <a:t>interkulturalita</a:t>
            </a:r>
            <a:r>
              <a:rPr lang="cs-CZ" dirty="0"/>
              <a:t>)</a:t>
            </a:r>
          </a:p>
          <a:p>
            <a:r>
              <a:rPr lang="cs-CZ" dirty="0"/>
              <a:t>Chybí struktura a opora v RVP</a:t>
            </a:r>
          </a:p>
          <a:p>
            <a:r>
              <a:rPr lang="cs-CZ" dirty="0"/>
              <a:t>Neustálý přehled o žácích (materiální i emocionální podpora)</a:t>
            </a:r>
          </a:p>
          <a:p>
            <a:r>
              <a:rPr lang="cs-CZ" dirty="0"/>
              <a:t>Aktivní zapojení žáků, motivační prostředí (hry, písně)</a:t>
            </a:r>
          </a:p>
          <a:p>
            <a:r>
              <a:rPr lang="cs-CZ" dirty="0"/>
              <a:t>Podpora porozumění (obrázky, písně, pantomima, změna hlasu)</a:t>
            </a:r>
          </a:p>
          <a:p>
            <a:r>
              <a:rPr lang="cs-CZ" dirty="0"/>
              <a:t>Podpora produkce (psychická, rámce)</a:t>
            </a:r>
          </a:p>
          <a:p>
            <a:r>
              <a:rPr lang="cs-CZ" dirty="0"/>
              <a:t>Otázka zjednodušování</a:t>
            </a:r>
          </a:p>
        </p:txBody>
      </p:sp>
    </p:spTree>
    <p:extLst>
      <p:ext uri="{BB962C8B-B14F-4D97-AF65-F5344CB8AC3E}">
        <p14:creationId xmlns:p14="http://schemas.microsoft.com/office/powerpoint/2010/main" val="1776736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8CA6-A4DE-5DE2-3F17-507435A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Analýza učitelských příruček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BBD3E-AC33-6E8E-7F83-C9D3967BA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AEEC32-ADD0-FEA7-6A93-7920449A3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2457154"/>
            <a:ext cx="4013417" cy="312498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B2C0583-7571-89BC-A45A-88CCD7137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4609" y="2435194"/>
            <a:ext cx="3340351" cy="314875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8C3E3BF-1C80-4E1C-7B24-4824E054C8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4960" y="2753123"/>
            <a:ext cx="3787070" cy="253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6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8CA6-A4DE-5DE2-3F17-507435A3F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12" y="712316"/>
            <a:ext cx="11029616" cy="1013800"/>
          </a:xfrm>
        </p:spPr>
        <p:txBody>
          <a:bodyPr>
            <a:normAutofit/>
          </a:bodyPr>
          <a:lstStyle/>
          <a:p>
            <a:r>
              <a:rPr lang="cs-CZ" sz="3600" dirty="0"/>
              <a:t>Analýza učitelských příruček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BBD3E-AC33-6E8E-7F83-C9D3967BA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12" y="2190656"/>
            <a:ext cx="11029615" cy="3678303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1CD4A7D-CA1E-B89E-F0E5-8D872B027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162" y="2190655"/>
            <a:ext cx="3182015" cy="4094639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1F59A633-21BE-06A1-133E-E64E18F12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177" y="2190656"/>
            <a:ext cx="3991055" cy="409463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716FF849-23AA-3FCF-6D7B-8C976F2B85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676" y="2162780"/>
            <a:ext cx="3524486" cy="4150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0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8CA6-A4DE-5DE2-3F17-507435A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Diskuze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BBD3E-AC33-6E8E-7F83-C9D3967BA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 příprav vyplynula část drilu</a:t>
            </a:r>
          </a:p>
          <a:p>
            <a:r>
              <a:rPr lang="cs-CZ" sz="2400" dirty="0"/>
              <a:t>Struktura aktivit od kognitivně jednodušších k náročnějším</a:t>
            </a:r>
          </a:p>
          <a:p>
            <a:r>
              <a:rPr lang="cs-CZ" sz="2400" dirty="0"/>
              <a:t>Odlišnosti v míře autenticity ústního projevu</a:t>
            </a:r>
          </a:p>
          <a:p>
            <a:r>
              <a:rPr lang="cs-CZ" sz="2400" dirty="0"/>
              <a:t>Odlišnosti v míře zjednodušování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896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8CA6-A4DE-5DE2-3F17-507435A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BBD3E-AC33-6E8E-7F83-C9D3967BA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7110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Benešová, B. &amp;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Vallin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P. (2015). CLIL  inovativní přístup nejen k výuce cizích jazyků. Praha: Univerzita Karlova v Praze, pedagogická fakulta.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Bland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Janice,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Teaching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English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young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learners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Critical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issues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language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teaching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3-12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year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olds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Bloomsbury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2015.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Bowles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D.,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Radford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J., &amp;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Bakopoulou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I. (2018).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Scaffolding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as a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role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teaching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assistants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Perceptions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their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pedagogical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strategies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British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journal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educational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psychology, 88(3), 499-512. </a:t>
            </a:r>
            <a:r>
              <a:rPr lang="cs-CZ" sz="800" u="sng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https://doi.org/10.1111/bjep.12197</a:t>
            </a:r>
            <a:endParaRPr lang="cs-CZ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Bruner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J., &amp;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Sherwoord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V. (1976).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Peekaboo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learning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rule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structures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In J.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Bruner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A. Jolly, &amp; K. Sylva (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.), Play: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role in development and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evolution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(pp. 277–87).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Harmondsworth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England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Penguin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Books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800" u="sng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https://www.researchgate.net/profile/Kathy-Sylva-2/publication/328486788_Play_its_role_in_development_and_evolution/links/5bd0755592851cabf26467aa/Play-its-role-in-development-and-evolution.pdf</a:t>
            </a:r>
            <a:r>
              <a:rPr lang="cs-CZ" sz="800" kern="100" dirty="0">
                <a:solidFill>
                  <a:srgbClr val="E9713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cs-CZ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Cameron, L.: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Teaching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Languages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Learners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Cambridge, Cambridge University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2001.</a:t>
            </a:r>
            <a:endParaRPr lang="cs-CZ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Coyle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D., Hood, P.,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Marsh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D., CLIL: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Content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Language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Integrated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Learning. 3rd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printing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2011. United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Kingdom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Cambridge: Cambridge University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Press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2010. ISBN 978-0-521-13021-9.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Dale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L., der Es, W., &amp;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Tanner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R. (2010). CLIL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Skills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Leiden: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Expertisecentrum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mvt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cs-CZ" sz="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page</a:t>
            </a:r>
            <a:r>
              <a:rPr lang="cs-CZ" sz="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75-79).</a:t>
            </a:r>
          </a:p>
          <a:p>
            <a:pPr algn="just"/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Dalton-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Puffer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C.,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Hüttner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J., &amp;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Llinares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A. (2022). CLIL in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21st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Century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Retrospective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prospective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challenges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opportunities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Journal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Immersion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Content-Based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Language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</a:p>
          <a:p>
            <a:pPr algn="just"/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 (1976)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Council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Resolution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February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Brussels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EC. </a:t>
            </a:r>
          </a:p>
          <a:p>
            <a:pPr algn="just"/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 (1978)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European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COmmission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Proposal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June,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Brusseld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EC. </a:t>
            </a:r>
          </a:p>
          <a:p>
            <a:pPr algn="just"/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EP (1984)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Resolution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April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Brussels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EP. </a:t>
            </a:r>
          </a:p>
          <a:p>
            <a:pPr algn="just"/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EDUFI (2014)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Bilingual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Chapter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10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Finnish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national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curriculum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basic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2016:5   </a:t>
            </a:r>
          </a:p>
          <a:p>
            <a:pPr algn="just"/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EDUFI (2022). A1-kielen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opetus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luokilla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1–2, </a:t>
            </a:r>
            <a:r>
              <a:rPr lang="cs-CZ" sz="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https://www.oph.fi/fi/koulutus-ja-tutkinnot/a1-kielen-opetus-luokilla-1-2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/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EDUFI (2014).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Perusopetuksen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opetussuunnitelman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perusteet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[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National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Curriculum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Basic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.]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Määräykset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ohjeet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2014:96.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Finnish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National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Agency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Available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sz="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https://www.oph.fi/sites/default/files/documents/perusopetuksen_opetussuunnitelman_perusteet_2014.pdf</a:t>
            </a:r>
            <a:endParaRPr lang="cs-CZ" sz="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European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Commission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(2003).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Promoting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language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learning and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linguistic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diversity: An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actionplan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2004–2006.Office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Official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Publications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European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Communities.https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://op.europa.eu/en/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publication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-detail/-/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publication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/b3225824-b016-42fa-83f6-43d9fd2ac96d </a:t>
            </a:r>
          </a:p>
          <a:p>
            <a:pPr algn="just"/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Eurydice (2006)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COntent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Language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Integrated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Learning (CLIL)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school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Europe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Brussels</a:t>
            </a: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Eurydice.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Gabillon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Z. (2020).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Revisiting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CLIL: Background, pedagogy, and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theoretical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underpinnings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cs-CZ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Gonulal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T., &amp;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Loewen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S. (2018).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Scaffolding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technique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TESOL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encyclopedia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English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language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teaching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1-5. DOI: 10.1002/9781118784235.eelt0180 </a:t>
            </a:r>
            <a:endParaRPr lang="cs-CZ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Hammond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J., &amp;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Gibbons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P. (2005).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Putting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scaffolding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: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contribution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scaffolding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articulating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ESL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education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8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Prospect</a:t>
            </a:r>
            <a:r>
              <a:rPr lang="cs-CZ" sz="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20(1), 6–30. </a:t>
            </a:r>
            <a:r>
              <a:rPr lang="cs-CZ" sz="800" u="sng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https://search.informit.org/doi/10.3316/aeipt.143258</a:t>
            </a:r>
            <a:endParaRPr lang="cs-CZ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05270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449</TotalTime>
  <Words>861</Words>
  <Application>Microsoft Office PowerPoint</Application>
  <PresentationFormat>Širokoúhlá obrazovka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Aptos</vt:lpstr>
      <vt:lpstr>Arial</vt:lpstr>
      <vt:lpstr>Gill Sans MT</vt:lpstr>
      <vt:lpstr>Times New Roman</vt:lpstr>
      <vt:lpstr>Wingdings 2</vt:lpstr>
      <vt:lpstr>Dividenda</vt:lpstr>
      <vt:lpstr>Finský přístup k výuce CLIL na 1. stupni ZŠ</vt:lpstr>
      <vt:lpstr>Úvod</vt:lpstr>
      <vt:lpstr>Teoretický výklad</vt:lpstr>
      <vt:lpstr>metodologie</vt:lpstr>
      <vt:lpstr>Závěry rozhovorů</vt:lpstr>
      <vt:lpstr>Analýza učitelských příruček</vt:lpstr>
      <vt:lpstr>Analýza učitelských příruček</vt:lpstr>
      <vt:lpstr>Diskuze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Finský přístup k výuce CLIL na 1. stupni ZŠ</dc:title>
  <dc:creator>Barbora Čermáková</dc:creator>
  <cp:lastModifiedBy>Barbora Čermáková</cp:lastModifiedBy>
  <cp:revision>3</cp:revision>
  <dcterms:created xsi:type="dcterms:W3CDTF">2024-04-01T14:12:40Z</dcterms:created>
  <dcterms:modified xsi:type="dcterms:W3CDTF">2024-04-02T11:07:31Z</dcterms:modified>
</cp:coreProperties>
</file>