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B1584-E23C-4973-BAB5-C38F0519826D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37B3D-91B7-43DC-977B-8A4BF94B3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73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Protože k němu mám osobní vztah (od 12 let koukám na </a:t>
            </a:r>
            <a:r>
              <a:rPr lang="cs-CZ" dirty="0" err="1"/>
              <a:t>Youtube</a:t>
            </a:r>
            <a:r>
              <a:rPr lang="cs-CZ" dirty="0"/>
              <a:t>) a přijde mi, že se o to moc učitelů nezajímá/neví jak s tím pracovat, i když je to pro děti velké téma ´- snaha pomoci jiným učitelům (obecně </a:t>
            </a:r>
            <a:r>
              <a:rPr lang="cs-CZ" dirty="0" err="1"/>
              <a:t>influenceři</a:t>
            </a:r>
            <a:r>
              <a:rPr lang="cs-CZ" dirty="0"/>
              <a:t> – pokud by byl čas, tak odůvodnit, proč se zaměřuji na </a:t>
            </a:r>
            <a:r>
              <a:rPr lang="cs-CZ" dirty="0" err="1"/>
              <a:t>youtube</a:t>
            </a:r>
            <a:r>
              <a:rPr lang="cs-CZ" dirty="0"/>
              <a:t>, příklad silného momentu pro děti, které koukají na YT – </a:t>
            </a:r>
            <a:r>
              <a:rPr lang="cs-CZ" dirty="0" err="1"/>
              <a:t>Technoblade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37B3D-91B7-43DC-977B-8A4BF94B38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6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Propojení tématu s bezpečností na internetu a osobnostní a sociální výchovou. </a:t>
            </a:r>
            <a:r>
              <a:rPr lang="cs-CZ" dirty="0" err="1"/>
              <a:t>Parasociální</a:t>
            </a:r>
            <a:r>
              <a:rPr lang="cs-CZ" dirty="0"/>
              <a:t> vztahy – učitelé by o nich měli vědět. Z učebnic (např. Hello Ruby – Výprava do Internetu) bude moje metodika vycházet.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37B3D-91B7-43DC-977B-8A4BF94B38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684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Jde mi o to předložit učitelům funkční a srozumitelný materiál se kterým by mohli toto téma s dětmi projít.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37B3D-91B7-43DC-977B-8A4BF94B38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06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Rozhovor by byl polostrukturovaný. Otázky a pozorovací archy by byly v příloze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37B3D-91B7-43DC-977B-8A4BF94B38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4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4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4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1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4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1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4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4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94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hcosu/DP_Hazmukova_komple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D861C3-8B5B-8428-D195-F0EE924E23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88" r="25068" b="1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DB6073-7137-4A27-3C42-05BFB4D90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cs-CZ" sz="4100"/>
              <a:t>Jak pracovat s žáky 1. stupně s tématem youtubeři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A3B0AE-E254-CB9A-9AA9-F618DF186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</a:pPr>
            <a:r>
              <a:rPr lang="cs-CZ" dirty="0"/>
              <a:t>Příprava a zpracování diplomové práce II. </a:t>
            </a:r>
          </a:p>
          <a:p>
            <a:pPr algn="l">
              <a:lnSpc>
                <a:spcPct val="115000"/>
              </a:lnSpc>
            </a:pPr>
            <a:r>
              <a:rPr lang="cs-CZ" dirty="0"/>
              <a:t>Anna Štrofová</a:t>
            </a:r>
          </a:p>
        </p:txBody>
      </p:sp>
    </p:spTree>
    <p:extLst>
      <p:ext uri="{BB962C8B-B14F-4D97-AF65-F5344CB8AC3E}">
        <p14:creationId xmlns:p14="http://schemas.microsoft.com/office/powerpoint/2010/main" val="338785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217557-2F3C-5621-EFDC-84E66584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Proč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jsem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téma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zvolila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432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3F075-05E4-448E-AAC7-6950AAFAF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91729"/>
            <a:ext cx="10668000" cy="1524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Čeho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by se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mohla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dotknout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teoretická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část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44DA41-BBEE-3771-718F-D635728A0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15729"/>
            <a:ext cx="10668000" cy="3818083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romanUcPeriod"/>
            </a:pPr>
            <a:r>
              <a:rPr lang="cs-CZ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Teoretický rámec 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(definice všech termínů, které budu využívat)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Digitální média a děti 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Výhody a rizika</a:t>
            </a: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(obhajoba a kritika existence dětí na internetu)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 digitálních médií ve vývoji dětí</a:t>
            </a: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(bližší popis role digitálních médií v současné výchově dětí) 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YouTuberů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influencerů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a charakterizace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influencerů</a:t>
            </a: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(definice a popis youtuberů a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influencerů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s vhledem, kam se budou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influenceři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pravděpodobně vyvíjet) 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 na chování a postoje dětí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(zaměřuje se na </a:t>
            </a:r>
            <a:r>
              <a:rPr lang="cs-CZ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parasociální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vztahy mezi dítětem a youtuberem a na vliv tohoto vztahu na dítě, včetně odlišnosti 	tohoto vztahu od například vztahu rodič-dítě nebo učitel-dítě)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Učebnice a pracovní sešity, které se tématu věnují </a:t>
            </a: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(shrnutí všech učebních pomůcek – ať už to jsou učebnice, pracovní sešity, tak preventivní programy a webové stránky, které se k tématu váží)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0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336FE-69C3-82FB-1B0C-65085EA1F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149" y="2428568"/>
            <a:ext cx="10668000" cy="1524000"/>
          </a:xfrm>
        </p:spPr>
        <p:txBody>
          <a:bodyPr>
            <a:normAutofit/>
          </a:bodyPr>
          <a:lstStyle/>
          <a:p>
            <a:r>
              <a:rPr lang="cs-CZ" sz="6000" dirty="0"/>
              <a:t>Co vám představím?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A68B4-A84E-B228-3284-DC5FCFDC9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994" y="3569109"/>
            <a:ext cx="10668000" cy="1351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>
                <a:sym typeface="Symbol" panose="05050102010706020507" pitchFamily="18" charset="2"/>
              </a:rPr>
              <a:t> </a:t>
            </a:r>
            <a:r>
              <a:rPr lang="cs-CZ" sz="4400" dirty="0"/>
              <a:t>návrh empirické částí </a:t>
            </a:r>
          </a:p>
        </p:txBody>
      </p:sp>
    </p:spTree>
    <p:extLst>
      <p:ext uri="{BB962C8B-B14F-4D97-AF65-F5344CB8AC3E}">
        <p14:creationId xmlns:p14="http://schemas.microsoft.com/office/powerpoint/2010/main" val="367525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5815A23-71BB-4173-B4BF-E90CD9D20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08054" y="0"/>
            <a:ext cx="4583947" cy="6131671"/>
          </a:xfrm>
          <a:custGeom>
            <a:avLst/>
            <a:gdLst>
              <a:gd name="connsiteX0" fmla="*/ 1303111 w 4583947"/>
              <a:gd name="connsiteY0" fmla="*/ 0 h 6131671"/>
              <a:gd name="connsiteX1" fmla="*/ 4583947 w 4583947"/>
              <a:gd name="connsiteY1" fmla="*/ 0 h 6131671"/>
              <a:gd name="connsiteX2" fmla="*/ 4583947 w 4583947"/>
              <a:gd name="connsiteY2" fmla="*/ 4228311 h 6131671"/>
              <a:gd name="connsiteX3" fmla="*/ 4541880 w 4583947"/>
              <a:gd name="connsiteY3" fmla="*/ 4258857 h 6131671"/>
              <a:gd name="connsiteX4" fmla="*/ 4128523 w 4583947"/>
              <a:gd name="connsiteY4" fmla="*/ 4540543 h 6131671"/>
              <a:gd name="connsiteX5" fmla="*/ 1946719 w 4583947"/>
              <a:gd name="connsiteY5" fmla="*/ 5933430 h 6131671"/>
              <a:gd name="connsiteX6" fmla="*/ 393090 w 4583947"/>
              <a:gd name="connsiteY6" fmla="*/ 5653230 h 6131671"/>
              <a:gd name="connsiteX7" fmla="*/ 62 w 4583947"/>
              <a:gd name="connsiteY7" fmla="*/ 4146595 h 6131671"/>
              <a:gd name="connsiteX8" fmla="*/ 1277882 w 4583947"/>
              <a:gd name="connsiteY8" fmla="*/ 32051 h 613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3947" h="6131671">
                <a:moveTo>
                  <a:pt x="1303111" y="0"/>
                </a:moveTo>
                <a:lnTo>
                  <a:pt x="4583947" y="0"/>
                </a:lnTo>
                <a:lnTo>
                  <a:pt x="4583947" y="4228311"/>
                </a:lnTo>
                <a:lnTo>
                  <a:pt x="4541880" y="4258857"/>
                </a:lnTo>
                <a:cubicBezTo>
                  <a:pt x="4395640" y="4361102"/>
                  <a:pt x="4254236" y="4453840"/>
                  <a:pt x="4128523" y="4540543"/>
                </a:cubicBezTo>
                <a:cubicBezTo>
                  <a:pt x="3416510" y="5032410"/>
                  <a:pt x="2702940" y="5523262"/>
                  <a:pt x="1946719" y="5933430"/>
                </a:cubicBezTo>
                <a:cubicBezTo>
                  <a:pt x="1506382" y="6172525"/>
                  <a:pt x="872113" y="6310628"/>
                  <a:pt x="393090" y="5653230"/>
                </a:cubicBezTo>
                <a:cubicBezTo>
                  <a:pt x="73281" y="5214029"/>
                  <a:pt x="-2478" y="4628756"/>
                  <a:pt x="62" y="4146595"/>
                </a:cubicBezTo>
                <a:cubicBezTo>
                  <a:pt x="8670" y="2518973"/>
                  <a:pt x="544344" y="1015353"/>
                  <a:pt x="1277882" y="3205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423BB46-9386-40B6-B6A8-70CDDE734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9075" y="16663"/>
            <a:ext cx="4352924" cy="6092804"/>
          </a:xfrm>
          <a:custGeom>
            <a:avLst/>
            <a:gdLst>
              <a:gd name="connsiteX0" fmla="*/ 520805 w 4496214"/>
              <a:gd name="connsiteY0" fmla="*/ 0 h 4712444"/>
              <a:gd name="connsiteX1" fmla="*/ 4496214 w 4496214"/>
              <a:gd name="connsiteY1" fmla="*/ 0 h 4712444"/>
              <a:gd name="connsiteX2" fmla="*/ 4496214 w 4496214"/>
              <a:gd name="connsiteY2" fmla="*/ 2870874 h 4712444"/>
              <a:gd name="connsiteX3" fmla="*/ 4327504 w 4496214"/>
              <a:gd name="connsiteY3" fmla="*/ 2986301 h 4712444"/>
              <a:gd name="connsiteX4" fmla="*/ 4128523 w 4496214"/>
              <a:gd name="connsiteY4" fmla="*/ 3121316 h 4712444"/>
              <a:gd name="connsiteX5" fmla="*/ 1946719 w 4496214"/>
              <a:gd name="connsiteY5" fmla="*/ 4514203 h 4712444"/>
              <a:gd name="connsiteX6" fmla="*/ 393090 w 4496214"/>
              <a:gd name="connsiteY6" fmla="*/ 4234003 h 4712444"/>
              <a:gd name="connsiteX7" fmla="*/ 62 w 4496214"/>
              <a:gd name="connsiteY7" fmla="*/ 2727368 h 4712444"/>
              <a:gd name="connsiteX8" fmla="*/ 513680 w 4496214"/>
              <a:gd name="connsiteY8" fmla="*/ 17175 h 4712444"/>
              <a:gd name="connsiteX0" fmla="*/ 4496214 w 4496214"/>
              <a:gd name="connsiteY0" fmla="*/ 0 h 4712444"/>
              <a:gd name="connsiteX1" fmla="*/ 4496214 w 4496214"/>
              <a:gd name="connsiteY1" fmla="*/ 2870874 h 4712444"/>
              <a:gd name="connsiteX2" fmla="*/ 4327504 w 4496214"/>
              <a:gd name="connsiteY2" fmla="*/ 2986301 h 4712444"/>
              <a:gd name="connsiteX3" fmla="*/ 4128523 w 4496214"/>
              <a:gd name="connsiteY3" fmla="*/ 3121316 h 4712444"/>
              <a:gd name="connsiteX4" fmla="*/ 1946719 w 4496214"/>
              <a:gd name="connsiteY4" fmla="*/ 4514203 h 4712444"/>
              <a:gd name="connsiteX5" fmla="*/ 393090 w 4496214"/>
              <a:gd name="connsiteY5" fmla="*/ 4234003 h 4712444"/>
              <a:gd name="connsiteX6" fmla="*/ 62 w 4496214"/>
              <a:gd name="connsiteY6" fmla="*/ 2727368 h 4712444"/>
              <a:gd name="connsiteX7" fmla="*/ 513680 w 4496214"/>
              <a:gd name="connsiteY7" fmla="*/ 17175 h 4712444"/>
              <a:gd name="connsiteX8" fmla="*/ 610729 w 4496214"/>
              <a:gd name="connsiteY8" fmla="*/ 94249 h 4712444"/>
              <a:gd name="connsiteX0" fmla="*/ 4496214 w 4496214"/>
              <a:gd name="connsiteY0" fmla="*/ 2853983 h 4695553"/>
              <a:gd name="connsiteX1" fmla="*/ 4327504 w 4496214"/>
              <a:gd name="connsiteY1" fmla="*/ 2969410 h 4695553"/>
              <a:gd name="connsiteX2" fmla="*/ 4128523 w 4496214"/>
              <a:gd name="connsiteY2" fmla="*/ 3104425 h 4695553"/>
              <a:gd name="connsiteX3" fmla="*/ 1946719 w 4496214"/>
              <a:gd name="connsiteY3" fmla="*/ 4497312 h 4695553"/>
              <a:gd name="connsiteX4" fmla="*/ 393090 w 4496214"/>
              <a:gd name="connsiteY4" fmla="*/ 4217112 h 4695553"/>
              <a:gd name="connsiteX5" fmla="*/ 62 w 4496214"/>
              <a:gd name="connsiteY5" fmla="*/ 2710477 h 4695553"/>
              <a:gd name="connsiteX6" fmla="*/ 513680 w 4496214"/>
              <a:gd name="connsiteY6" fmla="*/ 284 h 4695553"/>
              <a:gd name="connsiteX7" fmla="*/ 610729 w 4496214"/>
              <a:gd name="connsiteY7" fmla="*/ 77358 h 4695553"/>
              <a:gd name="connsiteX0" fmla="*/ 4496214 w 4496214"/>
              <a:gd name="connsiteY0" fmla="*/ 2853699 h 4695269"/>
              <a:gd name="connsiteX1" fmla="*/ 4327504 w 4496214"/>
              <a:gd name="connsiteY1" fmla="*/ 2969126 h 4695269"/>
              <a:gd name="connsiteX2" fmla="*/ 4128523 w 4496214"/>
              <a:gd name="connsiteY2" fmla="*/ 3104141 h 4695269"/>
              <a:gd name="connsiteX3" fmla="*/ 1946719 w 4496214"/>
              <a:gd name="connsiteY3" fmla="*/ 4497028 h 4695269"/>
              <a:gd name="connsiteX4" fmla="*/ 393090 w 4496214"/>
              <a:gd name="connsiteY4" fmla="*/ 4216828 h 4695269"/>
              <a:gd name="connsiteX5" fmla="*/ 62 w 4496214"/>
              <a:gd name="connsiteY5" fmla="*/ 2710193 h 4695269"/>
              <a:gd name="connsiteX6" fmla="*/ 513680 w 4496214"/>
              <a:gd name="connsiteY6" fmla="*/ 0 h 4695269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3578025 w 4496214"/>
              <a:gd name="connsiteY2" fmla="*/ 3466740 h 4650427"/>
              <a:gd name="connsiteX3" fmla="*/ 1946719 w 4496214"/>
              <a:gd name="connsiteY3" fmla="*/ 4497028 h 4650427"/>
              <a:gd name="connsiteX4" fmla="*/ 393090 w 4496214"/>
              <a:gd name="connsiteY4" fmla="*/ 4216828 h 4650427"/>
              <a:gd name="connsiteX5" fmla="*/ 62 w 4496214"/>
              <a:gd name="connsiteY5" fmla="*/ 2710193 h 4650427"/>
              <a:gd name="connsiteX6" fmla="*/ 513680 w 4496214"/>
              <a:gd name="connsiteY6" fmla="*/ 0 h 4650427"/>
              <a:gd name="connsiteX0" fmla="*/ 4496214 w 4496214"/>
              <a:gd name="connsiteY0" fmla="*/ 2853699 h 4650427"/>
              <a:gd name="connsiteX1" fmla="*/ 3578025 w 4496214"/>
              <a:gd name="connsiteY1" fmla="*/ 3466740 h 4650427"/>
              <a:gd name="connsiteX2" fmla="*/ 1946719 w 4496214"/>
              <a:gd name="connsiteY2" fmla="*/ 4497028 h 4650427"/>
              <a:gd name="connsiteX3" fmla="*/ 393090 w 4496214"/>
              <a:gd name="connsiteY3" fmla="*/ 4216828 h 4650427"/>
              <a:gd name="connsiteX4" fmla="*/ 62 w 4496214"/>
              <a:gd name="connsiteY4" fmla="*/ 2710193 h 4650427"/>
              <a:gd name="connsiteX5" fmla="*/ 513680 w 4496214"/>
              <a:gd name="connsiteY5" fmla="*/ 0 h 4650427"/>
              <a:gd name="connsiteX0" fmla="*/ 3578025 w 3578025"/>
              <a:gd name="connsiteY0" fmla="*/ 3466740 h 4650427"/>
              <a:gd name="connsiteX1" fmla="*/ 1946719 w 3578025"/>
              <a:gd name="connsiteY1" fmla="*/ 4497028 h 4650427"/>
              <a:gd name="connsiteX2" fmla="*/ 393090 w 3578025"/>
              <a:gd name="connsiteY2" fmla="*/ 4216828 h 4650427"/>
              <a:gd name="connsiteX3" fmla="*/ 62 w 3578025"/>
              <a:gd name="connsiteY3" fmla="*/ 2710193 h 4650427"/>
              <a:gd name="connsiteX4" fmla="*/ 513680 w 3578025"/>
              <a:gd name="connsiteY4" fmla="*/ 0 h 4650427"/>
              <a:gd name="connsiteX0" fmla="*/ 3578025 w 3578025"/>
              <a:gd name="connsiteY0" fmla="*/ 3466740 h 4705670"/>
              <a:gd name="connsiteX1" fmla="*/ 1946719 w 3578025"/>
              <a:gd name="connsiteY1" fmla="*/ 4497028 h 4705670"/>
              <a:gd name="connsiteX2" fmla="*/ 393090 w 3578025"/>
              <a:gd name="connsiteY2" fmla="*/ 4216828 h 4705670"/>
              <a:gd name="connsiteX3" fmla="*/ 62 w 3578025"/>
              <a:gd name="connsiteY3" fmla="*/ 2710193 h 4705670"/>
              <a:gd name="connsiteX4" fmla="*/ 513680 w 3578025"/>
              <a:gd name="connsiteY4" fmla="*/ 0 h 470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8025" h="4705670">
                <a:moveTo>
                  <a:pt x="3578025" y="3466740"/>
                </a:moveTo>
                <a:cubicBezTo>
                  <a:pt x="3034256" y="3810169"/>
                  <a:pt x="2520630" y="4206761"/>
                  <a:pt x="1946719" y="4497028"/>
                </a:cubicBezTo>
                <a:cubicBezTo>
                  <a:pt x="1423184" y="4761816"/>
                  <a:pt x="872113" y="4874226"/>
                  <a:pt x="393090" y="4216828"/>
                </a:cubicBezTo>
                <a:cubicBezTo>
                  <a:pt x="73281" y="3777627"/>
                  <a:pt x="-2478" y="3192354"/>
                  <a:pt x="62" y="2710193"/>
                </a:cubicBezTo>
                <a:cubicBezTo>
                  <a:pt x="5227" y="1733619"/>
                  <a:pt x="200135" y="801687"/>
                  <a:pt x="513680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894E9-E209-EE94-121C-3CD0F51C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252" y="1268361"/>
            <a:ext cx="6489291" cy="4572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  <a:latin typeface="Sitka Subheading "/>
              </a:rPr>
              <a:t>Návrh metodiky a pracovního listu</a:t>
            </a:r>
          </a:p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  <a:latin typeface="Sitka Subheading "/>
              </a:rPr>
              <a:t>↓</a:t>
            </a:r>
          </a:p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  <a:latin typeface="Sitka Subheading "/>
              </a:rPr>
              <a:t>výzkum</a:t>
            </a:r>
          </a:p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  <a:latin typeface="Sitka Subheading "/>
              </a:rPr>
              <a:t>↓</a:t>
            </a:r>
          </a:p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  <a:latin typeface="Sitka Subheading "/>
              </a:rPr>
              <a:t>Upravený PL a metodika podle doporučení</a:t>
            </a:r>
            <a:r>
              <a:rPr lang="pl-PL" sz="2400" dirty="0">
                <a:solidFill>
                  <a:schemeClr val="tx1"/>
                </a:solidFill>
                <a:latin typeface="Sitka Subheading "/>
              </a:rPr>
              <a:t> </a:t>
            </a:r>
            <a:endParaRPr lang="cs-CZ" sz="2400" dirty="0">
              <a:solidFill>
                <a:schemeClr val="tx1"/>
              </a:solidFill>
              <a:latin typeface="Sitka Subheading "/>
            </a:endParaRPr>
          </a:p>
        </p:txBody>
      </p:sp>
    </p:spTree>
    <p:extLst>
      <p:ext uri="{BB962C8B-B14F-4D97-AF65-F5344CB8AC3E}">
        <p14:creationId xmlns:p14="http://schemas.microsoft.com/office/powerpoint/2010/main" val="30868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9808B-56D2-FFEE-8819-49F9D04A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E3794-8A94-F3DE-AA80-570BF32F2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Zkoumám srozumitelnost a využitelnost pracovního listu a metodiky lekce</a:t>
            </a:r>
          </a:p>
          <a:p>
            <a:endParaRPr lang="cs-CZ" dirty="0"/>
          </a:p>
          <a:p>
            <a:r>
              <a:rPr lang="cs-CZ" dirty="0"/>
              <a:t>Výzkumný vzorek – 3 učitelé (3.-5. třída, ideálně na 3 různých školách) </a:t>
            </a:r>
          </a:p>
        </p:txBody>
      </p:sp>
    </p:spTree>
    <p:extLst>
      <p:ext uri="{BB962C8B-B14F-4D97-AF65-F5344CB8AC3E}">
        <p14:creationId xmlns:p14="http://schemas.microsoft.com/office/powerpoint/2010/main" val="116690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4F0B8-0C4A-13CF-7476-21C5CBD7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C70C3-8C4F-8794-438F-3FF9C5879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Pozorování</a:t>
            </a:r>
            <a:r>
              <a:rPr lang="cs-CZ" dirty="0"/>
              <a:t> – pozorovací arch – můj záznam z odučené hodiny – vidět efektivitu pracovního listu a jak učitel pochopil metodiku/PL</a:t>
            </a:r>
          </a:p>
          <a:p>
            <a:r>
              <a:rPr lang="cs-CZ" b="1" dirty="0"/>
              <a:t>Rozhovory s učiteli </a:t>
            </a:r>
            <a:r>
              <a:rPr lang="cs-CZ" dirty="0"/>
              <a:t>– jak se jim s PL a metodikou pracovalo, jaké by navrhovali změny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25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01028-80F0-D306-D9E2-D0501D1E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zdroje pro DP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B7E71-D661-35F7-8D9C-8AFA6081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66452"/>
            <a:ext cx="10668000" cy="43458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200" dirty="0"/>
              <a:t>SLUSSAREFF, Michaela. Hry, sítě, porno: rodičovský průvodce džunglí digitálního dětství a puberty. Žádná velká věda. V Brně: Jan </a:t>
            </a:r>
            <a:r>
              <a:rPr lang="cs-CZ" sz="1200" dirty="0" err="1"/>
              <a:t>Melvil</a:t>
            </a:r>
            <a:r>
              <a:rPr lang="cs-CZ" sz="1200" dirty="0"/>
              <a:t> </a:t>
            </a:r>
            <a:r>
              <a:rPr lang="cs-CZ" sz="1200" dirty="0" err="1"/>
              <a:t>Publishing</a:t>
            </a:r>
            <a:r>
              <a:rPr lang="cs-CZ" sz="1200" dirty="0"/>
              <a:t>, 2022. ISBN 978-80-7555-156-6.</a:t>
            </a:r>
          </a:p>
          <a:p>
            <a:pPr marL="0" indent="0">
              <a:buNone/>
            </a:pPr>
            <a:r>
              <a:rPr lang="cs-CZ" sz="1200" dirty="0"/>
              <a:t>MEYROWITZ, Joshua, 2006. Všude a nikde: vliv elektronických médií na sociální chování. 1. české vyd. Praha: Karolinum, 341 s. Mediální studia. ISBN 80-246-0905- 3</a:t>
            </a:r>
          </a:p>
          <a:p>
            <a:pPr marL="0" indent="0">
              <a:buNone/>
            </a:pPr>
            <a:r>
              <a:rPr lang="cs-CZ" sz="1200" dirty="0"/>
              <a:t>BOCAN, Miroslav. Děti v ringu dnešního světa: hodnotové orientace dětí ve věku 6 až 15 let. Praha: Národní institut dětí a mládeže Ministerstva školství, mládeže a tělovýchovy, 2012. ISBN 978-80-87449-24-0.</a:t>
            </a:r>
          </a:p>
          <a:p>
            <a:pPr marL="0" indent="0">
              <a:buNone/>
            </a:pPr>
            <a:r>
              <a:rPr lang="cs-CZ" sz="1200" dirty="0"/>
              <a:t>KRČMÁŘOVÁ, Barbora. Vliv internetu na formování a vývoj osobnosti. Děti a online rizika. Praha: Sdružení Linka bezpečí, 2012, s. 71-84. ISBN 978-80-904920- 3-5.</a:t>
            </a:r>
          </a:p>
          <a:p>
            <a:pPr marL="0" indent="0">
              <a:buNone/>
            </a:pPr>
            <a:r>
              <a:rPr lang="cs-CZ" sz="1200" dirty="0"/>
              <a:t>STAŠOVÁ, Leona, Gabriela SLANINOVÁ a Iva JUNOVÁ. Nová generace: vybrané aspekty socializace a výchovy současných dětí a mládeže v kontextu medializované společnosti. Hradec Králové: Gaudeamus, 2015. Recenzované monografie. ISBN 978-80-7435-567-7.</a:t>
            </a:r>
          </a:p>
          <a:p>
            <a:pPr marL="0" indent="0">
              <a:buNone/>
            </a:pPr>
            <a:r>
              <a:rPr lang="cs-CZ" sz="1200" dirty="0"/>
              <a:t>ŠEVČÍKOVÁ, Anna. Děti a dospívající online: vybraná rizika používání internetu. Praha: Grada, 2014. Psyché (Grada). ISBN 978-80-210-7527-6.</a:t>
            </a:r>
          </a:p>
          <a:p>
            <a:pPr marL="0" indent="0">
              <a:buNone/>
            </a:pPr>
            <a:r>
              <a:rPr lang="cs-CZ" sz="1200" dirty="0"/>
              <a:t>HAMŽUKOVÁ, Lucie. YouTube v mladším školním věku [online]. Brno, 2021 [cit. 2021-12-27]. Diplomová práce. Masarykova univerzita, Pedagogická fakulta. PhDr. Lenka </a:t>
            </a:r>
            <a:r>
              <a:rPr lang="cs-CZ" sz="1200" dirty="0" err="1"/>
              <a:t>Gajzlerová</a:t>
            </a:r>
            <a:r>
              <a:rPr lang="cs-CZ" sz="1200" dirty="0"/>
              <a:t>, Ph.D. Dostupné z: </a:t>
            </a:r>
            <a:r>
              <a:rPr lang="cs-CZ" sz="1200" dirty="0">
                <a:hlinkClick r:id="rId2"/>
              </a:rPr>
              <a:t>https://is.muni.cz/th/hcosu/DP_Hazmukova_komplet.pdf</a:t>
            </a:r>
            <a:endParaRPr lang="cs-CZ" sz="1200" dirty="0"/>
          </a:p>
          <a:p>
            <a:pPr marL="0" indent="0">
              <a:buNone/>
            </a:pPr>
            <a:r>
              <a:rPr lang="cs-CZ" sz="1200" dirty="0"/>
              <a:t>KVÍZ, Rudolf a Marko ZEKIČ. Jak na české </a:t>
            </a:r>
            <a:r>
              <a:rPr lang="cs-CZ" sz="1200" dirty="0" err="1"/>
              <a:t>YouTubery</a:t>
            </a:r>
            <a:r>
              <a:rPr lang="cs-CZ" sz="1200" dirty="0"/>
              <a:t>. In: Konektor </a:t>
            </a:r>
            <a:r>
              <a:rPr lang="cs-CZ" sz="1200" dirty="0" err="1"/>
              <a:t>Social</a:t>
            </a:r>
            <a:r>
              <a:rPr lang="cs-CZ" sz="1200" dirty="0"/>
              <a:t> [online]. Praha: Konektor </a:t>
            </a:r>
            <a:r>
              <a:rPr lang="cs-CZ" sz="1200" dirty="0" err="1"/>
              <a:t>Social</a:t>
            </a:r>
            <a:r>
              <a:rPr lang="cs-CZ" sz="1200" dirty="0"/>
              <a:t>, 2015 [cit. 2017-02-17]. Dostupné z: http://www.konektorsocial.cz/bila-kniha-jak-na-youtubery/</a:t>
            </a:r>
          </a:p>
          <a:p>
            <a:pPr marL="0" indent="0">
              <a:buNone/>
            </a:pPr>
            <a:r>
              <a:rPr lang="cs-CZ" sz="1200" dirty="0"/>
              <a:t>LANGE, Patricia G. </a:t>
            </a:r>
            <a:r>
              <a:rPr lang="cs-CZ" sz="1200" dirty="0" err="1"/>
              <a:t>Kids</a:t>
            </a:r>
            <a:r>
              <a:rPr lang="cs-CZ" sz="1200" dirty="0"/>
              <a:t> on YouTube: </a:t>
            </a:r>
            <a:r>
              <a:rPr lang="cs-CZ" sz="1200" dirty="0" err="1"/>
              <a:t>technical</a:t>
            </a:r>
            <a:r>
              <a:rPr lang="cs-CZ" sz="1200" dirty="0"/>
              <a:t> </a:t>
            </a:r>
            <a:r>
              <a:rPr lang="cs-CZ" sz="1200" dirty="0" err="1"/>
              <a:t>identities</a:t>
            </a:r>
            <a:r>
              <a:rPr lang="cs-CZ" sz="1200" dirty="0"/>
              <a:t> and </a:t>
            </a:r>
            <a:r>
              <a:rPr lang="cs-CZ" sz="1200" dirty="0" err="1"/>
              <a:t>digital</a:t>
            </a:r>
            <a:r>
              <a:rPr lang="cs-CZ" sz="1200" dirty="0"/>
              <a:t> </a:t>
            </a:r>
            <a:r>
              <a:rPr lang="cs-CZ" sz="1200" dirty="0" err="1"/>
              <a:t>literacies</a:t>
            </a:r>
            <a:r>
              <a:rPr lang="cs-CZ" sz="1200" dirty="0"/>
              <a:t>. </a:t>
            </a:r>
            <a:r>
              <a:rPr lang="cs-CZ" sz="1200" dirty="0" err="1"/>
              <a:t>Walnut</a:t>
            </a:r>
            <a:r>
              <a:rPr lang="cs-CZ" sz="1200" dirty="0"/>
              <a:t> Creek, </a:t>
            </a:r>
            <a:r>
              <a:rPr lang="cs-CZ" sz="1200" dirty="0" err="1"/>
              <a:t>California</a:t>
            </a:r>
            <a:r>
              <a:rPr lang="cs-CZ" sz="1200" dirty="0"/>
              <a:t>: </a:t>
            </a:r>
            <a:r>
              <a:rPr lang="cs-CZ" sz="1200" dirty="0" err="1"/>
              <a:t>Left</a:t>
            </a:r>
            <a:r>
              <a:rPr lang="cs-CZ" sz="1200" dirty="0"/>
              <a:t> Coast </a:t>
            </a:r>
            <a:r>
              <a:rPr lang="cs-CZ" sz="1200" dirty="0" err="1"/>
              <a:t>Press</a:t>
            </a:r>
            <a:r>
              <a:rPr lang="cs-CZ" sz="1200" dirty="0"/>
              <a:t>, 2014. ISBN 978-1-61132-937-7.</a:t>
            </a:r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13862394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RightStep">
      <a:dk1>
        <a:srgbClr val="000000"/>
      </a:dk1>
      <a:lt1>
        <a:srgbClr val="FFFFFF"/>
      </a:lt1>
      <a:dk2>
        <a:srgbClr val="41242A"/>
      </a:dk2>
      <a:lt2>
        <a:srgbClr val="E2E8E2"/>
      </a:lt2>
      <a:accent1>
        <a:srgbClr val="E229E7"/>
      </a:accent1>
      <a:accent2>
        <a:srgbClr val="D5178B"/>
      </a:accent2>
      <a:accent3>
        <a:srgbClr val="E7294E"/>
      </a:accent3>
      <a:accent4>
        <a:srgbClr val="D54217"/>
      </a:accent4>
      <a:accent5>
        <a:srgbClr val="D59626"/>
      </a:accent5>
      <a:accent6>
        <a:srgbClr val="A2AA13"/>
      </a:accent6>
      <a:hlink>
        <a:srgbClr val="349632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766</Words>
  <Application>Microsoft Office PowerPoint</Application>
  <PresentationFormat>Širokoúhlá obrazovka</PresentationFormat>
  <Paragraphs>48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Aptos</vt:lpstr>
      <vt:lpstr>Arial</vt:lpstr>
      <vt:lpstr>Avenir Next LT Pro</vt:lpstr>
      <vt:lpstr>Avenir Next LT Pro Light</vt:lpstr>
      <vt:lpstr>Calibri</vt:lpstr>
      <vt:lpstr>Sitka Subheading</vt:lpstr>
      <vt:lpstr>Sitka Subheading </vt:lpstr>
      <vt:lpstr>Symbol</vt:lpstr>
      <vt:lpstr>Times New Roman</vt:lpstr>
      <vt:lpstr>PebbleVTI</vt:lpstr>
      <vt:lpstr>Jak pracovat s žáky 1. stupně s tématem youtubeři</vt:lpstr>
      <vt:lpstr>Proč jsem si téma zvolila ?</vt:lpstr>
      <vt:lpstr>Čeho by se mohla dotknout teoretická část</vt:lpstr>
      <vt:lpstr>Co vám představím?</vt:lpstr>
      <vt:lpstr>Prezentace aplikace PowerPoint</vt:lpstr>
      <vt:lpstr>Popis</vt:lpstr>
      <vt:lpstr>Metody</vt:lpstr>
      <vt:lpstr>Možné zdroje pro DP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pracovat s žáky 1. stupně s tématem youtubeři</dc:title>
  <dc:creator>Anna Štrofová</dc:creator>
  <cp:lastModifiedBy>Anna Štrofová</cp:lastModifiedBy>
  <cp:revision>2</cp:revision>
  <dcterms:created xsi:type="dcterms:W3CDTF">2024-04-01T08:37:45Z</dcterms:created>
  <dcterms:modified xsi:type="dcterms:W3CDTF">2024-04-01T09:22:01Z</dcterms:modified>
</cp:coreProperties>
</file>