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M Sans" charset="1" panose="00000000000000000000"/>
      <p:regular r:id="rId10"/>
    </p:embeddedFont>
    <p:embeddedFont>
      <p:font typeface="DM Sans Bold" charset="1" panose="00000000000000000000"/>
      <p:regular r:id="rId11"/>
    </p:embeddedFont>
    <p:embeddedFont>
      <p:font typeface="DM Sans Italics" charset="1" panose="00000000000000000000"/>
      <p:regular r:id="rId12"/>
    </p:embeddedFont>
    <p:embeddedFont>
      <p:font typeface="DM Sans Bold Italics" charset="1" panose="00000000000000000000"/>
      <p:regular r:id="rId13"/>
    </p:embeddedFont>
    <p:embeddedFont>
      <p:font typeface="Lovelace Text" charset="1" panose="00000500000000000000"/>
      <p:regular r:id="rId14"/>
    </p:embeddedFont>
    <p:embeddedFont>
      <p:font typeface="Lovelace Text Bold" charset="1" panose="00000700000000000000"/>
      <p:regular r:id="rId15"/>
    </p:embeddedFont>
    <p:embeddedFont>
      <p:font typeface="Lovelace Text Italics" charset="1" panose="00000500000000000000"/>
      <p:regular r:id="rId16"/>
    </p:embeddedFont>
    <p:embeddedFont>
      <p:font typeface="Lovelace Text Bold Italics" charset="1" panose="000007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43027" y="1569975"/>
            <a:ext cx="14801947" cy="7147050"/>
            <a:chOff x="0" y="0"/>
            <a:chExt cx="3898455" cy="18823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98455" cy="1882351"/>
            </a:xfrm>
            <a:custGeom>
              <a:avLst/>
              <a:gdLst/>
              <a:ahLst/>
              <a:cxnLst/>
              <a:rect r="r" b="b" t="t" l="l"/>
              <a:pathLst>
                <a:path h="1882351" w="3898455">
                  <a:moveTo>
                    <a:pt x="26675" y="0"/>
                  </a:moveTo>
                  <a:lnTo>
                    <a:pt x="3871780" y="0"/>
                  </a:lnTo>
                  <a:cubicBezTo>
                    <a:pt x="3878855" y="0"/>
                    <a:pt x="3885640" y="2810"/>
                    <a:pt x="3890642" y="7813"/>
                  </a:cubicBezTo>
                  <a:cubicBezTo>
                    <a:pt x="3895645" y="12815"/>
                    <a:pt x="3898455" y="19600"/>
                    <a:pt x="3898455" y="26675"/>
                  </a:cubicBezTo>
                  <a:lnTo>
                    <a:pt x="3898455" y="1855676"/>
                  </a:lnTo>
                  <a:cubicBezTo>
                    <a:pt x="3898455" y="1870408"/>
                    <a:pt x="3886512" y="1882351"/>
                    <a:pt x="3871780" y="1882351"/>
                  </a:cubicBezTo>
                  <a:lnTo>
                    <a:pt x="26675" y="1882351"/>
                  </a:lnTo>
                  <a:cubicBezTo>
                    <a:pt x="19600" y="1882351"/>
                    <a:pt x="12815" y="1879540"/>
                    <a:pt x="7813" y="1874538"/>
                  </a:cubicBezTo>
                  <a:cubicBezTo>
                    <a:pt x="2810" y="1869535"/>
                    <a:pt x="0" y="1862750"/>
                    <a:pt x="0" y="1855676"/>
                  </a:cubicBezTo>
                  <a:lnTo>
                    <a:pt x="0" y="26675"/>
                  </a:lnTo>
                  <a:cubicBezTo>
                    <a:pt x="0" y="19600"/>
                    <a:pt x="2810" y="12815"/>
                    <a:pt x="7813" y="7813"/>
                  </a:cubicBezTo>
                  <a:cubicBezTo>
                    <a:pt x="12815" y="2810"/>
                    <a:pt x="19600" y="0"/>
                    <a:pt x="266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898455" cy="19299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743027" y="3521075"/>
            <a:ext cx="14801947" cy="312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8"/>
              </a:lnSpc>
            </a:pPr>
            <a:r>
              <a:rPr lang="en-US" sz="5934">
                <a:solidFill>
                  <a:srgbClr val="3D3D3D"/>
                </a:solidFill>
                <a:latin typeface="Lovelace Text"/>
              </a:rPr>
              <a:t>SPOLUPRÁCE ŠKOLY S RODINOU NA POČÁTKU ŠKOLNÍ DOCHÁZKY DĚTÍ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41171" y="6870700"/>
            <a:ext cx="6805659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D3D3D"/>
                </a:solidFill>
                <a:latin typeface="DM Sans"/>
              </a:rPr>
              <a:t>Viktorie Němcová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187573">
            <a:off x="-719608" y="-672448"/>
            <a:ext cx="4130822" cy="3402295"/>
          </a:xfrm>
          <a:custGeom>
            <a:avLst/>
            <a:gdLst/>
            <a:ahLst/>
            <a:cxnLst/>
            <a:rect r="r" b="b" t="t" l="l"/>
            <a:pathLst>
              <a:path h="3402295" w="4130822">
                <a:moveTo>
                  <a:pt x="0" y="0"/>
                </a:moveTo>
                <a:lnTo>
                  <a:pt x="4130822" y="0"/>
                </a:lnTo>
                <a:lnTo>
                  <a:pt x="4130822" y="3402296"/>
                </a:lnTo>
                <a:lnTo>
                  <a:pt x="0" y="3402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7571171">
            <a:off x="15877090" y="-1630358"/>
            <a:ext cx="4516811" cy="6226181"/>
          </a:xfrm>
          <a:custGeom>
            <a:avLst/>
            <a:gdLst/>
            <a:ahLst/>
            <a:cxnLst/>
            <a:rect r="r" b="b" t="t" l="l"/>
            <a:pathLst>
              <a:path h="6226181" w="4516811">
                <a:moveTo>
                  <a:pt x="0" y="0"/>
                </a:moveTo>
                <a:lnTo>
                  <a:pt x="4516811" y="0"/>
                </a:lnTo>
                <a:lnTo>
                  <a:pt x="4516811" y="6226180"/>
                </a:lnTo>
                <a:lnTo>
                  <a:pt x="0" y="6226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540347">
            <a:off x="-1848448" y="4888378"/>
            <a:ext cx="4290468" cy="8739843"/>
          </a:xfrm>
          <a:custGeom>
            <a:avLst/>
            <a:gdLst/>
            <a:ahLst/>
            <a:cxnLst/>
            <a:rect r="r" b="b" t="t" l="l"/>
            <a:pathLst>
              <a:path h="8739843" w="4290468">
                <a:moveTo>
                  <a:pt x="0" y="0"/>
                </a:moveTo>
                <a:lnTo>
                  <a:pt x="4290469" y="0"/>
                </a:lnTo>
                <a:lnTo>
                  <a:pt x="4290469" y="8739844"/>
                </a:lnTo>
                <a:lnTo>
                  <a:pt x="0" y="87398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9760749">
            <a:off x="13668059" y="6956824"/>
            <a:ext cx="7798856" cy="4962908"/>
          </a:xfrm>
          <a:custGeom>
            <a:avLst/>
            <a:gdLst/>
            <a:ahLst/>
            <a:cxnLst/>
            <a:rect r="r" b="b" t="t" l="l"/>
            <a:pathLst>
              <a:path h="4962908" w="7798856">
                <a:moveTo>
                  <a:pt x="0" y="0"/>
                </a:moveTo>
                <a:lnTo>
                  <a:pt x="7798856" y="0"/>
                </a:lnTo>
                <a:lnTo>
                  <a:pt x="7798856" y="4962909"/>
                </a:lnTo>
                <a:lnTo>
                  <a:pt x="0" y="4962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61347" y="3054445"/>
            <a:ext cx="13489320" cy="5694775"/>
            <a:chOff x="0" y="0"/>
            <a:chExt cx="3552743" cy="14998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743" cy="1499858"/>
            </a:xfrm>
            <a:custGeom>
              <a:avLst/>
              <a:gdLst/>
              <a:ahLst/>
              <a:cxnLst/>
              <a:rect r="r" b="b" t="t" l="l"/>
              <a:pathLst>
                <a:path h="1499858" w="3552743">
                  <a:moveTo>
                    <a:pt x="29270" y="0"/>
                  </a:moveTo>
                  <a:lnTo>
                    <a:pt x="3523473" y="0"/>
                  </a:lnTo>
                  <a:cubicBezTo>
                    <a:pt x="3539638" y="0"/>
                    <a:pt x="3552743" y="13105"/>
                    <a:pt x="3552743" y="29270"/>
                  </a:cubicBezTo>
                  <a:lnTo>
                    <a:pt x="3552743" y="1470588"/>
                  </a:lnTo>
                  <a:cubicBezTo>
                    <a:pt x="3552743" y="1478351"/>
                    <a:pt x="3549659" y="1485796"/>
                    <a:pt x="3544170" y="1491285"/>
                  </a:cubicBezTo>
                  <a:cubicBezTo>
                    <a:pt x="3538681" y="1496775"/>
                    <a:pt x="3531236" y="1499858"/>
                    <a:pt x="3523473" y="1499858"/>
                  </a:cubicBezTo>
                  <a:lnTo>
                    <a:pt x="29270" y="1499858"/>
                  </a:lnTo>
                  <a:cubicBezTo>
                    <a:pt x="21507" y="1499858"/>
                    <a:pt x="14062" y="1496775"/>
                    <a:pt x="8573" y="1491285"/>
                  </a:cubicBezTo>
                  <a:cubicBezTo>
                    <a:pt x="3084" y="1485796"/>
                    <a:pt x="0" y="1478351"/>
                    <a:pt x="0" y="1470588"/>
                  </a:cubicBezTo>
                  <a:lnTo>
                    <a:pt x="0" y="29270"/>
                  </a:lnTo>
                  <a:cubicBezTo>
                    <a:pt x="0" y="21507"/>
                    <a:pt x="3084" y="14062"/>
                    <a:pt x="8573" y="8573"/>
                  </a:cubicBezTo>
                  <a:cubicBezTo>
                    <a:pt x="14062" y="3084"/>
                    <a:pt x="21507" y="0"/>
                    <a:pt x="292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552743" cy="1547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DM Sans"/>
                </a:rPr>
                <a:t>-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422435" y="1228725"/>
            <a:ext cx="13814882" cy="1157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8925">
                <a:solidFill>
                  <a:srgbClr val="3D3D3D"/>
                </a:solidFill>
                <a:latin typeface="Lovelace Text"/>
              </a:rPr>
              <a:t>TÉMA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86460" y="4424224"/>
            <a:ext cx="11613850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42007" indent="-421003" lvl="1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3D3D3D"/>
                </a:solidFill>
                <a:latin typeface="Open Sans"/>
              </a:rPr>
              <a:t>role každého z aktérů spolupráce</a:t>
            </a:r>
          </a:p>
          <a:p>
            <a:pPr marL="842007" indent="-421003" lvl="1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3D3D3D"/>
                </a:solidFill>
                <a:latin typeface="Open Sans"/>
              </a:rPr>
              <a:t>formy spolupráce využívané na počátku školní docházky a během prvního roku školy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166091" y="-3426149"/>
            <a:ext cx="3446490" cy="7020627"/>
          </a:xfrm>
          <a:custGeom>
            <a:avLst/>
            <a:gdLst/>
            <a:ahLst/>
            <a:cxnLst/>
            <a:rect r="r" b="b" t="t" l="l"/>
            <a:pathLst>
              <a:path h="7020627" w="3446490">
                <a:moveTo>
                  <a:pt x="0" y="0"/>
                </a:moveTo>
                <a:lnTo>
                  <a:pt x="3446490" y="0"/>
                </a:lnTo>
                <a:lnTo>
                  <a:pt x="3446490" y="7020627"/>
                </a:lnTo>
                <a:lnTo>
                  <a:pt x="0" y="7020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99582">
            <a:off x="-1236685" y="6935086"/>
            <a:ext cx="2835471" cy="4114800"/>
          </a:xfrm>
          <a:custGeom>
            <a:avLst/>
            <a:gdLst/>
            <a:ahLst/>
            <a:cxnLst/>
            <a:rect r="r" b="b" t="t" l="l"/>
            <a:pathLst>
              <a:path h="4114800" w="2835471">
                <a:moveTo>
                  <a:pt x="0" y="0"/>
                </a:moveTo>
                <a:lnTo>
                  <a:pt x="2835471" y="0"/>
                </a:lnTo>
                <a:lnTo>
                  <a:pt x="28354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22462" y="-1008933"/>
            <a:ext cx="4365538" cy="2516137"/>
          </a:xfrm>
          <a:custGeom>
            <a:avLst/>
            <a:gdLst/>
            <a:ahLst/>
            <a:cxnLst/>
            <a:rect r="r" b="b" t="t" l="l"/>
            <a:pathLst>
              <a:path h="2516137" w="4365538">
                <a:moveTo>
                  <a:pt x="0" y="0"/>
                </a:moveTo>
                <a:lnTo>
                  <a:pt x="4365538" y="0"/>
                </a:lnTo>
                <a:lnTo>
                  <a:pt x="4365538" y="2516137"/>
                </a:lnTo>
                <a:lnTo>
                  <a:pt x="0" y="25161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641225" y="7851885"/>
            <a:ext cx="7315200" cy="3777303"/>
          </a:xfrm>
          <a:custGeom>
            <a:avLst/>
            <a:gdLst/>
            <a:ahLst/>
            <a:cxnLst/>
            <a:rect r="r" b="b" t="t" l="l"/>
            <a:pathLst>
              <a:path h="3777303" w="7315200">
                <a:moveTo>
                  <a:pt x="0" y="0"/>
                </a:moveTo>
                <a:lnTo>
                  <a:pt x="7315200" y="0"/>
                </a:lnTo>
                <a:lnTo>
                  <a:pt x="7315200" y="3777304"/>
                </a:lnTo>
                <a:lnTo>
                  <a:pt x="0" y="37773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28142" y="1028700"/>
            <a:ext cx="15031716" cy="8229600"/>
            <a:chOff x="0" y="0"/>
            <a:chExt cx="2353070" cy="12882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53070" cy="1288264"/>
            </a:xfrm>
            <a:custGeom>
              <a:avLst/>
              <a:gdLst/>
              <a:ahLst/>
              <a:cxnLst/>
              <a:rect r="r" b="b" t="t" l="l"/>
              <a:pathLst>
                <a:path h="1288264" w="2353070">
                  <a:moveTo>
                    <a:pt x="0" y="0"/>
                  </a:moveTo>
                  <a:lnTo>
                    <a:pt x="2353070" y="0"/>
                  </a:lnTo>
                  <a:lnTo>
                    <a:pt x="2353070" y="1288264"/>
                  </a:lnTo>
                  <a:lnTo>
                    <a:pt x="0" y="128826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353070" cy="13358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521250" y="3987312"/>
            <a:ext cx="13253547" cy="3930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1373" indent="-430686" lvl="1">
              <a:lnSpc>
                <a:spcPts val="5186"/>
              </a:lnSpc>
              <a:buFont typeface="Arial"/>
              <a:buChar char="•"/>
            </a:pPr>
            <a:r>
              <a:rPr lang="en-US" sz="3989">
                <a:solidFill>
                  <a:srgbClr val="3D3D3D"/>
                </a:solidFill>
                <a:latin typeface="DM Sans"/>
              </a:rPr>
              <a:t>role učitele</a:t>
            </a:r>
          </a:p>
          <a:p>
            <a:pPr marL="861373" indent="-430686" lvl="1">
              <a:lnSpc>
                <a:spcPts val="5186"/>
              </a:lnSpc>
              <a:buFont typeface="Arial"/>
              <a:buChar char="•"/>
            </a:pPr>
            <a:r>
              <a:rPr lang="en-US" sz="3989">
                <a:solidFill>
                  <a:srgbClr val="3D3D3D"/>
                </a:solidFill>
                <a:latin typeface="DM Sans"/>
              </a:rPr>
              <a:t>role rodiče (typy rodičů, typologie rodin)</a:t>
            </a:r>
          </a:p>
          <a:p>
            <a:pPr marL="861373" indent="-430686" lvl="1">
              <a:lnSpc>
                <a:spcPts val="5186"/>
              </a:lnSpc>
              <a:buFont typeface="Arial"/>
              <a:buChar char="•"/>
            </a:pPr>
            <a:r>
              <a:rPr lang="en-US" sz="3989">
                <a:solidFill>
                  <a:srgbClr val="3D3D3D"/>
                </a:solidFill>
                <a:latin typeface="DM Sans"/>
              </a:rPr>
              <a:t>dítě ( školní připravenost, nástup do školy)</a:t>
            </a:r>
          </a:p>
          <a:p>
            <a:pPr marL="861373" indent="-430686" lvl="1">
              <a:lnSpc>
                <a:spcPts val="5186"/>
              </a:lnSpc>
              <a:buFont typeface="Arial"/>
              <a:buChar char="•"/>
            </a:pPr>
            <a:r>
              <a:rPr lang="en-US" sz="3989">
                <a:solidFill>
                  <a:srgbClr val="3D3D3D"/>
                </a:solidFill>
                <a:latin typeface="DM Sans"/>
              </a:rPr>
              <a:t>kompetence učitel 21.století</a:t>
            </a:r>
          </a:p>
          <a:p>
            <a:pPr marL="861373" indent="-430686" lvl="1">
              <a:lnSpc>
                <a:spcPts val="5186"/>
              </a:lnSpc>
              <a:buFont typeface="Arial"/>
              <a:buChar char="•"/>
            </a:pPr>
            <a:r>
              <a:rPr lang="en-US" sz="3989">
                <a:solidFill>
                  <a:srgbClr val="3D3D3D"/>
                </a:solidFill>
                <a:latin typeface="DM Sans"/>
              </a:rPr>
              <a:t>formy spolupráce</a:t>
            </a:r>
          </a:p>
          <a:p>
            <a:pPr marL="861373" indent="-430686" lvl="1">
              <a:lnSpc>
                <a:spcPts val="5186"/>
              </a:lnSpc>
              <a:buFont typeface="Arial"/>
              <a:buChar char="•"/>
            </a:pPr>
            <a:r>
              <a:rPr lang="en-US" sz="3989">
                <a:solidFill>
                  <a:srgbClr val="3D3D3D"/>
                </a:solidFill>
                <a:latin typeface="DM Sans"/>
              </a:rPr>
              <a:t>vnější podpory školy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27065" y="1520982"/>
            <a:ext cx="12233870" cy="1526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56"/>
              </a:lnSpc>
            </a:pPr>
            <a:r>
              <a:rPr lang="en-US" sz="8897">
                <a:solidFill>
                  <a:srgbClr val="3D3D3D"/>
                </a:solidFill>
                <a:latin typeface="Lovelace Text"/>
              </a:rPr>
              <a:t>TEORETICKÁ ČÁST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463850" y="-1321981"/>
            <a:ext cx="2985100" cy="4114800"/>
          </a:xfrm>
          <a:custGeom>
            <a:avLst/>
            <a:gdLst/>
            <a:ahLst/>
            <a:cxnLst/>
            <a:rect r="r" b="b" t="t" l="l"/>
            <a:pathLst>
              <a:path h="4114800" w="29851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564755" y="-3283753"/>
            <a:ext cx="3446490" cy="7020627"/>
          </a:xfrm>
          <a:custGeom>
            <a:avLst/>
            <a:gdLst/>
            <a:ahLst/>
            <a:cxnLst/>
            <a:rect r="r" b="b" t="t" l="l"/>
            <a:pathLst>
              <a:path h="7020627" w="3446490">
                <a:moveTo>
                  <a:pt x="0" y="0"/>
                </a:moveTo>
                <a:lnTo>
                  <a:pt x="3446490" y="0"/>
                </a:lnTo>
                <a:lnTo>
                  <a:pt x="3446490" y="7020627"/>
                </a:lnTo>
                <a:lnTo>
                  <a:pt x="0" y="7020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432290" y="4441252"/>
            <a:ext cx="4510724" cy="7405666"/>
          </a:xfrm>
          <a:custGeom>
            <a:avLst/>
            <a:gdLst/>
            <a:ahLst/>
            <a:cxnLst/>
            <a:rect r="r" b="b" t="t" l="l"/>
            <a:pathLst>
              <a:path h="7405666" w="4510724">
                <a:moveTo>
                  <a:pt x="0" y="0"/>
                </a:moveTo>
                <a:lnTo>
                  <a:pt x="4510724" y="0"/>
                </a:lnTo>
                <a:lnTo>
                  <a:pt x="4510724" y="7405666"/>
                </a:lnTo>
                <a:lnTo>
                  <a:pt x="0" y="74056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911644" y="7508957"/>
            <a:ext cx="4695311" cy="4114800"/>
          </a:xfrm>
          <a:custGeom>
            <a:avLst/>
            <a:gdLst/>
            <a:ahLst/>
            <a:cxnLst/>
            <a:rect r="r" b="b" t="t" l="l"/>
            <a:pathLst>
              <a:path h="4114800" w="4695311">
                <a:moveTo>
                  <a:pt x="0" y="0"/>
                </a:moveTo>
                <a:lnTo>
                  <a:pt x="4695312" y="0"/>
                </a:lnTo>
                <a:lnTo>
                  <a:pt x="46953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67312" y="3895673"/>
            <a:ext cx="7576688" cy="4637231"/>
            <a:chOff x="0" y="0"/>
            <a:chExt cx="1995506" cy="12213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95506" cy="1221328"/>
            </a:xfrm>
            <a:custGeom>
              <a:avLst/>
              <a:gdLst/>
              <a:ahLst/>
              <a:cxnLst/>
              <a:rect r="r" b="b" t="t" l="l"/>
              <a:pathLst>
                <a:path h="1221328" w="1995506">
                  <a:moveTo>
                    <a:pt x="52112" y="0"/>
                  </a:moveTo>
                  <a:lnTo>
                    <a:pt x="1943394" y="0"/>
                  </a:lnTo>
                  <a:cubicBezTo>
                    <a:pt x="1972175" y="0"/>
                    <a:pt x="1995506" y="23331"/>
                    <a:pt x="1995506" y="52112"/>
                  </a:cubicBezTo>
                  <a:lnTo>
                    <a:pt x="1995506" y="1169216"/>
                  </a:lnTo>
                  <a:cubicBezTo>
                    <a:pt x="1995506" y="1183037"/>
                    <a:pt x="1990016" y="1196292"/>
                    <a:pt x="1980243" y="1206065"/>
                  </a:cubicBezTo>
                  <a:cubicBezTo>
                    <a:pt x="1970470" y="1215838"/>
                    <a:pt x="1957215" y="1221328"/>
                    <a:pt x="1943394" y="1221328"/>
                  </a:cubicBezTo>
                  <a:lnTo>
                    <a:pt x="52112" y="1221328"/>
                  </a:lnTo>
                  <a:cubicBezTo>
                    <a:pt x="38291" y="1221328"/>
                    <a:pt x="25036" y="1215838"/>
                    <a:pt x="15263" y="1206065"/>
                  </a:cubicBezTo>
                  <a:cubicBezTo>
                    <a:pt x="5490" y="1196292"/>
                    <a:pt x="0" y="1183037"/>
                    <a:pt x="0" y="1169216"/>
                  </a:cubicBezTo>
                  <a:lnTo>
                    <a:pt x="0" y="52112"/>
                  </a:lnTo>
                  <a:cubicBezTo>
                    <a:pt x="0" y="38291"/>
                    <a:pt x="5490" y="25036"/>
                    <a:pt x="15263" y="15263"/>
                  </a:cubicBezTo>
                  <a:cubicBezTo>
                    <a:pt x="25036" y="5490"/>
                    <a:pt x="38291" y="0"/>
                    <a:pt x="521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995506" cy="12689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82612" y="3895673"/>
            <a:ext cx="7576688" cy="4637231"/>
            <a:chOff x="0" y="0"/>
            <a:chExt cx="1995506" cy="12213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95506" cy="1221328"/>
            </a:xfrm>
            <a:custGeom>
              <a:avLst/>
              <a:gdLst/>
              <a:ahLst/>
              <a:cxnLst/>
              <a:rect r="r" b="b" t="t" l="l"/>
              <a:pathLst>
                <a:path h="1221328" w="1995506">
                  <a:moveTo>
                    <a:pt x="52112" y="0"/>
                  </a:moveTo>
                  <a:lnTo>
                    <a:pt x="1943394" y="0"/>
                  </a:lnTo>
                  <a:cubicBezTo>
                    <a:pt x="1972175" y="0"/>
                    <a:pt x="1995506" y="23331"/>
                    <a:pt x="1995506" y="52112"/>
                  </a:cubicBezTo>
                  <a:lnTo>
                    <a:pt x="1995506" y="1169216"/>
                  </a:lnTo>
                  <a:cubicBezTo>
                    <a:pt x="1995506" y="1183037"/>
                    <a:pt x="1990016" y="1196292"/>
                    <a:pt x="1980243" y="1206065"/>
                  </a:cubicBezTo>
                  <a:cubicBezTo>
                    <a:pt x="1970470" y="1215838"/>
                    <a:pt x="1957215" y="1221328"/>
                    <a:pt x="1943394" y="1221328"/>
                  </a:cubicBezTo>
                  <a:lnTo>
                    <a:pt x="52112" y="1221328"/>
                  </a:lnTo>
                  <a:cubicBezTo>
                    <a:pt x="38291" y="1221328"/>
                    <a:pt x="25036" y="1215838"/>
                    <a:pt x="15263" y="1206065"/>
                  </a:cubicBezTo>
                  <a:cubicBezTo>
                    <a:pt x="5490" y="1196292"/>
                    <a:pt x="0" y="1183037"/>
                    <a:pt x="0" y="1169216"/>
                  </a:cubicBezTo>
                  <a:lnTo>
                    <a:pt x="0" y="52112"/>
                  </a:lnTo>
                  <a:cubicBezTo>
                    <a:pt x="0" y="38291"/>
                    <a:pt x="5490" y="25036"/>
                    <a:pt x="15263" y="15263"/>
                  </a:cubicBezTo>
                  <a:cubicBezTo>
                    <a:pt x="25036" y="5490"/>
                    <a:pt x="38291" y="0"/>
                    <a:pt x="521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995506" cy="12689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682612" y="4452727"/>
            <a:ext cx="7576688" cy="2851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9918" indent="-374959" lvl="1">
              <a:lnSpc>
                <a:spcPts val="4515"/>
              </a:lnSpc>
              <a:buFont typeface="Arial"/>
              <a:buChar char="•"/>
            </a:pPr>
            <a:r>
              <a:rPr lang="en-US" sz="3473">
                <a:solidFill>
                  <a:srgbClr val="3D3D3D"/>
                </a:solidFill>
                <a:latin typeface="DM Sans"/>
              </a:rPr>
              <a:t>příprava otázek pro každou skupinu respondentů</a:t>
            </a:r>
          </a:p>
          <a:p>
            <a:pPr marL="749918" indent="-374959" lvl="1">
              <a:lnSpc>
                <a:spcPts val="4515"/>
              </a:lnSpc>
              <a:buFont typeface="Arial"/>
              <a:buChar char="•"/>
            </a:pPr>
            <a:r>
              <a:rPr lang="en-US" sz="3473">
                <a:solidFill>
                  <a:srgbClr val="3D3D3D"/>
                </a:solidFill>
                <a:latin typeface="DM Sans"/>
              </a:rPr>
              <a:t>rozhovory s respondenty</a:t>
            </a:r>
          </a:p>
          <a:p>
            <a:pPr marL="749918" indent="-374959" lvl="1">
              <a:lnSpc>
                <a:spcPts val="4515"/>
              </a:lnSpc>
              <a:buFont typeface="Arial"/>
              <a:buChar char="•"/>
            </a:pPr>
            <a:r>
              <a:rPr lang="en-US" sz="3473">
                <a:solidFill>
                  <a:srgbClr val="3D3D3D"/>
                </a:solidFill>
                <a:latin typeface="DM Sans"/>
              </a:rPr>
              <a:t>vyhodnocení v rámci školy a porovnání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22435" y="1228725"/>
            <a:ext cx="13814882" cy="1157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8925">
                <a:solidFill>
                  <a:srgbClr val="3D3D3D"/>
                </a:solidFill>
                <a:latin typeface="Lovelace Text"/>
              </a:rPr>
              <a:t>PRAKTICKÁ ČÁST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64813" y="3322130"/>
            <a:ext cx="7381687" cy="573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1"/>
              </a:lnSpc>
            </a:pPr>
            <a:r>
              <a:rPr lang="en-US" sz="3186">
                <a:solidFill>
                  <a:srgbClr val="3D3D3D"/>
                </a:solidFill>
                <a:latin typeface="Lovelace Text Bold"/>
              </a:rPr>
              <a:t>Metodologie  a výzkumný vzorek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7312" y="4424152"/>
            <a:ext cx="747918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D3D3D"/>
                </a:solidFill>
                <a:latin typeface="Open Sans"/>
              </a:rPr>
              <a:t> kvalitativní výzkum 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D3D3D"/>
                </a:solidFill>
                <a:latin typeface="Open Sans"/>
              </a:rPr>
              <a:t>formou polostrukturovaných rozhovorů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D3D3D"/>
                </a:solidFill>
                <a:latin typeface="Open Sans"/>
              </a:rPr>
              <a:t>vlastní výběr výzkumného vzorku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413139" y="3331655"/>
            <a:ext cx="4115635" cy="54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3D3D3D"/>
                </a:solidFill>
                <a:latin typeface="Lovelace Text Bold"/>
              </a:rPr>
              <a:t>Metoda sběru dat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535990" y="-2297556"/>
            <a:ext cx="5155216" cy="4114800"/>
          </a:xfrm>
          <a:custGeom>
            <a:avLst/>
            <a:gdLst/>
            <a:ahLst/>
            <a:cxnLst/>
            <a:rect r="r" b="b" t="t" l="l"/>
            <a:pathLst>
              <a:path h="4114800" w="5155216">
                <a:moveTo>
                  <a:pt x="0" y="0"/>
                </a:moveTo>
                <a:lnTo>
                  <a:pt x="5155217" y="0"/>
                </a:lnTo>
                <a:lnTo>
                  <a:pt x="5155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474489" y="0"/>
            <a:ext cx="3569621" cy="2057400"/>
          </a:xfrm>
          <a:custGeom>
            <a:avLst/>
            <a:gdLst/>
            <a:ahLst/>
            <a:cxnLst/>
            <a:rect r="r" b="b" t="t" l="l"/>
            <a:pathLst>
              <a:path h="2057400" w="3569621">
                <a:moveTo>
                  <a:pt x="0" y="0"/>
                </a:moveTo>
                <a:lnTo>
                  <a:pt x="3569622" y="0"/>
                </a:lnTo>
                <a:lnTo>
                  <a:pt x="356962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265126">
            <a:off x="-86037" y="6477573"/>
            <a:ext cx="2229473" cy="4114800"/>
          </a:xfrm>
          <a:custGeom>
            <a:avLst/>
            <a:gdLst/>
            <a:ahLst/>
            <a:cxnLst/>
            <a:rect r="r" b="b" t="t" l="l"/>
            <a:pathLst>
              <a:path h="4114800" w="2229473">
                <a:moveTo>
                  <a:pt x="0" y="0"/>
                </a:moveTo>
                <a:lnTo>
                  <a:pt x="2229474" y="0"/>
                </a:lnTo>
                <a:lnTo>
                  <a:pt x="22294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474489" y="8443225"/>
            <a:ext cx="5794721" cy="3687550"/>
          </a:xfrm>
          <a:custGeom>
            <a:avLst/>
            <a:gdLst/>
            <a:ahLst/>
            <a:cxnLst/>
            <a:rect r="r" b="b" t="t" l="l"/>
            <a:pathLst>
              <a:path h="3687550" w="5794721">
                <a:moveTo>
                  <a:pt x="0" y="0"/>
                </a:moveTo>
                <a:lnTo>
                  <a:pt x="5794721" y="0"/>
                </a:lnTo>
                <a:lnTo>
                  <a:pt x="5794721" y="3687550"/>
                </a:lnTo>
                <a:lnTo>
                  <a:pt x="0" y="3687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0596" y="1840579"/>
            <a:ext cx="16546809" cy="1270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80"/>
              </a:lnSpc>
            </a:pPr>
            <a:r>
              <a:rPr lang="en-US" sz="10552">
                <a:solidFill>
                  <a:srgbClr val="3D3D3D"/>
                </a:solidFill>
                <a:latin typeface="Lovelace Text"/>
              </a:rPr>
              <a:t>VÝZKUMNÁ OTÁZKA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2246185" y="5711439"/>
            <a:ext cx="4492369" cy="9151123"/>
          </a:xfrm>
          <a:custGeom>
            <a:avLst/>
            <a:gdLst/>
            <a:ahLst/>
            <a:cxnLst/>
            <a:rect r="r" b="b" t="t" l="l"/>
            <a:pathLst>
              <a:path h="9151123" w="4492369">
                <a:moveTo>
                  <a:pt x="0" y="0"/>
                </a:moveTo>
                <a:lnTo>
                  <a:pt x="4492370" y="0"/>
                </a:lnTo>
                <a:lnTo>
                  <a:pt x="4492370" y="9151122"/>
                </a:lnTo>
                <a:lnTo>
                  <a:pt x="0" y="9151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853274">
            <a:off x="14851995" y="7200900"/>
            <a:ext cx="4995894" cy="4114800"/>
          </a:xfrm>
          <a:custGeom>
            <a:avLst/>
            <a:gdLst/>
            <a:ahLst/>
            <a:cxnLst/>
            <a:rect r="r" b="b" t="t" l="l"/>
            <a:pathLst>
              <a:path h="4114800" w="4995894">
                <a:moveTo>
                  <a:pt x="0" y="0"/>
                </a:moveTo>
                <a:lnTo>
                  <a:pt x="4995894" y="0"/>
                </a:lnTo>
                <a:lnTo>
                  <a:pt x="499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80399" y="3111516"/>
            <a:ext cx="16373851" cy="6146784"/>
            <a:chOff x="0" y="0"/>
            <a:chExt cx="4312455" cy="16189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12455" cy="1618906"/>
            </a:xfrm>
            <a:custGeom>
              <a:avLst/>
              <a:gdLst/>
              <a:ahLst/>
              <a:cxnLst/>
              <a:rect r="r" b="b" t="t" l="l"/>
              <a:pathLst>
                <a:path h="1618906" w="4312455">
                  <a:moveTo>
                    <a:pt x="24114" y="0"/>
                  </a:moveTo>
                  <a:lnTo>
                    <a:pt x="4288341" y="0"/>
                  </a:lnTo>
                  <a:cubicBezTo>
                    <a:pt x="4301658" y="0"/>
                    <a:pt x="4312455" y="10796"/>
                    <a:pt x="4312455" y="24114"/>
                  </a:cubicBezTo>
                  <a:lnTo>
                    <a:pt x="4312455" y="1594792"/>
                  </a:lnTo>
                  <a:cubicBezTo>
                    <a:pt x="4312455" y="1601188"/>
                    <a:pt x="4309914" y="1607321"/>
                    <a:pt x="4305392" y="1611843"/>
                  </a:cubicBezTo>
                  <a:cubicBezTo>
                    <a:pt x="4300870" y="1616366"/>
                    <a:pt x="4294736" y="1618906"/>
                    <a:pt x="4288341" y="1618906"/>
                  </a:cubicBezTo>
                  <a:lnTo>
                    <a:pt x="24114" y="1618906"/>
                  </a:lnTo>
                  <a:cubicBezTo>
                    <a:pt x="10796" y="1618906"/>
                    <a:pt x="0" y="1608110"/>
                    <a:pt x="0" y="1594792"/>
                  </a:cubicBezTo>
                  <a:lnTo>
                    <a:pt x="0" y="24114"/>
                  </a:lnTo>
                  <a:cubicBezTo>
                    <a:pt x="0" y="10796"/>
                    <a:pt x="10796" y="0"/>
                    <a:pt x="2411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312455" cy="1666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387759" y="3243580"/>
            <a:ext cx="16029646" cy="704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3D3D3D"/>
                </a:solidFill>
                <a:latin typeface="Open Sans Bold"/>
              </a:rPr>
              <a:t>Hlavní výzkumná otázka: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D3D3D"/>
                </a:solidFill>
                <a:latin typeface="Open Sans"/>
              </a:rPr>
              <a:t>Jaké jsou nejefektivnější strategie pro budování a podporu spolupráce mezi školou a rodinou v prvním roce školní docházky?</a:t>
            </a:r>
          </a:p>
          <a:p>
            <a:pPr>
              <a:lnSpc>
                <a:spcPts val="4200"/>
              </a:lnSpc>
            </a:pP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3D3D3D"/>
                </a:solidFill>
                <a:latin typeface="Open Sans Bold"/>
              </a:rPr>
              <a:t>Konkretizační otázky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D3D3D"/>
                </a:solidFill>
                <a:latin typeface="Open Sans"/>
              </a:rPr>
              <a:t>Jakými způsoby spolupracují školy s rodiči?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D3D3D"/>
                </a:solidFill>
                <a:latin typeface="Open Sans"/>
              </a:rPr>
              <a:t>Jaké jsou výhody dobré spolupráce mezi školou a rodinou?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D3D3D"/>
                </a:solidFill>
                <a:latin typeface="Open Sans"/>
              </a:rPr>
              <a:t>Jaké jsou hlavní překážky a nedostatky v komunikaci a spolupráci mezi školou a rodinou?</a:t>
            </a:r>
          </a:p>
          <a:p>
            <a:pPr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3D3D3D"/>
                </a:solidFill>
                <a:latin typeface="Open Sans"/>
              </a:rPr>
              <a:t>Jaké strategie a přístupy by mohly vést ke zlepšení a posílení spolupráce mezi školou a rodinou?</a:t>
            </a:r>
          </a:p>
          <a:p>
            <a:pPr>
              <a:lnSpc>
                <a:spcPts val="4759"/>
              </a:lnSpc>
            </a:pPr>
          </a:p>
          <a:p>
            <a:pPr>
              <a:lnSpc>
                <a:spcPts val="4759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2381711">
            <a:off x="-733019" y="-1294402"/>
            <a:ext cx="2396871" cy="4114800"/>
          </a:xfrm>
          <a:custGeom>
            <a:avLst/>
            <a:gdLst/>
            <a:ahLst/>
            <a:cxnLst/>
            <a:rect r="r" b="b" t="t" l="l"/>
            <a:pathLst>
              <a:path h="4114800" w="2396871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822399">
            <a:off x="15821815" y="-4972784"/>
            <a:ext cx="4209937" cy="8575799"/>
          </a:xfrm>
          <a:custGeom>
            <a:avLst/>
            <a:gdLst/>
            <a:ahLst/>
            <a:cxnLst/>
            <a:rect r="r" b="b" t="t" l="l"/>
            <a:pathLst>
              <a:path h="8575799" w="4209937">
                <a:moveTo>
                  <a:pt x="0" y="0"/>
                </a:moveTo>
                <a:lnTo>
                  <a:pt x="4209937" y="0"/>
                </a:lnTo>
                <a:lnTo>
                  <a:pt x="4209937" y="8575799"/>
                </a:lnTo>
                <a:lnTo>
                  <a:pt x="0" y="85757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1520" y="569739"/>
            <a:ext cx="8994596" cy="8688561"/>
            <a:chOff x="0" y="0"/>
            <a:chExt cx="2368947" cy="22883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947" cy="2288345"/>
            </a:xfrm>
            <a:custGeom>
              <a:avLst/>
              <a:gdLst/>
              <a:ahLst/>
              <a:cxnLst/>
              <a:rect r="r" b="b" t="t" l="l"/>
              <a:pathLst>
                <a:path h="2288345" w="2368947">
                  <a:moveTo>
                    <a:pt x="43897" y="0"/>
                  </a:moveTo>
                  <a:lnTo>
                    <a:pt x="2325050" y="0"/>
                  </a:lnTo>
                  <a:cubicBezTo>
                    <a:pt x="2336692" y="0"/>
                    <a:pt x="2347857" y="4625"/>
                    <a:pt x="2356090" y="12857"/>
                  </a:cubicBezTo>
                  <a:cubicBezTo>
                    <a:pt x="2364322" y="21090"/>
                    <a:pt x="2368947" y="32255"/>
                    <a:pt x="2368947" y="43897"/>
                  </a:cubicBezTo>
                  <a:lnTo>
                    <a:pt x="2368947" y="2244448"/>
                  </a:lnTo>
                  <a:cubicBezTo>
                    <a:pt x="2368947" y="2268692"/>
                    <a:pt x="2349294" y="2288345"/>
                    <a:pt x="2325050" y="2288345"/>
                  </a:cubicBezTo>
                  <a:lnTo>
                    <a:pt x="43897" y="2288345"/>
                  </a:lnTo>
                  <a:cubicBezTo>
                    <a:pt x="19653" y="2288345"/>
                    <a:pt x="0" y="2268692"/>
                    <a:pt x="0" y="2244448"/>
                  </a:cubicBezTo>
                  <a:lnTo>
                    <a:pt x="0" y="43897"/>
                  </a:lnTo>
                  <a:cubicBezTo>
                    <a:pt x="0" y="19653"/>
                    <a:pt x="19653" y="0"/>
                    <a:pt x="438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368947" cy="23359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01520" y="3320047"/>
            <a:ext cx="8994596" cy="444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42000" indent="-421000" lvl="1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D3D3D"/>
                </a:solidFill>
                <a:latin typeface="DM Sans"/>
              </a:rPr>
              <a:t>nejefektivnější formy: pravidelná komunikace, osobní setkání, využití elektronických prostředků</a:t>
            </a:r>
          </a:p>
          <a:p>
            <a:pPr marL="842000" indent="-421000" lvl="1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D3D3D"/>
                </a:solidFill>
                <a:latin typeface="DM Sans"/>
              </a:rPr>
              <a:t>výhody: lepší výsledky žáků, více informací</a:t>
            </a:r>
          </a:p>
          <a:p>
            <a:pPr marL="842000" indent="-421000" lvl="1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D3D3D"/>
                </a:solidFill>
                <a:latin typeface="DM Sans"/>
              </a:rPr>
              <a:t>ovlivňující faktory: kapacita, přístupy, preference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01520" y="925143"/>
            <a:ext cx="8994596" cy="242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7"/>
              </a:lnSpc>
            </a:pPr>
            <a:r>
              <a:rPr lang="en-US" sz="6962">
                <a:solidFill>
                  <a:srgbClr val="444444"/>
                </a:solidFill>
                <a:latin typeface="Lovelace Text"/>
              </a:rPr>
              <a:t>VÝSLEDKY VÝZKUMU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4521105">
            <a:off x="-878864" y="-520533"/>
            <a:ext cx="3893723" cy="2966309"/>
          </a:xfrm>
          <a:custGeom>
            <a:avLst/>
            <a:gdLst/>
            <a:ahLst/>
            <a:cxnLst/>
            <a:rect r="r" b="b" t="t" l="l"/>
            <a:pathLst>
              <a:path h="2966309" w="3893723">
                <a:moveTo>
                  <a:pt x="0" y="0"/>
                </a:moveTo>
                <a:lnTo>
                  <a:pt x="3893724" y="0"/>
                </a:lnTo>
                <a:lnTo>
                  <a:pt x="3893724" y="2966310"/>
                </a:lnTo>
                <a:lnTo>
                  <a:pt x="0" y="2966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841564" y="-1006442"/>
            <a:ext cx="2835471" cy="4114800"/>
          </a:xfrm>
          <a:custGeom>
            <a:avLst/>
            <a:gdLst/>
            <a:ahLst/>
            <a:cxnLst/>
            <a:rect r="r" b="b" t="t" l="l"/>
            <a:pathLst>
              <a:path h="4114800" w="2835471">
                <a:moveTo>
                  <a:pt x="0" y="0"/>
                </a:moveTo>
                <a:lnTo>
                  <a:pt x="2835472" y="0"/>
                </a:lnTo>
                <a:lnTo>
                  <a:pt x="2835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568639" y="8379712"/>
            <a:ext cx="5194677" cy="2370662"/>
          </a:xfrm>
          <a:custGeom>
            <a:avLst/>
            <a:gdLst/>
            <a:ahLst/>
            <a:cxnLst/>
            <a:rect r="r" b="b" t="t" l="l"/>
            <a:pathLst>
              <a:path h="2370662" w="5194677">
                <a:moveTo>
                  <a:pt x="0" y="0"/>
                </a:moveTo>
                <a:lnTo>
                  <a:pt x="5194678" y="0"/>
                </a:lnTo>
                <a:lnTo>
                  <a:pt x="5194678" y="2370662"/>
                </a:lnTo>
                <a:lnTo>
                  <a:pt x="0" y="2370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96115" y="8613057"/>
            <a:ext cx="6055112" cy="1893599"/>
          </a:xfrm>
          <a:custGeom>
            <a:avLst/>
            <a:gdLst/>
            <a:ahLst/>
            <a:cxnLst/>
            <a:rect r="r" b="b" t="t" l="l"/>
            <a:pathLst>
              <a:path h="1893599" w="6055112">
                <a:moveTo>
                  <a:pt x="0" y="0"/>
                </a:moveTo>
                <a:lnTo>
                  <a:pt x="6055113" y="0"/>
                </a:lnTo>
                <a:lnTo>
                  <a:pt x="6055113" y="1893599"/>
                </a:lnTo>
                <a:lnTo>
                  <a:pt x="0" y="18935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6187" y="571628"/>
            <a:ext cx="17135627" cy="8299237"/>
            <a:chOff x="0" y="0"/>
            <a:chExt cx="4513087" cy="21858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13087" cy="2185807"/>
            </a:xfrm>
            <a:custGeom>
              <a:avLst/>
              <a:gdLst/>
              <a:ahLst/>
              <a:cxnLst/>
              <a:rect r="r" b="b" t="t" l="l"/>
              <a:pathLst>
                <a:path h="2185807" w="4513087">
                  <a:moveTo>
                    <a:pt x="23042" y="0"/>
                  </a:moveTo>
                  <a:lnTo>
                    <a:pt x="4490045" y="0"/>
                  </a:lnTo>
                  <a:cubicBezTo>
                    <a:pt x="4496156" y="0"/>
                    <a:pt x="4502017" y="2428"/>
                    <a:pt x="4506338" y="6749"/>
                  </a:cubicBezTo>
                  <a:cubicBezTo>
                    <a:pt x="4510659" y="11070"/>
                    <a:pt x="4513087" y="16931"/>
                    <a:pt x="4513087" y="23042"/>
                  </a:cubicBezTo>
                  <a:lnTo>
                    <a:pt x="4513087" y="2162765"/>
                  </a:lnTo>
                  <a:cubicBezTo>
                    <a:pt x="4513087" y="2168877"/>
                    <a:pt x="4510659" y="2174737"/>
                    <a:pt x="4506338" y="2179058"/>
                  </a:cubicBezTo>
                  <a:cubicBezTo>
                    <a:pt x="4502017" y="2183380"/>
                    <a:pt x="4496156" y="2185807"/>
                    <a:pt x="4490045" y="2185807"/>
                  </a:cubicBezTo>
                  <a:lnTo>
                    <a:pt x="23042" y="2185807"/>
                  </a:lnTo>
                  <a:cubicBezTo>
                    <a:pt x="10316" y="2185807"/>
                    <a:pt x="0" y="2175491"/>
                    <a:pt x="0" y="2162765"/>
                  </a:cubicBezTo>
                  <a:lnTo>
                    <a:pt x="0" y="23042"/>
                  </a:lnTo>
                  <a:cubicBezTo>
                    <a:pt x="0" y="16931"/>
                    <a:pt x="2428" y="11070"/>
                    <a:pt x="6749" y="6749"/>
                  </a:cubicBezTo>
                  <a:cubicBezTo>
                    <a:pt x="11070" y="2428"/>
                    <a:pt x="16931" y="0"/>
                    <a:pt x="230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13087" cy="22334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172934" y="1657469"/>
            <a:ext cx="9942133" cy="134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2"/>
              </a:lnSpc>
            </a:pPr>
            <a:r>
              <a:rPr lang="en-US" sz="10902">
                <a:solidFill>
                  <a:srgbClr val="3D3D3D"/>
                </a:solidFill>
                <a:latin typeface="Lovelace Text"/>
              </a:rPr>
              <a:t>PŘÍNOS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49753" y="3567434"/>
            <a:ext cx="3786791" cy="663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20"/>
              </a:lnSpc>
            </a:pPr>
            <a:r>
              <a:rPr lang="en-US" sz="3871" spc="387">
                <a:solidFill>
                  <a:srgbClr val="3D3D3D"/>
                </a:solidFill>
                <a:latin typeface="DM Sans"/>
              </a:rPr>
              <a:t>SPOLUPRÁCE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86998" y="3567434"/>
            <a:ext cx="2446889" cy="663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20"/>
              </a:lnSpc>
            </a:pPr>
            <a:r>
              <a:rPr lang="en-US" sz="3871" spc="387">
                <a:solidFill>
                  <a:srgbClr val="3D3D3D"/>
                </a:solidFill>
                <a:latin typeface="DM Sans"/>
              </a:rPr>
              <a:t>OSOBNÍ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2215" y="4486726"/>
            <a:ext cx="5781867" cy="1931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50913" indent="-425456" lvl="1">
              <a:lnSpc>
                <a:spcPts val="5123"/>
              </a:lnSpc>
              <a:buFont typeface="Arial"/>
              <a:buChar char="•"/>
            </a:pPr>
            <a:r>
              <a:rPr lang="en-US" sz="3941">
                <a:solidFill>
                  <a:srgbClr val="3D3D3D"/>
                </a:solidFill>
                <a:latin typeface="DM Sans"/>
              </a:rPr>
              <a:t>pro žáky </a:t>
            </a:r>
          </a:p>
          <a:p>
            <a:pPr marL="850913" indent="-425456" lvl="1">
              <a:lnSpc>
                <a:spcPts val="5123"/>
              </a:lnSpc>
              <a:buFont typeface="Arial"/>
              <a:buChar char="•"/>
            </a:pPr>
            <a:r>
              <a:rPr lang="en-US" sz="3941">
                <a:solidFill>
                  <a:srgbClr val="3D3D3D"/>
                </a:solidFill>
                <a:latin typeface="DM Sans"/>
              </a:rPr>
              <a:t>pro učitele</a:t>
            </a:r>
          </a:p>
          <a:p>
            <a:pPr marL="850913" indent="-425456" lvl="1">
              <a:lnSpc>
                <a:spcPts val="5123"/>
              </a:lnSpc>
              <a:buFont typeface="Arial"/>
              <a:buChar char="•"/>
            </a:pPr>
            <a:r>
              <a:rPr lang="en-US" sz="3941">
                <a:solidFill>
                  <a:srgbClr val="3D3D3D"/>
                </a:solidFill>
                <a:latin typeface="DM Sans"/>
              </a:rPr>
              <a:t>pro rodiče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403155" y="4683147"/>
            <a:ext cx="7103797" cy="1283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50913" indent="-425456" lvl="1">
              <a:lnSpc>
                <a:spcPts val="5123"/>
              </a:lnSpc>
              <a:buFont typeface="Arial"/>
              <a:buChar char="•"/>
            </a:pPr>
            <a:r>
              <a:rPr lang="en-US" sz="3941">
                <a:solidFill>
                  <a:srgbClr val="3D3D3D"/>
                </a:solidFill>
                <a:latin typeface="DM Sans"/>
              </a:rPr>
              <a:t>zkušenosti </a:t>
            </a:r>
          </a:p>
          <a:p>
            <a:pPr algn="just" marL="850913" indent="-425456" lvl="1">
              <a:lnSpc>
                <a:spcPts val="5123"/>
              </a:lnSpc>
              <a:buFont typeface="Arial"/>
              <a:buChar char="•"/>
            </a:pPr>
            <a:r>
              <a:rPr lang="en-US" sz="3941">
                <a:solidFill>
                  <a:srgbClr val="3D3D3D"/>
                </a:solidFill>
                <a:latin typeface="DM Sans"/>
              </a:rPr>
              <a:t>nové poznatky do praxe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590161" y="-3510313"/>
            <a:ext cx="3446490" cy="7020627"/>
          </a:xfrm>
          <a:custGeom>
            <a:avLst/>
            <a:gdLst/>
            <a:ahLst/>
            <a:cxnLst/>
            <a:rect r="r" b="b" t="t" l="l"/>
            <a:pathLst>
              <a:path h="7020627" w="3446490">
                <a:moveTo>
                  <a:pt x="0" y="0"/>
                </a:moveTo>
                <a:lnTo>
                  <a:pt x="3446490" y="0"/>
                </a:lnTo>
                <a:lnTo>
                  <a:pt x="3446490" y="7020626"/>
                </a:lnTo>
                <a:lnTo>
                  <a:pt x="0" y="7020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89036" y="6962574"/>
            <a:ext cx="2835471" cy="4114800"/>
          </a:xfrm>
          <a:custGeom>
            <a:avLst/>
            <a:gdLst/>
            <a:ahLst/>
            <a:cxnLst/>
            <a:rect r="r" b="b" t="t" l="l"/>
            <a:pathLst>
              <a:path h="4114800" w="2835471">
                <a:moveTo>
                  <a:pt x="0" y="0"/>
                </a:moveTo>
                <a:lnTo>
                  <a:pt x="2835472" y="0"/>
                </a:lnTo>
                <a:lnTo>
                  <a:pt x="2835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237493" y="5966593"/>
            <a:ext cx="3323093" cy="5505124"/>
          </a:xfrm>
          <a:custGeom>
            <a:avLst/>
            <a:gdLst/>
            <a:ahLst/>
            <a:cxnLst/>
            <a:rect r="r" b="b" t="t" l="l"/>
            <a:pathLst>
              <a:path h="5505124" w="3323093">
                <a:moveTo>
                  <a:pt x="0" y="0"/>
                </a:moveTo>
                <a:lnTo>
                  <a:pt x="3323093" y="0"/>
                </a:lnTo>
                <a:lnTo>
                  <a:pt x="3323093" y="5505125"/>
                </a:lnTo>
                <a:lnTo>
                  <a:pt x="0" y="5505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580468" y="172167"/>
            <a:ext cx="4365538" cy="2516137"/>
          </a:xfrm>
          <a:custGeom>
            <a:avLst/>
            <a:gdLst/>
            <a:ahLst/>
            <a:cxnLst/>
            <a:rect r="r" b="b" t="t" l="l"/>
            <a:pathLst>
              <a:path h="2516137" w="4365538">
                <a:moveTo>
                  <a:pt x="0" y="0"/>
                </a:moveTo>
                <a:lnTo>
                  <a:pt x="4365538" y="0"/>
                </a:lnTo>
                <a:lnTo>
                  <a:pt x="4365538" y="2516137"/>
                </a:lnTo>
                <a:lnTo>
                  <a:pt x="0" y="25161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1376" y="3011997"/>
            <a:ext cx="13805249" cy="3882215"/>
            <a:chOff x="0" y="0"/>
            <a:chExt cx="3635950" cy="10224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35950" cy="1022476"/>
            </a:xfrm>
            <a:custGeom>
              <a:avLst/>
              <a:gdLst/>
              <a:ahLst/>
              <a:cxnLst/>
              <a:rect r="r" b="b" t="t" l="l"/>
              <a:pathLst>
                <a:path h="1022476" w="3635950">
                  <a:moveTo>
                    <a:pt x="28601" y="0"/>
                  </a:moveTo>
                  <a:lnTo>
                    <a:pt x="3607350" y="0"/>
                  </a:lnTo>
                  <a:cubicBezTo>
                    <a:pt x="3614935" y="0"/>
                    <a:pt x="3622210" y="3013"/>
                    <a:pt x="3627573" y="8377"/>
                  </a:cubicBezTo>
                  <a:cubicBezTo>
                    <a:pt x="3632937" y="13741"/>
                    <a:pt x="3635950" y="21015"/>
                    <a:pt x="3635950" y="28601"/>
                  </a:cubicBezTo>
                  <a:lnTo>
                    <a:pt x="3635950" y="993876"/>
                  </a:lnTo>
                  <a:cubicBezTo>
                    <a:pt x="3635950" y="1009671"/>
                    <a:pt x="3623145" y="1022476"/>
                    <a:pt x="3607350" y="1022476"/>
                  </a:cubicBezTo>
                  <a:lnTo>
                    <a:pt x="28601" y="1022476"/>
                  </a:lnTo>
                  <a:cubicBezTo>
                    <a:pt x="12805" y="1022476"/>
                    <a:pt x="0" y="1009671"/>
                    <a:pt x="0" y="993876"/>
                  </a:cubicBezTo>
                  <a:lnTo>
                    <a:pt x="0" y="28601"/>
                  </a:lnTo>
                  <a:cubicBezTo>
                    <a:pt x="0" y="12805"/>
                    <a:pt x="12805" y="0"/>
                    <a:pt x="286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35950" cy="10701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743083" y="3554773"/>
            <a:ext cx="12801835" cy="3177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62"/>
              </a:lnSpc>
            </a:pPr>
            <a:r>
              <a:rPr lang="en-US" sz="13403">
                <a:solidFill>
                  <a:srgbClr val="3D3D3D"/>
                </a:solidFill>
                <a:latin typeface="Lovelace Text"/>
              </a:rPr>
              <a:t>DĚKUJI ZA POZORNOST</a:t>
            </a:r>
            <a:r>
              <a:rPr lang="en-US" sz="13403">
                <a:solidFill>
                  <a:srgbClr val="3D3D3D"/>
                </a:solidFill>
                <a:latin typeface="Lovelace Text"/>
              </a:rPr>
              <a:t>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719354" y="-841360"/>
            <a:ext cx="3642555" cy="7420019"/>
          </a:xfrm>
          <a:custGeom>
            <a:avLst/>
            <a:gdLst/>
            <a:ahLst/>
            <a:cxnLst/>
            <a:rect r="r" b="b" t="t" l="l"/>
            <a:pathLst>
              <a:path h="7420019" w="3642555">
                <a:moveTo>
                  <a:pt x="0" y="0"/>
                </a:moveTo>
                <a:lnTo>
                  <a:pt x="3642554" y="0"/>
                </a:lnTo>
                <a:lnTo>
                  <a:pt x="3642554" y="7420019"/>
                </a:lnTo>
                <a:lnTo>
                  <a:pt x="0" y="7420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621310" y="4340609"/>
            <a:ext cx="4540881" cy="5946391"/>
          </a:xfrm>
          <a:custGeom>
            <a:avLst/>
            <a:gdLst/>
            <a:ahLst/>
            <a:cxnLst/>
            <a:rect r="r" b="b" t="t" l="l"/>
            <a:pathLst>
              <a:path h="5946391" w="4540881">
                <a:moveTo>
                  <a:pt x="0" y="0"/>
                </a:moveTo>
                <a:lnTo>
                  <a:pt x="4540881" y="0"/>
                </a:lnTo>
                <a:lnTo>
                  <a:pt x="4540881" y="5946391"/>
                </a:lnTo>
                <a:lnTo>
                  <a:pt x="0" y="5946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DAGAtZmBe0E</dc:identifier>
  <dcterms:modified xsi:type="dcterms:W3CDTF">2011-08-01T06:04:30Z</dcterms:modified>
  <cp:revision>1</cp:revision>
  <dc:title>prezentace o DP</dc:title>
</cp:coreProperties>
</file>