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Open Sans Extra Bold" charset="1" panose="020B0906030804020204"/>
      <p:regular r:id="rId16"/>
    </p:embeddedFont>
    <p:embeddedFont>
      <p:font typeface="Open Sans Extra Bold Italics" charset="1" panose="020B0906030804020204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uce Medium Italics" charset="1" panose="00000600000000000000"/>
      <p:regular r:id="rId25"/>
    </p:embeddedFont>
    <p:embeddedFont>
      <p:font typeface="Open Sauce Semi-Bold" charset="1" panose="00000700000000000000"/>
      <p:regular r:id="rId26"/>
    </p:embeddedFont>
    <p:embeddedFont>
      <p:font typeface="Open Sauce Semi-Bold Italics" charset="1" panose="00000700000000000000"/>
      <p:regular r:id="rId27"/>
    </p:embeddedFont>
    <p:embeddedFont>
      <p:font typeface="Open Sauce Heavy" charset="1" panose="00000A00000000000000"/>
      <p:regular r:id="rId28"/>
    </p:embeddedFont>
    <p:embeddedFont>
      <p:font typeface="Open Sauce Heavy Italics" charset="1" panose="00000A00000000000000"/>
      <p:regular r:id="rId29"/>
    </p:embeddedFont>
    <p:embeddedFont>
      <p:font typeface="Open Sans" charset="1" panose="020B0606030504020204"/>
      <p:regular r:id="rId30"/>
    </p:embeddedFont>
    <p:embeddedFont>
      <p:font typeface="Open Sans Bold" charset="1" panose="020B0806030504020204"/>
      <p:regular r:id="rId31"/>
    </p:embeddedFont>
    <p:embeddedFont>
      <p:font typeface="Open Sans Italics" charset="1" panose="020B0606030504020204"/>
      <p:regular r:id="rId32"/>
    </p:embeddedFont>
    <p:embeddedFont>
      <p:font typeface="Open Sans Bold Italics" charset="1" panose="020B0806030504020204"/>
      <p:regular r:id="rId33"/>
    </p:embeddedFont>
    <p:embeddedFont>
      <p:font typeface="Open Sans Light" charset="1" panose="020B0306030504020204"/>
      <p:regular r:id="rId34"/>
    </p:embeddedFont>
    <p:embeddedFont>
      <p:font typeface="Open Sans Light Italics" charset="1" panose="020B0306030504020204"/>
      <p:regular r:id="rId35"/>
    </p:embeddedFont>
    <p:embeddedFont>
      <p:font typeface="Open Sans Ultra-Bold" charset="1" panose="00000000000000000000"/>
      <p:regular r:id="rId36"/>
    </p:embeddedFont>
    <p:embeddedFont>
      <p:font typeface="Open Sans Ultra-Bold Italics" charset="1" panose="000000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39" Target="slides/slide2.xml" Type="http://schemas.openxmlformats.org/officeDocument/2006/relationships/slide"/><Relationship Id="rId4" Target="theme/theme1.xml" Type="http://schemas.openxmlformats.org/officeDocument/2006/relationships/theme"/><Relationship Id="rId40" Target="slides/slide3.xml" Type="http://schemas.openxmlformats.org/officeDocument/2006/relationships/slide"/><Relationship Id="rId41" Target="slides/slide4.xml" Type="http://schemas.openxmlformats.org/officeDocument/2006/relationships/slide"/><Relationship Id="rId42" Target="slides/slide5.xml" Type="http://schemas.openxmlformats.org/officeDocument/2006/relationships/slide"/><Relationship Id="rId43" Target="slides/slide6.xml" Type="http://schemas.openxmlformats.org/officeDocument/2006/relationships/slide"/><Relationship Id="rId44" Target="slides/slide7.xml" Type="http://schemas.openxmlformats.org/officeDocument/2006/relationships/slide"/><Relationship Id="rId45" Target="slides/slide8.xml" Type="http://schemas.openxmlformats.org/officeDocument/2006/relationships/slide"/><Relationship Id="rId46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872730" y="3202251"/>
            <a:ext cx="10810140" cy="4208864"/>
            <a:chOff x="0" y="0"/>
            <a:chExt cx="2087614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87614" cy="812800"/>
            </a:xfrm>
            <a:custGeom>
              <a:avLst/>
              <a:gdLst/>
              <a:ahLst/>
              <a:cxnLst/>
              <a:rect r="r" b="b" t="t" l="l"/>
              <a:pathLst>
                <a:path h="812800" w="2087614">
                  <a:moveTo>
                    <a:pt x="0" y="0"/>
                  </a:moveTo>
                  <a:lnTo>
                    <a:pt x="2087614" y="0"/>
                  </a:lnTo>
                  <a:lnTo>
                    <a:pt x="20876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087614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872730" y="3422001"/>
            <a:ext cx="10810140" cy="3655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 Bold"/>
              </a:rPr>
              <a:t>KOMUNIKACE S RODIČI ŽÁKŮ S ODLIŠNÝM MATEŘSKÝM JAZYKEM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87241" y="7698211"/>
            <a:ext cx="3672185" cy="69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231F20"/>
                </a:solidFill>
                <a:latin typeface="Open Sans Italics"/>
              </a:rPr>
              <a:t>Denisa Šandová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693751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0646613" y="312322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797" y="1155414"/>
            <a:ext cx="13617940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SPOLUPRÁCE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416119" y="4821179"/>
            <a:ext cx="3145217" cy="3434885"/>
            <a:chOff x="0" y="0"/>
            <a:chExt cx="862412" cy="9418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513304" y="6062371"/>
            <a:ext cx="2950847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6"/>
              </a:lnSpc>
            </a:pPr>
            <a:r>
              <a:rPr lang="en-US" sz="3138" spc="156">
                <a:solidFill>
                  <a:srgbClr val="FFFBFB"/>
                </a:solidFill>
                <a:latin typeface="DM Sans"/>
              </a:rPr>
              <a:t>PhDr. Petra Vallin, Ph.D.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571796" y="4821179"/>
            <a:ext cx="3145217" cy="3434885"/>
            <a:chOff x="0" y="0"/>
            <a:chExt cx="862412" cy="9418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950527" y="6189641"/>
            <a:ext cx="2404480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6"/>
              </a:lnSpc>
            </a:pPr>
            <a:r>
              <a:rPr lang="en-US" sz="3138" spc="156">
                <a:solidFill>
                  <a:srgbClr val="FFFBFB"/>
                </a:solidFill>
                <a:latin typeface="DM Sans"/>
              </a:rPr>
              <a:t>ZŠ Kunratice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726664" y="4821179"/>
            <a:ext cx="3145217" cy="3434885"/>
            <a:chOff x="0" y="0"/>
            <a:chExt cx="862412" cy="94183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114742" y="6072721"/>
            <a:ext cx="2369061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6"/>
              </a:lnSpc>
            </a:pPr>
            <a:r>
              <a:rPr lang="en-US" sz="3138" spc="156">
                <a:solidFill>
                  <a:srgbClr val="FFFBFB"/>
                </a:solidFill>
                <a:latin typeface="DM Sans"/>
              </a:rPr>
              <a:t>Rodiče žáků s OMJ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416119" y="825606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571796" y="825606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726664" y="825606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804097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4630512"/>
            <a:chOff x="0" y="0"/>
            <a:chExt cx="368852" cy="1219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219559"/>
            </a:xfrm>
            <a:custGeom>
              <a:avLst/>
              <a:gdLst/>
              <a:ahLst/>
              <a:cxnLst/>
              <a:rect r="r" b="b" t="t" l="l"/>
              <a:pathLst>
                <a:path h="1219559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219559"/>
                  </a:lnTo>
                  <a:lnTo>
                    <a:pt x="0" y="1219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238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OBSAH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402230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490346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1353" y="5700580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50954" y="6492957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07430" y="3333137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MOTIVACE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07430" y="4127355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CÍLE PRÁCE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430" y="5047445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METODOLOGIE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07430" y="5841663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VÝZKUMNÁ OTÁZKA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07430" y="6598008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PROCES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42191" y="3396305"/>
            <a:ext cx="9610044" cy="3813716"/>
            <a:chOff x="0" y="0"/>
            <a:chExt cx="3682024" cy="146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1461200"/>
            </a:xfrm>
            <a:custGeom>
              <a:avLst/>
              <a:gdLst/>
              <a:ahLst/>
              <a:cxnLst/>
              <a:rect r="r" b="b" t="t" l="l"/>
              <a:pathLst>
                <a:path h="146120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1461200"/>
                  </a:lnTo>
                  <a:lnTo>
                    <a:pt x="0" y="14612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1480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42191" y="888605"/>
            <a:ext cx="7416941" cy="1686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MOTIVACE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21268" y="3605235"/>
            <a:ext cx="8280797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 Bold"/>
              </a:rPr>
              <a:t>zkušenost z vlastní praxe a potřeba více pochopení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"/>
              </a:rPr>
              <a:t>zvyšující se počet žáků OMJ na školách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"/>
              </a:rPr>
              <a:t>krize na Ukrajině a příchozí noví žáci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42191" y="3389233"/>
            <a:ext cx="11049377" cy="4512216"/>
            <a:chOff x="0" y="0"/>
            <a:chExt cx="4233494" cy="17288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33494" cy="1728825"/>
            </a:xfrm>
            <a:custGeom>
              <a:avLst/>
              <a:gdLst/>
              <a:ahLst/>
              <a:cxnLst/>
              <a:rect r="r" b="b" t="t" l="l"/>
              <a:pathLst>
                <a:path h="1728825" w="4233494">
                  <a:moveTo>
                    <a:pt x="0" y="0"/>
                  </a:moveTo>
                  <a:lnTo>
                    <a:pt x="4233494" y="0"/>
                  </a:lnTo>
                  <a:lnTo>
                    <a:pt x="4233494" y="1728825"/>
                  </a:lnTo>
                  <a:lnTo>
                    <a:pt x="0" y="1728825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33494" cy="1747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42191" y="888605"/>
            <a:ext cx="7416941" cy="1686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CÍL PRÁCE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02026" y="3322558"/>
            <a:ext cx="10228130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získat informace pro budoucí možnost vytvoření lepší komunikační cesty 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(pro svou praxi)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"/>
              </a:rPr>
              <a:t>získat pohled rodičů i pohled školy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"/>
              </a:rPr>
              <a:t>zkušenosti školy 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31F20"/>
                </a:solidFill>
                <a:latin typeface="Open Sans"/>
              </a:rPr>
              <a:t>zkušenosti rodičů s učiteli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METODOLOGIE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22975" y="3442596"/>
            <a:ext cx="9711765" cy="3633603"/>
            <a:chOff x="0" y="0"/>
            <a:chExt cx="1875500" cy="7017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75500" cy="701708"/>
            </a:xfrm>
            <a:custGeom>
              <a:avLst/>
              <a:gdLst/>
              <a:ahLst/>
              <a:cxnLst/>
              <a:rect r="r" b="b" t="t" l="l"/>
              <a:pathLst>
                <a:path h="701708" w="1875500">
                  <a:moveTo>
                    <a:pt x="0" y="0"/>
                  </a:moveTo>
                  <a:lnTo>
                    <a:pt x="1875500" y="0"/>
                  </a:lnTo>
                  <a:lnTo>
                    <a:pt x="1875500" y="701708"/>
                  </a:lnTo>
                  <a:lnTo>
                    <a:pt x="0" y="7017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875500" cy="720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28691" y="3726347"/>
            <a:ext cx="8900334" cy="278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8895" indent="-289447" lvl="1">
              <a:lnSpc>
                <a:spcPts val="3700"/>
              </a:lnSpc>
              <a:buFont typeface="Arial"/>
              <a:buChar char="•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rozhovory s rodiči žáků s OMJ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dva rodiče, které mají prvňáky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dva rodiče, které mají druháky</a:t>
            </a:r>
          </a:p>
          <a:p>
            <a:pPr marL="578895" indent="-289447" lvl="1">
              <a:lnSpc>
                <a:spcPts val="3700"/>
              </a:lnSpc>
              <a:buFont typeface="Arial"/>
              <a:buChar char="•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rozhovor s překladatelkami na ZŠ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překladatelka pro vietnamská komunitu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231F20"/>
                </a:solidFill>
                <a:latin typeface="DM Sans"/>
              </a:rPr>
              <a:t>překladatelka pro ukrajinskou komunitu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691466" y="6760629"/>
            <a:ext cx="9596534" cy="3250948"/>
            <a:chOff x="0" y="0"/>
            <a:chExt cx="1853247" cy="6278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53247" cy="627811"/>
            </a:xfrm>
            <a:custGeom>
              <a:avLst/>
              <a:gdLst/>
              <a:ahLst/>
              <a:cxnLst/>
              <a:rect r="r" b="b" t="t" l="l"/>
              <a:pathLst>
                <a:path h="627811" w="1853247">
                  <a:moveTo>
                    <a:pt x="0" y="0"/>
                  </a:moveTo>
                  <a:lnTo>
                    <a:pt x="1853247" y="0"/>
                  </a:lnTo>
                  <a:lnTo>
                    <a:pt x="1853247" y="627811"/>
                  </a:lnTo>
                  <a:lnTo>
                    <a:pt x="0" y="627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1853247" cy="646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960784" y="7380999"/>
            <a:ext cx="8900334" cy="18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8895" indent="-289447" lvl="1">
              <a:lnSpc>
                <a:spcPts val="3700"/>
              </a:lnSpc>
              <a:buFont typeface="Arial"/>
              <a:buChar char="•"/>
            </a:pPr>
            <a:r>
              <a:rPr lang="en-US" sz="2681" spc="262">
                <a:solidFill>
                  <a:srgbClr val="1C2120"/>
                </a:solidFill>
                <a:latin typeface="DM Sans"/>
              </a:rPr>
              <a:t>Případová studie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1C2120"/>
                </a:solidFill>
                <a:latin typeface="DM Sans"/>
              </a:rPr>
              <a:t>stanovení otázek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1C2120"/>
                </a:solidFill>
                <a:latin typeface="DM Sans"/>
              </a:rPr>
              <a:t>výběr případu</a:t>
            </a:r>
          </a:p>
          <a:p>
            <a:pPr marL="1157790" indent="-385930" lvl="2">
              <a:lnSpc>
                <a:spcPts val="3700"/>
              </a:lnSpc>
              <a:buFont typeface="Arial"/>
              <a:buChar char="⚬"/>
            </a:pPr>
            <a:r>
              <a:rPr lang="en-US" sz="2681" spc="262">
                <a:solidFill>
                  <a:srgbClr val="1C2120"/>
                </a:solidFill>
                <a:latin typeface="DM Sans"/>
              </a:rPr>
              <a:t>shromažďování a analýza dat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69367" y="-10264537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0102" y="3030981"/>
            <a:ext cx="12057353" cy="1702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000000"/>
                </a:solidFill>
                <a:latin typeface="Oswald Bold"/>
              </a:rPr>
              <a:t>VÝZKUMNÁ OTÁZKA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20102" y="5095875"/>
            <a:ext cx="10727192" cy="2000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5699" indent="-312850" lvl="1">
              <a:lnSpc>
                <a:spcPts val="3999"/>
              </a:lnSpc>
              <a:buFont typeface="Arial"/>
              <a:buChar char="•"/>
            </a:pPr>
            <a:r>
              <a:rPr lang="en-US" sz="2898" spc="284">
                <a:solidFill>
                  <a:srgbClr val="000000"/>
                </a:solidFill>
                <a:latin typeface="DM Sans"/>
              </a:rPr>
              <a:t>"Jaké jsou hlavní výzvy a úspěšné strategie komunikace mezi školami a rodiči žáků s odlišným mateřským jazykem v období před vstupem dítěte do školy?"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70706" y="-3368517"/>
            <a:ext cx="4959890" cy="495989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1278539"/>
            <a:ext cx="13188954" cy="1318895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6639105" y="-5979128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36102" y="1135664"/>
            <a:ext cx="7942168" cy="139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49"/>
              </a:lnSpc>
            </a:pPr>
            <a:r>
              <a:rPr lang="en-US" sz="8224" spc="806">
                <a:solidFill>
                  <a:srgbClr val="FFFFFF"/>
                </a:solidFill>
                <a:latin typeface="Oswald Bold"/>
              </a:rPr>
              <a:t>PROCES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77102" y="3806529"/>
            <a:ext cx="7566898" cy="573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aktuálně mám napsanou teoretickou část</a:t>
            </a:r>
          </a:p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zhotovené čtyři ze šesti rozhovorů </a:t>
            </a:r>
          </a:p>
          <a:p>
            <a:pPr marL="624699" indent="-312349" lvl="1">
              <a:lnSpc>
                <a:spcPts val="3992"/>
              </a:lnSpc>
              <a:buFont typeface="Arial"/>
              <a:buChar char="•"/>
            </a:pPr>
            <a:r>
              <a:rPr lang="en-US" sz="2893" spc="283">
                <a:solidFill>
                  <a:srgbClr val="F5FFF5"/>
                </a:solidFill>
                <a:latin typeface="DM Sans Italics"/>
              </a:rPr>
              <a:t>stěžení práce domlouvání rozhovorů s cizinci</a:t>
            </a:r>
          </a:p>
          <a:p>
            <a:pPr>
              <a:lnSpc>
                <a:spcPts val="3992"/>
              </a:lnSpc>
            </a:pPr>
          </a:p>
          <a:p>
            <a:pPr>
              <a:lnSpc>
                <a:spcPts val="3992"/>
              </a:lnSpc>
            </a:pPr>
          </a:p>
          <a:p>
            <a:pPr>
              <a:lnSpc>
                <a:spcPts val="3992"/>
              </a:lnSpc>
            </a:pPr>
          </a:p>
          <a:p>
            <a:pPr algn="l" marL="754235" indent="-377118" lvl="1">
              <a:lnSpc>
                <a:spcPts val="4820"/>
              </a:lnSpc>
              <a:buFont typeface="Arial"/>
              <a:buChar char="•"/>
            </a:pPr>
            <a:r>
              <a:rPr lang="en-US" sz="3493" spc="342">
                <a:solidFill>
                  <a:srgbClr val="F5FFF5"/>
                </a:solidFill>
                <a:latin typeface="DM Sans Bold"/>
              </a:rPr>
              <a:t>PLÁNOVANÉ ODEVZDÁNÍ V ČERVENCI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49972" y="3530304"/>
            <a:ext cx="7202160" cy="327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787"/>
              </a:lnSpc>
              <a:spcBef>
                <a:spcPct val="0"/>
              </a:spcBef>
            </a:pPr>
            <a:r>
              <a:rPr lang="en-US" sz="19411">
                <a:solidFill>
                  <a:srgbClr val="231F20"/>
                </a:solidFill>
                <a:latin typeface="Oswald Bold"/>
              </a:rPr>
              <a:t>60%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651309" y="7221853"/>
            <a:ext cx="7813957" cy="222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9407140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86644" y="2860211"/>
            <a:ext cx="8097687" cy="3241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PROSTOR PRO DOTAZY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DAGAnf7pGgs</dc:identifier>
  <dcterms:modified xsi:type="dcterms:W3CDTF">2011-08-01T06:04:30Z</dcterms:modified>
  <cp:revision>1</cp:revision>
  <dc:title>Motivace, cíle práce, metodologie, výzkumná otazka, odpověď na výzkumnou otázku a pak osobní přínos do praxe</dc:title>
</cp:coreProperties>
</file>