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8288000" cy="10287000"/>
  <p:notesSz cx="6858000" cy="9144000"/>
  <p:embeddedFontLst>
    <p:embeddedFont>
      <p:font typeface="DM Sans Bold" panose="020B0604020202020204" charset="-18"/>
      <p:regular r:id="rId11"/>
    </p:embeddedFont>
    <p:embeddedFont>
      <p:font typeface="DM Sans Bold Italics" panose="020B0604020202020204" charset="-18"/>
      <p:regular r:id="rId12"/>
    </p:embeddedFont>
    <p:embeddedFont>
      <p:font typeface="DM Sans Italics" panose="020B0604020202020204" charset="-18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8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is.cuni.cz/studium/predmety/redir.php?id=913ecaa1c01c52f47c60f7fa3c2db722&amp;tid=1&amp;redir=sezn_ucit&amp;kod=2042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2896" y="0"/>
                  </a:moveTo>
                  <a:lnTo>
                    <a:pt x="4251830" y="0"/>
                  </a:lnTo>
                  <a:cubicBezTo>
                    <a:pt x="4264475" y="0"/>
                    <a:pt x="4274726" y="10251"/>
                    <a:pt x="4274726" y="22896"/>
                  </a:cubicBezTo>
                  <a:lnTo>
                    <a:pt x="4274726" y="2144571"/>
                  </a:lnTo>
                  <a:cubicBezTo>
                    <a:pt x="4274726" y="2150643"/>
                    <a:pt x="4272314" y="2156467"/>
                    <a:pt x="4268020" y="2160761"/>
                  </a:cubicBezTo>
                  <a:cubicBezTo>
                    <a:pt x="4263726" y="2165054"/>
                    <a:pt x="4257903" y="2167467"/>
                    <a:pt x="4251830" y="2167467"/>
                  </a:cubicBezTo>
                  <a:lnTo>
                    <a:pt x="22896" y="2167467"/>
                  </a:lnTo>
                  <a:cubicBezTo>
                    <a:pt x="16823" y="2167467"/>
                    <a:pt x="11000" y="2165054"/>
                    <a:pt x="6706" y="2160761"/>
                  </a:cubicBezTo>
                  <a:cubicBezTo>
                    <a:pt x="2412" y="2156467"/>
                    <a:pt x="0" y="2150643"/>
                    <a:pt x="0" y="2144571"/>
                  </a:cubicBezTo>
                  <a:lnTo>
                    <a:pt x="0" y="22896"/>
                  </a:lnTo>
                  <a:cubicBezTo>
                    <a:pt x="0" y="16823"/>
                    <a:pt x="2412" y="11000"/>
                    <a:pt x="6706" y="6706"/>
                  </a:cubicBezTo>
                  <a:cubicBezTo>
                    <a:pt x="11000" y="2412"/>
                    <a:pt x="16823" y="0"/>
                    <a:pt x="22896" y="0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cs-CZ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981200" y="-94024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6" name="TextBox 6"/>
          <p:cNvSpPr txBox="1"/>
          <p:nvPr/>
        </p:nvSpPr>
        <p:spPr>
          <a:xfrm>
            <a:off x="2537869" y="3781391"/>
            <a:ext cx="13017295" cy="15310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901"/>
              </a:lnSpc>
            </a:pPr>
            <a:r>
              <a:rPr lang="en-US" sz="5901">
                <a:solidFill>
                  <a:srgbClr val="FFFFFF"/>
                </a:solidFill>
                <a:latin typeface="DM Sans Bold"/>
              </a:rPr>
              <a:t>VYVOZENÍ VYJMENOVANÝCH SLOV PO M PROSTŘEDNICTVÍM TEXTŮ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203684" y="6640827"/>
            <a:ext cx="5722116" cy="5232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4070"/>
              </a:lnSpc>
            </a:pPr>
            <a:r>
              <a:rPr lang="en-US" sz="3700">
                <a:solidFill>
                  <a:srgbClr val="FFFFFF"/>
                </a:solidFill>
                <a:latin typeface="DM Sans Italics"/>
              </a:rPr>
              <a:t>Šárka Králíčková</a:t>
            </a:r>
          </a:p>
        </p:txBody>
      </p:sp>
      <p:sp>
        <p:nvSpPr>
          <p:cNvPr id="8" name="Freeform 8"/>
          <p:cNvSpPr/>
          <p:nvPr/>
        </p:nvSpPr>
        <p:spPr>
          <a:xfrm>
            <a:off x="1981200" y="6267450"/>
            <a:ext cx="2880360" cy="4114800"/>
          </a:xfrm>
          <a:custGeom>
            <a:avLst/>
            <a:gdLst/>
            <a:ahLst/>
            <a:cxnLst/>
            <a:rect l="l" t="t" r="r" b="b"/>
            <a:pathLst>
              <a:path w="2880360" h="4114800">
                <a:moveTo>
                  <a:pt x="0" y="0"/>
                </a:moveTo>
                <a:lnTo>
                  <a:pt x="2880360" y="0"/>
                </a:lnTo>
                <a:lnTo>
                  <a:pt x="288036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9" name="Freeform 9"/>
          <p:cNvSpPr/>
          <p:nvPr/>
        </p:nvSpPr>
        <p:spPr>
          <a:xfrm rot="-10800000">
            <a:off x="5623560" y="7673106"/>
            <a:ext cx="3422956" cy="2613894"/>
          </a:xfrm>
          <a:custGeom>
            <a:avLst/>
            <a:gdLst/>
            <a:ahLst/>
            <a:cxnLst/>
            <a:rect l="l" t="t" r="r" b="b"/>
            <a:pathLst>
              <a:path w="3422956" h="2613894">
                <a:moveTo>
                  <a:pt x="0" y="0"/>
                </a:moveTo>
                <a:lnTo>
                  <a:pt x="3422956" y="0"/>
                </a:lnTo>
                <a:lnTo>
                  <a:pt x="3422956" y="2613894"/>
                </a:lnTo>
                <a:lnTo>
                  <a:pt x="0" y="261389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31563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3" name="TextBox 3"/>
          <p:cNvSpPr txBox="1"/>
          <p:nvPr/>
        </p:nvSpPr>
        <p:spPr>
          <a:xfrm>
            <a:off x="11759210" y="7143750"/>
            <a:ext cx="5500090" cy="1066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250"/>
              </a:lnSpc>
            </a:pPr>
            <a:r>
              <a:rPr lang="en-US" sz="7500">
                <a:solidFill>
                  <a:srgbClr val="8CA9AD"/>
                </a:solidFill>
                <a:latin typeface="DM Sans Bold"/>
              </a:rPr>
              <a:t>OBSAH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2300081" y="828399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700"/>
              </a:lnSpc>
            </a:pPr>
            <a:r>
              <a:rPr lang="en-US" sz="7000">
                <a:solidFill>
                  <a:srgbClr val="8CA9AD"/>
                </a:solidFill>
                <a:latin typeface="DM Sans Bold"/>
              </a:rPr>
              <a:t>01.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4238494" y="1057275"/>
            <a:ext cx="6726444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 Bold"/>
              </a:rPr>
              <a:t>VÝBĚR TÉMATU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238494" y="2390511"/>
            <a:ext cx="6726444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 Bold"/>
              </a:rPr>
              <a:t>CÍL PRÁCE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238494" y="3717669"/>
            <a:ext cx="6726444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 Bold"/>
              </a:rPr>
              <a:t>METODOLOGIE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238494" y="5044827"/>
            <a:ext cx="6726444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 Bold"/>
              </a:rPr>
              <a:t>VÝZKUMNÁ OTÁZKA</a:t>
            </a:r>
          </a:p>
        </p:txBody>
      </p:sp>
      <p:sp>
        <p:nvSpPr>
          <p:cNvPr id="9" name="Freeform 9"/>
          <p:cNvSpPr/>
          <p:nvPr/>
        </p:nvSpPr>
        <p:spPr>
          <a:xfrm>
            <a:off x="2417556" y="9164276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9" y="0"/>
                </a:lnTo>
                <a:lnTo>
                  <a:pt x="4102979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10" name="TextBox 10"/>
          <p:cNvSpPr txBox="1"/>
          <p:nvPr/>
        </p:nvSpPr>
        <p:spPr>
          <a:xfrm>
            <a:off x="2300081" y="2153973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700"/>
              </a:lnSpc>
            </a:pPr>
            <a:r>
              <a:rPr lang="en-US" sz="7000">
                <a:solidFill>
                  <a:srgbClr val="8CA9AD"/>
                </a:solidFill>
                <a:latin typeface="DM Sans Bold"/>
              </a:rPr>
              <a:t>02.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2300081" y="3481130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700"/>
              </a:lnSpc>
            </a:pPr>
            <a:r>
              <a:rPr lang="en-US" sz="7000">
                <a:solidFill>
                  <a:srgbClr val="8CA9AD"/>
                </a:solidFill>
                <a:latin typeface="DM Sans Bold"/>
              </a:rPr>
              <a:t>03.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2300081" y="4808288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700"/>
              </a:lnSpc>
            </a:pPr>
            <a:r>
              <a:rPr lang="en-US" sz="7000">
                <a:solidFill>
                  <a:srgbClr val="8CA9AD"/>
                </a:solidFill>
                <a:latin typeface="DM Sans Bold"/>
              </a:rPr>
              <a:t>04.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2300081" y="6135446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700"/>
              </a:lnSpc>
            </a:pPr>
            <a:r>
              <a:rPr lang="en-US" sz="7000">
                <a:solidFill>
                  <a:srgbClr val="8CA9AD"/>
                </a:solidFill>
                <a:latin typeface="DM Sans Bold"/>
              </a:rPr>
              <a:t>05.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2300081" y="7462604"/>
            <a:ext cx="1938412" cy="1003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700"/>
              </a:lnSpc>
            </a:pPr>
            <a:r>
              <a:rPr lang="en-US" sz="7000">
                <a:solidFill>
                  <a:srgbClr val="8CA9AD"/>
                </a:solidFill>
                <a:latin typeface="DM Sans Bold"/>
              </a:rPr>
              <a:t>06.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238494" y="6371984"/>
            <a:ext cx="6726444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 Bold"/>
              </a:rPr>
              <a:t>PŘÍNOS PRÁCE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238494" y="7667625"/>
            <a:ext cx="6726444" cy="501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50"/>
              </a:lnSpc>
            </a:pPr>
            <a:r>
              <a:rPr lang="en-US" sz="3500">
                <a:solidFill>
                  <a:srgbClr val="737373"/>
                </a:solidFill>
                <a:latin typeface="DM Sans Bold"/>
              </a:rPr>
              <a:t>AKTUÁLNÍ STAV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31563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3" name="TextBox 3"/>
          <p:cNvSpPr txBox="1"/>
          <p:nvPr/>
        </p:nvSpPr>
        <p:spPr>
          <a:xfrm>
            <a:off x="1028700" y="1104900"/>
            <a:ext cx="7230465" cy="1066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8250"/>
              </a:lnSpc>
            </a:pPr>
            <a:r>
              <a:rPr lang="en-US" sz="7500">
                <a:solidFill>
                  <a:srgbClr val="8CA9AD"/>
                </a:solidFill>
                <a:latin typeface="DM Sans Bold"/>
              </a:rPr>
              <a:t>VÝBĚR TÉMATU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28700" y="3152233"/>
            <a:ext cx="10003551" cy="42360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47805" lvl="1" indent="-323903">
              <a:lnSpc>
                <a:spcPts val="3300"/>
              </a:lnSpc>
              <a:buFont typeface="Arial"/>
              <a:buChar char="•"/>
            </a:pPr>
            <a:r>
              <a:rPr lang="en-US" sz="3000" dirty="0" err="1">
                <a:solidFill>
                  <a:srgbClr val="737373"/>
                </a:solidFill>
                <a:latin typeface="DM Sans Italics"/>
              </a:rPr>
              <a:t>Vedoucí</a:t>
            </a:r>
            <a:r>
              <a:rPr lang="en-US" sz="3000" dirty="0">
                <a:solidFill>
                  <a:srgbClr val="737373"/>
                </a:solidFill>
                <a:latin typeface="DM Sans Italics"/>
              </a:rPr>
              <a:t> </a:t>
            </a:r>
            <a:r>
              <a:rPr lang="en-US" sz="3000" dirty="0" err="1">
                <a:solidFill>
                  <a:srgbClr val="737373"/>
                </a:solidFill>
                <a:latin typeface="DM Sans Italics"/>
              </a:rPr>
              <a:t>práce</a:t>
            </a:r>
            <a:r>
              <a:rPr lang="en-US" sz="3000" dirty="0">
                <a:solidFill>
                  <a:srgbClr val="737373"/>
                </a:solidFill>
                <a:latin typeface="DM Sans Italics"/>
              </a:rPr>
              <a:t>:</a:t>
            </a:r>
            <a:r>
              <a:rPr lang="cs-CZ" sz="3000" dirty="0">
                <a:solidFill>
                  <a:srgbClr val="737373"/>
                </a:solidFill>
                <a:latin typeface="DM Sans Italics"/>
              </a:rPr>
              <a:t> PhDr. Gabriela </a:t>
            </a:r>
            <a:r>
              <a:rPr lang="cs-CZ" sz="3000" dirty="0" err="1">
                <a:solidFill>
                  <a:srgbClr val="737373"/>
                </a:solidFill>
                <a:latin typeface="DM Sans Italics"/>
              </a:rPr>
              <a:t>Babušová</a:t>
            </a:r>
            <a:r>
              <a:rPr lang="cs-CZ" sz="3000" dirty="0">
                <a:solidFill>
                  <a:srgbClr val="737373"/>
                </a:solidFill>
                <a:latin typeface="DM Sans Italics"/>
              </a:rPr>
              <a:t>, Ph.D.</a:t>
            </a:r>
          </a:p>
          <a:p>
            <a:pPr>
              <a:lnSpc>
                <a:spcPts val="3300"/>
              </a:lnSpc>
            </a:pPr>
            <a:endParaRPr lang="en-US" sz="3000" dirty="0">
              <a:solidFill>
                <a:srgbClr val="737373"/>
              </a:solidFill>
              <a:latin typeface="DM Sans Italics"/>
              <a:hlinkClick r:id="rId4" tooltip="https://is.cuni.cz/studium/predmety/redir.php?id=913ecaa1c01c52f47c60f7fa3c2db722&amp;tid=1&amp;redir=sezn_ucit&amp;kod=20427"/>
            </a:endParaRPr>
          </a:p>
          <a:p>
            <a:pPr marL="647805" lvl="1" indent="-323903">
              <a:lnSpc>
                <a:spcPts val="3300"/>
              </a:lnSpc>
              <a:buFont typeface="Arial"/>
              <a:buChar char="•"/>
            </a:pPr>
            <a:r>
              <a:rPr lang="en-US" sz="3000" dirty="0" err="1">
                <a:solidFill>
                  <a:srgbClr val="737373"/>
                </a:solidFill>
                <a:latin typeface="DM Sans Italics"/>
              </a:rPr>
              <a:t>Návrh</a:t>
            </a:r>
            <a:r>
              <a:rPr lang="en-US" sz="3000" dirty="0">
                <a:solidFill>
                  <a:srgbClr val="737373"/>
                </a:solidFill>
                <a:latin typeface="DM Sans Italics"/>
              </a:rPr>
              <a:t> od </a:t>
            </a:r>
            <a:r>
              <a:rPr lang="en-US" sz="3000" dirty="0" err="1">
                <a:solidFill>
                  <a:srgbClr val="737373"/>
                </a:solidFill>
                <a:latin typeface="DM Sans Italics"/>
              </a:rPr>
              <a:t>mé</a:t>
            </a:r>
            <a:r>
              <a:rPr lang="en-US" sz="3000" dirty="0">
                <a:solidFill>
                  <a:srgbClr val="737373"/>
                </a:solidFill>
                <a:latin typeface="DM Sans Italics"/>
              </a:rPr>
              <a:t> </a:t>
            </a:r>
            <a:r>
              <a:rPr lang="en-US" sz="3000" dirty="0" err="1">
                <a:solidFill>
                  <a:srgbClr val="737373"/>
                </a:solidFill>
                <a:latin typeface="DM Sans Italics"/>
              </a:rPr>
              <a:t>vedoucí</a:t>
            </a:r>
            <a:endParaRPr lang="en-US" sz="3000" dirty="0">
              <a:solidFill>
                <a:srgbClr val="737373"/>
              </a:solidFill>
              <a:latin typeface="DM Sans Italics"/>
            </a:endParaRPr>
          </a:p>
          <a:p>
            <a:pPr>
              <a:lnSpc>
                <a:spcPts val="3300"/>
              </a:lnSpc>
            </a:pPr>
            <a:endParaRPr lang="en-US" sz="3000" dirty="0">
              <a:solidFill>
                <a:srgbClr val="737373"/>
              </a:solidFill>
              <a:latin typeface="DM Sans Italics"/>
            </a:endParaRPr>
          </a:p>
          <a:p>
            <a:pPr marL="647805" lvl="1" indent="-323903">
              <a:lnSpc>
                <a:spcPts val="3300"/>
              </a:lnSpc>
              <a:buFont typeface="Arial"/>
              <a:buChar char="•"/>
            </a:pPr>
            <a:r>
              <a:rPr lang="en-US" sz="3000" dirty="0" err="1">
                <a:solidFill>
                  <a:srgbClr val="737373"/>
                </a:solidFill>
                <a:latin typeface="DM Sans Italics"/>
              </a:rPr>
              <a:t>Zájem</a:t>
            </a:r>
            <a:r>
              <a:rPr lang="en-US" sz="3000" dirty="0">
                <a:solidFill>
                  <a:srgbClr val="737373"/>
                </a:solidFill>
                <a:latin typeface="DM Sans Italics"/>
              </a:rPr>
              <a:t> o </a:t>
            </a:r>
            <a:r>
              <a:rPr lang="en-US" sz="3000" dirty="0" err="1">
                <a:solidFill>
                  <a:srgbClr val="737373"/>
                </a:solidFill>
                <a:latin typeface="DM Sans Italics"/>
              </a:rPr>
              <a:t>český</a:t>
            </a:r>
            <a:r>
              <a:rPr lang="en-US" sz="3000" dirty="0">
                <a:solidFill>
                  <a:srgbClr val="737373"/>
                </a:solidFill>
                <a:latin typeface="DM Sans Italics"/>
              </a:rPr>
              <a:t> </a:t>
            </a:r>
            <a:r>
              <a:rPr lang="en-US" sz="3000" dirty="0" err="1">
                <a:solidFill>
                  <a:srgbClr val="737373"/>
                </a:solidFill>
                <a:latin typeface="DM Sans Italics"/>
              </a:rPr>
              <a:t>jazyk-vnímání</a:t>
            </a:r>
            <a:r>
              <a:rPr lang="en-US" sz="3000" dirty="0">
                <a:solidFill>
                  <a:srgbClr val="737373"/>
                </a:solidFill>
                <a:latin typeface="DM Sans Italics"/>
              </a:rPr>
              <a:t> </a:t>
            </a:r>
            <a:r>
              <a:rPr lang="en-US" sz="3000" dirty="0" err="1">
                <a:solidFill>
                  <a:srgbClr val="737373"/>
                </a:solidFill>
                <a:latin typeface="DM Sans Italics"/>
              </a:rPr>
              <a:t>problematiky</a:t>
            </a:r>
            <a:r>
              <a:rPr lang="en-US" sz="3000" dirty="0">
                <a:solidFill>
                  <a:srgbClr val="737373"/>
                </a:solidFill>
                <a:latin typeface="DM Sans Italics"/>
              </a:rPr>
              <a:t> u </a:t>
            </a:r>
            <a:r>
              <a:rPr lang="en-US" sz="3000" dirty="0" err="1">
                <a:solidFill>
                  <a:srgbClr val="737373"/>
                </a:solidFill>
                <a:latin typeface="DM Sans Italics"/>
              </a:rPr>
              <a:t>některých</a:t>
            </a:r>
            <a:r>
              <a:rPr lang="en-US" sz="3000" dirty="0">
                <a:solidFill>
                  <a:srgbClr val="737373"/>
                </a:solidFill>
                <a:latin typeface="DM Sans Italics"/>
              </a:rPr>
              <a:t> </a:t>
            </a:r>
            <a:r>
              <a:rPr lang="en-US" sz="3000" dirty="0" err="1">
                <a:solidFill>
                  <a:srgbClr val="737373"/>
                </a:solidFill>
                <a:latin typeface="DM Sans Italics"/>
              </a:rPr>
              <a:t>témat</a:t>
            </a:r>
            <a:r>
              <a:rPr lang="en-US" sz="3000" dirty="0">
                <a:solidFill>
                  <a:srgbClr val="737373"/>
                </a:solidFill>
                <a:latin typeface="DM Sans Italics"/>
              </a:rPr>
              <a:t> </a:t>
            </a:r>
            <a:r>
              <a:rPr lang="en-US" sz="3000" dirty="0" err="1">
                <a:solidFill>
                  <a:srgbClr val="737373"/>
                </a:solidFill>
                <a:latin typeface="DM Sans Italics"/>
              </a:rPr>
              <a:t>na</a:t>
            </a:r>
            <a:r>
              <a:rPr lang="en-US" sz="3000" dirty="0">
                <a:solidFill>
                  <a:srgbClr val="737373"/>
                </a:solidFill>
                <a:latin typeface="DM Sans Italics"/>
              </a:rPr>
              <a:t> 1. </a:t>
            </a:r>
            <a:r>
              <a:rPr lang="en-US" sz="3000" dirty="0" err="1">
                <a:solidFill>
                  <a:srgbClr val="737373"/>
                </a:solidFill>
                <a:latin typeface="DM Sans Italics"/>
              </a:rPr>
              <a:t>stupni</a:t>
            </a:r>
            <a:r>
              <a:rPr lang="en-US" sz="3000" dirty="0">
                <a:solidFill>
                  <a:srgbClr val="737373"/>
                </a:solidFill>
                <a:latin typeface="DM Sans Italics"/>
              </a:rPr>
              <a:t>.</a:t>
            </a:r>
          </a:p>
          <a:p>
            <a:pPr>
              <a:lnSpc>
                <a:spcPts val="3300"/>
              </a:lnSpc>
            </a:pPr>
            <a:endParaRPr lang="en-US" sz="3000" dirty="0">
              <a:solidFill>
                <a:srgbClr val="737373"/>
              </a:solidFill>
              <a:latin typeface="DM Sans Italics"/>
            </a:endParaRPr>
          </a:p>
          <a:p>
            <a:pPr marL="647805" lvl="1" indent="-323903">
              <a:lnSpc>
                <a:spcPts val="3300"/>
              </a:lnSpc>
              <a:buFont typeface="Arial"/>
              <a:buChar char="•"/>
            </a:pPr>
            <a:r>
              <a:rPr lang="en-US" sz="3000" dirty="0" err="1">
                <a:solidFill>
                  <a:srgbClr val="737373"/>
                </a:solidFill>
                <a:latin typeface="DM Sans Italics"/>
              </a:rPr>
              <a:t>Potřeba</a:t>
            </a:r>
            <a:r>
              <a:rPr lang="en-US" sz="3000" dirty="0">
                <a:solidFill>
                  <a:srgbClr val="737373"/>
                </a:solidFill>
                <a:latin typeface="DM Sans Italics"/>
              </a:rPr>
              <a:t> </a:t>
            </a:r>
            <a:r>
              <a:rPr lang="en-US" sz="3000" dirty="0" err="1">
                <a:solidFill>
                  <a:srgbClr val="737373"/>
                </a:solidFill>
                <a:latin typeface="DM Sans Italics"/>
              </a:rPr>
              <a:t>vymyslet</a:t>
            </a:r>
            <a:r>
              <a:rPr lang="en-US" sz="3000" dirty="0">
                <a:solidFill>
                  <a:srgbClr val="737373"/>
                </a:solidFill>
                <a:latin typeface="DM Sans Italics"/>
              </a:rPr>
              <a:t> </a:t>
            </a:r>
            <a:r>
              <a:rPr lang="en-US" sz="3000" dirty="0" err="1">
                <a:solidFill>
                  <a:srgbClr val="737373"/>
                </a:solidFill>
                <a:latin typeface="DM Sans Italics"/>
              </a:rPr>
              <a:t>něco</a:t>
            </a:r>
            <a:r>
              <a:rPr lang="en-US" sz="3000" dirty="0">
                <a:solidFill>
                  <a:srgbClr val="737373"/>
                </a:solidFill>
                <a:latin typeface="DM Sans Italics"/>
              </a:rPr>
              <a:t>, co by </a:t>
            </a:r>
            <a:r>
              <a:rPr lang="en-US" sz="3000" dirty="0" err="1">
                <a:solidFill>
                  <a:srgbClr val="737373"/>
                </a:solidFill>
                <a:latin typeface="DM Sans Italics"/>
              </a:rPr>
              <a:t>mohlo</a:t>
            </a:r>
            <a:r>
              <a:rPr lang="en-US" sz="3000" dirty="0">
                <a:solidFill>
                  <a:srgbClr val="737373"/>
                </a:solidFill>
                <a:latin typeface="DM Sans Italics"/>
              </a:rPr>
              <a:t> </a:t>
            </a:r>
            <a:r>
              <a:rPr lang="en-US" sz="3000" dirty="0" err="1">
                <a:solidFill>
                  <a:srgbClr val="737373"/>
                </a:solidFill>
                <a:latin typeface="DM Sans Italics"/>
              </a:rPr>
              <a:t>žákům</a:t>
            </a:r>
            <a:r>
              <a:rPr lang="en-US" sz="3000" dirty="0">
                <a:solidFill>
                  <a:srgbClr val="737373"/>
                </a:solidFill>
                <a:latin typeface="DM Sans Italics"/>
              </a:rPr>
              <a:t> a </a:t>
            </a:r>
            <a:r>
              <a:rPr lang="en-US" sz="3000" dirty="0" err="1">
                <a:solidFill>
                  <a:srgbClr val="737373"/>
                </a:solidFill>
                <a:latin typeface="DM Sans Italics"/>
              </a:rPr>
              <a:t>učitelům</a:t>
            </a:r>
            <a:r>
              <a:rPr lang="en-US" sz="3000" dirty="0">
                <a:solidFill>
                  <a:srgbClr val="737373"/>
                </a:solidFill>
                <a:latin typeface="DM Sans Italics"/>
              </a:rPr>
              <a:t> </a:t>
            </a:r>
            <a:r>
              <a:rPr lang="en-US" sz="3000" dirty="0" err="1">
                <a:solidFill>
                  <a:srgbClr val="737373"/>
                </a:solidFill>
                <a:latin typeface="DM Sans Italics"/>
              </a:rPr>
              <a:t>pomoci</a:t>
            </a:r>
            <a:r>
              <a:rPr lang="en-US" sz="3000" dirty="0">
                <a:solidFill>
                  <a:srgbClr val="737373"/>
                </a:solidFill>
                <a:latin typeface="DM Sans Italics"/>
              </a:rPr>
              <a:t>.</a:t>
            </a:r>
          </a:p>
          <a:p>
            <a:pPr>
              <a:lnSpc>
                <a:spcPts val="3300"/>
              </a:lnSpc>
            </a:pPr>
            <a:endParaRPr lang="en-US" sz="3000" dirty="0">
              <a:solidFill>
                <a:srgbClr val="737373"/>
              </a:solidFill>
              <a:latin typeface="DM Sans Itali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31563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3" name="TextBox 3"/>
          <p:cNvSpPr txBox="1"/>
          <p:nvPr/>
        </p:nvSpPr>
        <p:spPr>
          <a:xfrm>
            <a:off x="1028700" y="1104900"/>
            <a:ext cx="5500090" cy="1066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8250"/>
              </a:lnSpc>
            </a:pPr>
            <a:r>
              <a:rPr lang="en-US" sz="7500">
                <a:solidFill>
                  <a:srgbClr val="8CA9AD"/>
                </a:solidFill>
                <a:latin typeface="DM Sans Bold"/>
              </a:rPr>
              <a:t>CÍL PRÁCE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28700" y="3152233"/>
            <a:ext cx="9447926" cy="21145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47805" lvl="1" indent="-323903">
              <a:lnSpc>
                <a:spcPts val="3300"/>
              </a:lnSpc>
              <a:buFont typeface="Arial"/>
              <a:buChar char="•"/>
            </a:pPr>
            <a:r>
              <a:rPr lang="en-US" sz="3000">
                <a:solidFill>
                  <a:srgbClr val="737373"/>
                </a:solidFill>
                <a:latin typeface="DM Sans Italics"/>
              </a:rPr>
              <a:t>Popsat problematiku výuky vyjmenovaných slov</a:t>
            </a:r>
          </a:p>
          <a:p>
            <a:pPr>
              <a:lnSpc>
                <a:spcPts val="3300"/>
              </a:lnSpc>
            </a:pPr>
            <a:endParaRPr lang="en-US" sz="3000">
              <a:solidFill>
                <a:srgbClr val="737373"/>
              </a:solidFill>
              <a:latin typeface="DM Sans Italics"/>
            </a:endParaRPr>
          </a:p>
          <a:p>
            <a:pPr marL="647805" lvl="1" indent="-323903">
              <a:lnSpc>
                <a:spcPts val="3300"/>
              </a:lnSpc>
              <a:buFont typeface="Arial"/>
              <a:buChar char="•"/>
            </a:pPr>
            <a:r>
              <a:rPr lang="en-US" sz="3000">
                <a:solidFill>
                  <a:srgbClr val="737373"/>
                </a:solidFill>
                <a:latin typeface="DM Sans Italics"/>
              </a:rPr>
              <a:t>Vytvořit texty, které slouží k vyvození daných slov</a:t>
            </a:r>
          </a:p>
          <a:p>
            <a:pPr>
              <a:lnSpc>
                <a:spcPts val="3300"/>
              </a:lnSpc>
            </a:pPr>
            <a:endParaRPr lang="en-US" sz="3000">
              <a:solidFill>
                <a:srgbClr val="737373"/>
              </a:solidFill>
              <a:latin typeface="DM Sans Italics"/>
            </a:endParaRPr>
          </a:p>
          <a:p>
            <a:pPr marL="647805" lvl="1" indent="-323903">
              <a:lnSpc>
                <a:spcPts val="3300"/>
              </a:lnSpc>
              <a:buFont typeface="Arial"/>
              <a:buChar char="•"/>
            </a:pPr>
            <a:r>
              <a:rPr lang="en-US" sz="3000">
                <a:solidFill>
                  <a:srgbClr val="737373"/>
                </a:solidFill>
                <a:latin typeface="DM Sans Italics"/>
              </a:rPr>
              <a:t>Vytvořit ideální přípravu pro učitele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31563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3" name="TextBox 3"/>
          <p:cNvSpPr txBox="1"/>
          <p:nvPr/>
        </p:nvSpPr>
        <p:spPr>
          <a:xfrm>
            <a:off x="1028700" y="1104900"/>
            <a:ext cx="7182840" cy="1066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8250"/>
              </a:lnSpc>
            </a:pPr>
            <a:r>
              <a:rPr lang="en-US" sz="7500">
                <a:solidFill>
                  <a:srgbClr val="8CA9AD"/>
                </a:solidFill>
                <a:latin typeface="DM Sans Bold"/>
              </a:rPr>
              <a:t>METODOLOGIE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28700" y="3263358"/>
            <a:ext cx="7182840" cy="33718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47805" lvl="1" indent="-323903">
              <a:lnSpc>
                <a:spcPts val="3300"/>
              </a:lnSpc>
              <a:buFont typeface="Arial"/>
              <a:buChar char="•"/>
            </a:pPr>
            <a:r>
              <a:rPr lang="en-US" sz="3000">
                <a:solidFill>
                  <a:srgbClr val="737373"/>
                </a:solidFill>
                <a:latin typeface="DM Sans Italics"/>
              </a:rPr>
              <a:t>Tvorba textů a příprav</a:t>
            </a:r>
          </a:p>
          <a:p>
            <a:pPr>
              <a:lnSpc>
                <a:spcPts val="3300"/>
              </a:lnSpc>
            </a:pPr>
            <a:endParaRPr lang="en-US" sz="3000">
              <a:solidFill>
                <a:srgbClr val="737373"/>
              </a:solidFill>
              <a:latin typeface="DM Sans Italics"/>
            </a:endParaRPr>
          </a:p>
          <a:p>
            <a:pPr marL="647805" lvl="1" indent="-323903">
              <a:lnSpc>
                <a:spcPts val="3300"/>
              </a:lnSpc>
              <a:buFont typeface="Arial"/>
              <a:buChar char="•"/>
            </a:pPr>
            <a:r>
              <a:rPr lang="en-US" sz="3000">
                <a:solidFill>
                  <a:srgbClr val="737373"/>
                </a:solidFill>
                <a:latin typeface="DM Sans Italics"/>
              </a:rPr>
              <a:t>Pilotáž ve vybraných 3. ročnících</a:t>
            </a:r>
          </a:p>
          <a:p>
            <a:pPr>
              <a:lnSpc>
                <a:spcPts val="3300"/>
              </a:lnSpc>
            </a:pPr>
            <a:endParaRPr lang="en-US" sz="3000">
              <a:solidFill>
                <a:srgbClr val="737373"/>
              </a:solidFill>
              <a:latin typeface="DM Sans Italics"/>
            </a:endParaRPr>
          </a:p>
          <a:p>
            <a:pPr marL="647805" lvl="1" indent="-323903">
              <a:lnSpc>
                <a:spcPts val="3300"/>
              </a:lnSpc>
              <a:buFont typeface="Arial"/>
              <a:buChar char="•"/>
            </a:pPr>
            <a:r>
              <a:rPr lang="en-US" sz="3000">
                <a:solidFill>
                  <a:srgbClr val="737373"/>
                </a:solidFill>
                <a:latin typeface="DM Sans Italics"/>
              </a:rPr>
              <a:t>Dotazník pro učitele</a:t>
            </a:r>
          </a:p>
          <a:p>
            <a:pPr>
              <a:lnSpc>
                <a:spcPts val="3300"/>
              </a:lnSpc>
            </a:pPr>
            <a:endParaRPr lang="en-US" sz="3000">
              <a:solidFill>
                <a:srgbClr val="737373"/>
              </a:solidFill>
              <a:latin typeface="DM Sans Italics"/>
            </a:endParaRPr>
          </a:p>
          <a:p>
            <a:pPr marL="647805" lvl="1" indent="-323903">
              <a:lnSpc>
                <a:spcPts val="3300"/>
              </a:lnSpc>
              <a:buFont typeface="Arial"/>
              <a:buChar char="•"/>
            </a:pPr>
            <a:r>
              <a:rPr lang="en-US" sz="3000">
                <a:solidFill>
                  <a:srgbClr val="737373"/>
                </a:solidFill>
                <a:latin typeface="DM Sans Italics"/>
              </a:rPr>
              <a:t>Testy k ověření znalostí</a:t>
            </a:r>
          </a:p>
          <a:p>
            <a:pPr>
              <a:lnSpc>
                <a:spcPts val="3300"/>
              </a:lnSpc>
            </a:pPr>
            <a:endParaRPr lang="en-US" sz="3000">
              <a:solidFill>
                <a:srgbClr val="737373"/>
              </a:solidFill>
              <a:latin typeface="DM Sans Italic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8975725" y="5704939"/>
            <a:ext cx="7182840" cy="2533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00"/>
              </a:lnSpc>
            </a:pPr>
            <a:r>
              <a:rPr lang="en-US" sz="3000">
                <a:solidFill>
                  <a:srgbClr val="737373"/>
                </a:solidFill>
                <a:latin typeface="DM Sans Bold Italics"/>
              </a:rPr>
              <a:t>Testy:</a:t>
            </a:r>
          </a:p>
          <a:p>
            <a:pPr marL="647805" lvl="1" indent="-323903">
              <a:lnSpc>
                <a:spcPts val="3300"/>
              </a:lnSpc>
              <a:buFont typeface="Arial"/>
              <a:buChar char="•"/>
            </a:pPr>
            <a:r>
              <a:rPr lang="en-US" sz="3000">
                <a:solidFill>
                  <a:srgbClr val="737373"/>
                </a:solidFill>
                <a:latin typeface="DM Sans Italics"/>
              </a:rPr>
              <a:t>žáci 3. ročníků, kteří byli vyučováni podle mnou vytvořené přípravy</a:t>
            </a:r>
          </a:p>
          <a:p>
            <a:pPr marL="647805" lvl="1" indent="-323903">
              <a:lnSpc>
                <a:spcPts val="3300"/>
              </a:lnSpc>
              <a:buFont typeface="Arial"/>
              <a:buChar char="•"/>
            </a:pPr>
            <a:r>
              <a:rPr lang="en-US" sz="3000">
                <a:solidFill>
                  <a:srgbClr val="737373"/>
                </a:solidFill>
                <a:latin typeface="DM Sans Italics"/>
              </a:rPr>
              <a:t>žáci 3. ročníků, kteří se pilotáže neúčastnili</a:t>
            </a:r>
          </a:p>
          <a:p>
            <a:pPr>
              <a:lnSpc>
                <a:spcPts val="3300"/>
              </a:lnSpc>
            </a:pPr>
            <a:endParaRPr lang="en-US" sz="3000">
              <a:solidFill>
                <a:srgbClr val="737373"/>
              </a:solidFill>
              <a:latin typeface="DM Sans Itali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31563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3" name="TextBox 3"/>
          <p:cNvSpPr txBox="1"/>
          <p:nvPr/>
        </p:nvSpPr>
        <p:spPr>
          <a:xfrm>
            <a:off x="1028700" y="1104900"/>
            <a:ext cx="9770465" cy="1066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8250"/>
              </a:lnSpc>
            </a:pPr>
            <a:r>
              <a:rPr lang="en-US" sz="7500">
                <a:solidFill>
                  <a:srgbClr val="8CA9AD"/>
                </a:solidFill>
                <a:latin typeface="DM Sans Bold"/>
              </a:rPr>
              <a:t>VÝZKUMNÁ OTÁZKA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28700" y="3152233"/>
            <a:ext cx="10437215" cy="21145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47805" lvl="1" indent="-323903" algn="ctr">
              <a:lnSpc>
                <a:spcPts val="3300"/>
              </a:lnSpc>
              <a:buFont typeface="Arial"/>
              <a:buChar char="•"/>
            </a:pPr>
            <a:r>
              <a:rPr lang="en-US" sz="3000">
                <a:solidFill>
                  <a:srgbClr val="737373"/>
                </a:solidFill>
                <a:latin typeface="DM Sans Italics"/>
              </a:rPr>
              <a:t>Jak /didaktické/ texty ovlivňují výuku vyjmenovaných slov?</a:t>
            </a:r>
          </a:p>
          <a:p>
            <a:pPr>
              <a:lnSpc>
                <a:spcPts val="3300"/>
              </a:lnSpc>
            </a:pPr>
            <a:endParaRPr lang="en-US" sz="3000">
              <a:solidFill>
                <a:srgbClr val="737373"/>
              </a:solidFill>
              <a:latin typeface="DM Sans Italics"/>
            </a:endParaRPr>
          </a:p>
          <a:p>
            <a:pPr>
              <a:lnSpc>
                <a:spcPts val="3300"/>
              </a:lnSpc>
            </a:pPr>
            <a:endParaRPr lang="en-US" sz="3000">
              <a:solidFill>
                <a:srgbClr val="737373"/>
              </a:solidFill>
              <a:latin typeface="DM Sans Italics"/>
            </a:endParaRPr>
          </a:p>
          <a:p>
            <a:pPr>
              <a:lnSpc>
                <a:spcPts val="3300"/>
              </a:lnSpc>
            </a:pPr>
            <a:endParaRPr lang="en-US" sz="3000">
              <a:solidFill>
                <a:srgbClr val="737373"/>
              </a:solidFill>
              <a:latin typeface="DM Sans Itali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31563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3" name="TextBox 3"/>
          <p:cNvSpPr txBox="1"/>
          <p:nvPr/>
        </p:nvSpPr>
        <p:spPr>
          <a:xfrm>
            <a:off x="1028700" y="1104900"/>
            <a:ext cx="9770465" cy="1066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250"/>
              </a:lnSpc>
            </a:pPr>
            <a:r>
              <a:rPr lang="en-US" sz="7500">
                <a:solidFill>
                  <a:srgbClr val="8CA9AD"/>
                </a:solidFill>
                <a:latin typeface="DM Sans Bold"/>
              </a:rPr>
              <a:t>PŘÍNOS PRÁCE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28700" y="3152233"/>
            <a:ext cx="10437215" cy="37909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47805" lvl="1" indent="-323903">
              <a:lnSpc>
                <a:spcPts val="3300"/>
              </a:lnSpc>
              <a:buFont typeface="Arial"/>
              <a:buChar char="•"/>
            </a:pPr>
            <a:r>
              <a:rPr lang="en-US" sz="3000">
                <a:solidFill>
                  <a:srgbClr val="737373"/>
                </a:solidFill>
                <a:latin typeface="DM Sans Italics"/>
              </a:rPr>
              <a:t>Vytvoření vzorové přípravy, která bude využitelná pro učitele 3. ročníků.</a:t>
            </a:r>
          </a:p>
          <a:p>
            <a:pPr>
              <a:lnSpc>
                <a:spcPts val="3300"/>
              </a:lnSpc>
            </a:pPr>
            <a:endParaRPr lang="en-US" sz="3000">
              <a:solidFill>
                <a:srgbClr val="737373"/>
              </a:solidFill>
              <a:latin typeface="DM Sans Italics"/>
            </a:endParaRPr>
          </a:p>
          <a:p>
            <a:pPr marL="647805" lvl="1" indent="-323903">
              <a:lnSpc>
                <a:spcPts val="3300"/>
              </a:lnSpc>
              <a:buFont typeface="Arial"/>
              <a:buChar char="•"/>
            </a:pPr>
            <a:r>
              <a:rPr lang="en-US" sz="3000">
                <a:solidFill>
                  <a:srgbClr val="737373"/>
                </a:solidFill>
                <a:latin typeface="DM Sans Italics"/>
              </a:rPr>
              <a:t>Využití textů → učivo není vyučováno pouze memorováním daných slov, žáci vyhledávají, vyvozují</a:t>
            </a:r>
          </a:p>
          <a:p>
            <a:pPr>
              <a:lnSpc>
                <a:spcPts val="3300"/>
              </a:lnSpc>
            </a:pPr>
            <a:endParaRPr lang="en-US" sz="3000">
              <a:solidFill>
                <a:srgbClr val="737373"/>
              </a:solidFill>
              <a:latin typeface="DM Sans Italics"/>
            </a:endParaRPr>
          </a:p>
          <a:p>
            <a:pPr marL="647805" lvl="1" indent="-323903">
              <a:lnSpc>
                <a:spcPts val="3300"/>
              </a:lnSpc>
              <a:buFont typeface="Arial"/>
              <a:buChar char="•"/>
            </a:pPr>
            <a:r>
              <a:rPr lang="en-US" sz="3000">
                <a:solidFill>
                  <a:srgbClr val="737373"/>
                </a:solidFill>
                <a:latin typeface="DM Sans Italics"/>
              </a:rPr>
              <a:t>Větší slovní zásoba žáků - příbuzná slova</a:t>
            </a:r>
          </a:p>
          <a:p>
            <a:pPr>
              <a:lnSpc>
                <a:spcPts val="3300"/>
              </a:lnSpc>
            </a:pPr>
            <a:endParaRPr lang="en-US" sz="3000">
              <a:solidFill>
                <a:srgbClr val="737373"/>
              </a:solidFill>
              <a:latin typeface="DM Sans Italics"/>
            </a:endParaRPr>
          </a:p>
          <a:p>
            <a:pPr>
              <a:lnSpc>
                <a:spcPts val="3300"/>
              </a:lnSpc>
            </a:pPr>
            <a:endParaRPr lang="en-US" sz="3000">
              <a:solidFill>
                <a:srgbClr val="737373"/>
              </a:solidFill>
              <a:latin typeface="DM Sans Itali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3156322" y="0"/>
            <a:ext cx="4102978" cy="3133183"/>
          </a:xfrm>
          <a:custGeom>
            <a:avLst/>
            <a:gdLst/>
            <a:ahLst/>
            <a:cxnLst/>
            <a:rect l="l" t="t" r="r" b="b"/>
            <a:pathLst>
              <a:path w="4102978" h="3133183">
                <a:moveTo>
                  <a:pt x="0" y="0"/>
                </a:moveTo>
                <a:lnTo>
                  <a:pt x="4102978" y="0"/>
                </a:lnTo>
                <a:lnTo>
                  <a:pt x="4102978" y="3133183"/>
                </a:lnTo>
                <a:lnTo>
                  <a:pt x="0" y="31331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3" name="TextBox 3"/>
          <p:cNvSpPr txBox="1"/>
          <p:nvPr/>
        </p:nvSpPr>
        <p:spPr>
          <a:xfrm>
            <a:off x="1028700" y="1104900"/>
            <a:ext cx="9770465" cy="1066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8250"/>
              </a:lnSpc>
            </a:pPr>
            <a:r>
              <a:rPr lang="en-US" sz="7500">
                <a:solidFill>
                  <a:srgbClr val="8CA9AD"/>
                </a:solidFill>
                <a:latin typeface="DM Sans Bold"/>
              </a:rPr>
              <a:t>AKTUÁLNÍ STAV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28700" y="3152233"/>
            <a:ext cx="10162301" cy="48018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90984" lvl="1" indent="-345492">
              <a:lnSpc>
                <a:spcPts val="3520"/>
              </a:lnSpc>
              <a:buFont typeface="Arial"/>
              <a:buChar char="•"/>
            </a:pPr>
            <a:r>
              <a:rPr lang="en-US" sz="3200">
                <a:solidFill>
                  <a:srgbClr val="737373"/>
                </a:solidFill>
                <a:latin typeface="DM Sans Italics"/>
              </a:rPr>
              <a:t>Momentálně mám téměř hotovou teoretickou část.</a:t>
            </a:r>
          </a:p>
          <a:p>
            <a:pPr>
              <a:lnSpc>
                <a:spcPts val="3520"/>
              </a:lnSpc>
            </a:pPr>
            <a:endParaRPr lang="en-US" sz="3200">
              <a:solidFill>
                <a:srgbClr val="737373"/>
              </a:solidFill>
              <a:latin typeface="DM Sans Italics"/>
            </a:endParaRPr>
          </a:p>
          <a:p>
            <a:pPr marL="690984" lvl="1" indent="-345492">
              <a:lnSpc>
                <a:spcPts val="3520"/>
              </a:lnSpc>
              <a:buFont typeface="Arial"/>
              <a:buChar char="•"/>
            </a:pPr>
            <a:r>
              <a:rPr lang="en-US" sz="3200">
                <a:solidFill>
                  <a:srgbClr val="737373"/>
                </a:solidFill>
                <a:latin typeface="DM Sans Italics"/>
              </a:rPr>
              <a:t>Mám odučeno na několika školách a také mám od žáků z těchto škol vyplněné testy, které budu zpracovávat.</a:t>
            </a:r>
          </a:p>
          <a:p>
            <a:pPr>
              <a:lnSpc>
                <a:spcPts val="3520"/>
              </a:lnSpc>
            </a:pPr>
            <a:endParaRPr lang="en-US" sz="3200">
              <a:solidFill>
                <a:srgbClr val="737373"/>
              </a:solidFill>
              <a:latin typeface="DM Sans Italics"/>
            </a:endParaRPr>
          </a:p>
          <a:p>
            <a:pPr marL="690984" lvl="1" indent="-345492">
              <a:lnSpc>
                <a:spcPts val="3520"/>
              </a:lnSpc>
              <a:buFont typeface="Arial"/>
              <a:buChar char="•"/>
            </a:pPr>
            <a:r>
              <a:rPr lang="en-US" sz="3200">
                <a:solidFill>
                  <a:srgbClr val="737373"/>
                </a:solidFill>
                <a:latin typeface="DM Sans Italics"/>
              </a:rPr>
              <a:t>Kvůli malému počtu respondentů práci o rok odkládám → obhajoba-květen 2025</a:t>
            </a:r>
          </a:p>
          <a:p>
            <a:pPr>
              <a:lnSpc>
                <a:spcPts val="3300"/>
              </a:lnSpc>
            </a:pPr>
            <a:endParaRPr lang="en-US" sz="3200">
              <a:solidFill>
                <a:srgbClr val="737373"/>
              </a:solidFill>
              <a:latin typeface="DM Sans Italics"/>
            </a:endParaRPr>
          </a:p>
          <a:p>
            <a:pPr>
              <a:lnSpc>
                <a:spcPts val="3300"/>
              </a:lnSpc>
            </a:pPr>
            <a:endParaRPr lang="en-US" sz="3200">
              <a:solidFill>
                <a:srgbClr val="737373"/>
              </a:solidFill>
              <a:latin typeface="DM Sans Itali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2896" y="0"/>
                  </a:moveTo>
                  <a:lnTo>
                    <a:pt x="4251830" y="0"/>
                  </a:lnTo>
                  <a:cubicBezTo>
                    <a:pt x="4264475" y="0"/>
                    <a:pt x="4274726" y="10251"/>
                    <a:pt x="4274726" y="22896"/>
                  </a:cubicBezTo>
                  <a:lnTo>
                    <a:pt x="4274726" y="2144571"/>
                  </a:lnTo>
                  <a:cubicBezTo>
                    <a:pt x="4274726" y="2150643"/>
                    <a:pt x="4272314" y="2156467"/>
                    <a:pt x="4268020" y="2160761"/>
                  </a:cubicBezTo>
                  <a:cubicBezTo>
                    <a:pt x="4263726" y="2165054"/>
                    <a:pt x="4257903" y="2167467"/>
                    <a:pt x="4251830" y="2167467"/>
                  </a:cubicBezTo>
                  <a:lnTo>
                    <a:pt x="22896" y="2167467"/>
                  </a:lnTo>
                  <a:cubicBezTo>
                    <a:pt x="16823" y="2167467"/>
                    <a:pt x="11000" y="2165054"/>
                    <a:pt x="6706" y="2160761"/>
                  </a:cubicBezTo>
                  <a:cubicBezTo>
                    <a:pt x="2412" y="2156467"/>
                    <a:pt x="0" y="2150643"/>
                    <a:pt x="0" y="2144571"/>
                  </a:cubicBezTo>
                  <a:lnTo>
                    <a:pt x="0" y="22896"/>
                  </a:lnTo>
                  <a:cubicBezTo>
                    <a:pt x="0" y="16823"/>
                    <a:pt x="2412" y="11000"/>
                    <a:pt x="6706" y="6706"/>
                  </a:cubicBezTo>
                  <a:cubicBezTo>
                    <a:pt x="11000" y="2412"/>
                    <a:pt x="16823" y="0"/>
                    <a:pt x="22896" y="0"/>
                  </a:cubicBezTo>
                  <a:close/>
                </a:path>
              </a:pathLst>
            </a:custGeom>
            <a:solidFill>
              <a:srgbClr val="8CA9AD"/>
            </a:solidFill>
          </p:spPr>
          <p:txBody>
            <a:bodyPr/>
            <a:lstStyle/>
            <a:p>
              <a:endParaRPr lang="cs-CZ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981200" y="-94024"/>
            <a:ext cx="4102978" cy="2245448"/>
          </a:xfrm>
          <a:custGeom>
            <a:avLst/>
            <a:gdLst/>
            <a:ahLst/>
            <a:cxnLst/>
            <a:rect l="l" t="t" r="r" b="b"/>
            <a:pathLst>
              <a:path w="4102978" h="2245448">
                <a:moveTo>
                  <a:pt x="0" y="0"/>
                </a:moveTo>
                <a:lnTo>
                  <a:pt x="4102978" y="0"/>
                </a:lnTo>
                <a:lnTo>
                  <a:pt x="4102978" y="2245448"/>
                </a:lnTo>
                <a:lnTo>
                  <a:pt x="0" y="22454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6" name="Freeform 6"/>
          <p:cNvSpPr/>
          <p:nvPr/>
        </p:nvSpPr>
        <p:spPr>
          <a:xfrm>
            <a:off x="1981200" y="6267450"/>
            <a:ext cx="2880360" cy="4114800"/>
          </a:xfrm>
          <a:custGeom>
            <a:avLst/>
            <a:gdLst/>
            <a:ahLst/>
            <a:cxnLst/>
            <a:rect l="l" t="t" r="r" b="b"/>
            <a:pathLst>
              <a:path w="2880360" h="4114800">
                <a:moveTo>
                  <a:pt x="0" y="0"/>
                </a:moveTo>
                <a:lnTo>
                  <a:pt x="2880360" y="0"/>
                </a:lnTo>
                <a:lnTo>
                  <a:pt x="288036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  <p:sp>
        <p:nvSpPr>
          <p:cNvPr id="7" name="TextBox 7"/>
          <p:cNvSpPr txBox="1"/>
          <p:nvPr/>
        </p:nvSpPr>
        <p:spPr>
          <a:xfrm>
            <a:off x="2944196" y="3054344"/>
            <a:ext cx="12795045" cy="11881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900"/>
              </a:lnSpc>
            </a:pPr>
            <a:r>
              <a:rPr lang="en-US" sz="8900">
                <a:solidFill>
                  <a:srgbClr val="FFFFFF"/>
                </a:solidFill>
                <a:latin typeface="DM Sans Bold"/>
              </a:rPr>
              <a:t>DĚKUJI ZA POZORNOST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6185458" y="4838697"/>
            <a:ext cx="5722116" cy="6477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50"/>
              </a:lnSpc>
            </a:pPr>
            <a:r>
              <a:rPr lang="en-US" sz="4500">
                <a:solidFill>
                  <a:srgbClr val="FFFFFF"/>
                </a:solidFill>
                <a:latin typeface="DM Sans Bold"/>
              </a:rPr>
              <a:t>Prostor pro dotazy</a:t>
            </a:r>
          </a:p>
        </p:txBody>
      </p:sp>
      <p:sp>
        <p:nvSpPr>
          <p:cNvPr id="9" name="Freeform 9"/>
          <p:cNvSpPr/>
          <p:nvPr/>
        </p:nvSpPr>
        <p:spPr>
          <a:xfrm rot="-10800000">
            <a:off x="5623560" y="7673106"/>
            <a:ext cx="3422956" cy="2613894"/>
          </a:xfrm>
          <a:custGeom>
            <a:avLst/>
            <a:gdLst/>
            <a:ahLst/>
            <a:cxnLst/>
            <a:rect l="l" t="t" r="r" b="b"/>
            <a:pathLst>
              <a:path w="3422956" h="2613894">
                <a:moveTo>
                  <a:pt x="0" y="0"/>
                </a:moveTo>
                <a:lnTo>
                  <a:pt x="3422956" y="0"/>
                </a:lnTo>
                <a:lnTo>
                  <a:pt x="3422956" y="2613894"/>
                </a:lnTo>
                <a:lnTo>
                  <a:pt x="0" y="261389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Vlastní</PresentationFormat>
  <Paragraphs>57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DM Sans Italics</vt:lpstr>
      <vt:lpstr>Calibri</vt:lpstr>
      <vt:lpstr>DM Sans Bold</vt:lpstr>
      <vt:lpstr>Arial</vt:lpstr>
      <vt:lpstr>DM Sans Bold Italics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Vyvození vyjmenovaných slov po M prostřednictvím textů_Králíčková</dc:title>
  <cp:lastModifiedBy>Šárka Králíčková</cp:lastModifiedBy>
  <cp:revision>2</cp:revision>
  <dcterms:created xsi:type="dcterms:W3CDTF">2006-08-16T00:00:00Z</dcterms:created>
  <dcterms:modified xsi:type="dcterms:W3CDTF">2024-03-27T20:20:56Z</dcterms:modified>
  <dc:identifier>DAGAtl3r7AM</dc:identifier>
</cp:coreProperties>
</file>